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66" r:id="rId2"/>
    <p:sldId id="269" r:id="rId3"/>
    <p:sldId id="272" r:id="rId4"/>
    <p:sldId id="274" r:id="rId5"/>
    <p:sldId id="273" r:id="rId6"/>
    <p:sldId id="276" r:id="rId7"/>
    <p:sldId id="277" r:id="rId8"/>
    <p:sldId id="278" r:id="rId9"/>
    <p:sldId id="282" r:id="rId10"/>
    <p:sldId id="283" r:id="rId11"/>
    <p:sldId id="281" r:id="rId12"/>
    <p:sldId id="275" r:id="rId13"/>
    <p:sldId id="288" r:id="rId14"/>
    <p:sldId id="287" r:id="rId15"/>
    <p:sldId id="285" r:id="rId16"/>
    <p:sldId id="284" r:id="rId17"/>
    <p:sldId id="286" r:id="rId18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F5D3-2511-4707-A81F-6BE8EBF729A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02896-510C-4A38-BE41-020EB069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Cosmic ultraviolet baryon survey – HST cycle 25 GO Program</a:t>
            </a:r>
          </a:p>
          <a:p>
            <a:r>
              <a:rPr lang="en-US" dirty="0"/>
              <a:t>Use UNIVERSEMACHINE to get halo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CLOUDY to calculate </a:t>
            </a:r>
            <a:r>
              <a:rPr lang="en-US" dirty="0" err="1"/>
              <a:t>Teq</a:t>
            </a:r>
            <a:r>
              <a:rPr lang="en-US" dirty="0"/>
              <a:t> and neutral H fraction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Reproduces H1 column densities with any filling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black dashed contours show the masses that constitute fixed fractions of the halo cosmological baryon mass budget, given by </a:t>
            </a:r>
            <a:r>
              <a:rPr lang="en-US" dirty="0" err="1"/>
              <a:t>Mb,cosm</a:t>
            </a:r>
            <a:r>
              <a:rPr lang="en-US" dirty="0"/>
              <a:t> ≡ M200mΩb/Ωm = 0.158M200m (Planck Collaboration et al. 2016). </a:t>
            </a:r>
          </a:p>
          <a:p>
            <a:r>
              <a:rPr lang="en-US" dirty="0"/>
              <a:t>The thick line shows </a:t>
            </a:r>
            <a:r>
              <a:rPr lang="en-US" dirty="0" err="1"/>
              <a:t>McCGM</a:t>
            </a:r>
            <a:r>
              <a:rPr lang="en-US" dirty="0"/>
              <a:t> = </a:t>
            </a:r>
            <a:r>
              <a:rPr lang="en-US" dirty="0" err="1"/>
              <a:t>Mb,cosm</a:t>
            </a:r>
            <a:r>
              <a:rPr lang="en-US" dirty="0"/>
              <a:t>, and the thin lines are for 10% and 1% of </a:t>
            </a:r>
            <a:r>
              <a:rPr lang="en-US" dirty="0" err="1"/>
              <a:t>Mb,cosm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With specific criteria, columns of ∼ 1014 cm−2 may form in (</a:t>
            </a:r>
            <a:r>
              <a:rPr lang="en-US" dirty="0" err="1"/>
              <a:t>i</a:t>
            </a:r>
            <a:r>
              <a:rPr lang="en-US" dirty="0"/>
              <a:t>) extended IGM on a ∼ 1 Mpc scale, or (ii) in the warm/hot CGM at temperatures ≈ 3×105 K and densities of ∼ 10−4 cm−3.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204" y="2551471"/>
            <a:ext cx="9312396" cy="2732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543" y="843746"/>
            <a:ext cx="9089718" cy="1219617"/>
          </a:xfrm>
          <a:effectLst/>
        </p:spPr>
        <p:txBody>
          <a:bodyPr anchor="b">
            <a:normAutofit/>
          </a:bodyPr>
          <a:lstStyle>
            <a:lvl1pPr>
              <a:defRPr sz="2976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544" y="2063364"/>
            <a:ext cx="9089716" cy="488108"/>
          </a:xfrm>
        </p:spPr>
        <p:txBody>
          <a:bodyPr anchor="t">
            <a:normAutofit/>
          </a:bodyPr>
          <a:lstStyle>
            <a:lvl1pPr marL="0" indent="0" algn="l">
              <a:buNone/>
              <a:defRPr sz="1323" cap="all">
                <a:solidFill>
                  <a:schemeClr val="accent2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8775" y="4924843"/>
            <a:ext cx="2352146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543" y="4921267"/>
            <a:ext cx="5719308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9844" y="4924843"/>
            <a:ext cx="840416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1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4038" y="508024"/>
            <a:ext cx="9350820" cy="9833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0543" y="580579"/>
            <a:ext cx="9119539" cy="838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1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308454" y="495884"/>
            <a:ext cx="2403423" cy="4809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558725"/>
            <a:ext cx="1657089" cy="4285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725" y="558725"/>
            <a:ext cx="6528824" cy="42856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6176" y="4924843"/>
            <a:ext cx="1098137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725" y="4921267"/>
            <a:ext cx="6528824" cy="301904"/>
          </a:xfrm>
        </p:spPr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7501" y="4924843"/>
            <a:ext cx="962583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3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64038" y="508024"/>
            <a:ext cx="9350820" cy="9833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3" y="580579"/>
            <a:ext cx="9119539" cy="838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4" y="1802947"/>
            <a:ext cx="9119538" cy="3041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9844" y="4924843"/>
            <a:ext cx="870238" cy="301904"/>
          </a:xfrm>
        </p:spPr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48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70265" y="4251651"/>
            <a:ext cx="9335542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4" y="2516863"/>
            <a:ext cx="9119538" cy="1238216"/>
          </a:xfrm>
        </p:spPr>
        <p:txBody>
          <a:bodyPr anchor="b">
            <a:normAutofit/>
          </a:bodyPr>
          <a:lstStyle>
            <a:lvl1pPr algn="l">
              <a:defRPr sz="2976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44" y="3755079"/>
            <a:ext cx="9119538" cy="496571"/>
          </a:xfrm>
        </p:spPr>
        <p:txBody>
          <a:bodyPr anchor="t">
            <a:normAutofit/>
          </a:bodyPr>
          <a:lstStyle>
            <a:lvl1pPr marL="0" indent="0" algn="l">
              <a:buNone/>
              <a:defRPr sz="1488" cap="all">
                <a:solidFill>
                  <a:schemeClr val="accent2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6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8748" y="501531"/>
            <a:ext cx="9343129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4" y="603319"/>
            <a:ext cx="9119539" cy="817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544" y="1842229"/>
            <a:ext cx="4483356" cy="30039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725" y="1842229"/>
            <a:ext cx="4483358" cy="30039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57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8748" y="501531"/>
            <a:ext cx="9343129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0544" y="603319"/>
            <a:ext cx="9119539" cy="817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574" y="1861154"/>
            <a:ext cx="4206110" cy="443197"/>
          </a:xfrm>
        </p:spPr>
        <p:txBody>
          <a:bodyPr anchor="b">
            <a:noAutofit/>
          </a:bodyPr>
          <a:lstStyle>
            <a:lvl1pPr marL="0" indent="0">
              <a:buNone/>
              <a:defRPr sz="1819" b="0">
                <a:solidFill>
                  <a:schemeClr val="accent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44" y="2419412"/>
            <a:ext cx="4459139" cy="242680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3974" y="1861155"/>
            <a:ext cx="4206109" cy="457557"/>
          </a:xfrm>
        </p:spPr>
        <p:txBody>
          <a:bodyPr anchor="b">
            <a:noAutofit/>
          </a:bodyPr>
          <a:lstStyle>
            <a:lvl1pPr marL="0" indent="0">
              <a:buNone/>
              <a:defRPr sz="1819" b="0">
                <a:solidFill>
                  <a:schemeClr val="accent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944" y="2419412"/>
            <a:ext cx="4459139" cy="242680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66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64367" y="501531"/>
            <a:ext cx="9343129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162" y="603319"/>
            <a:ext cx="9119539" cy="817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2173-27BF-4A4C-B68B-BAB62FE63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0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70265" y="4251650"/>
            <a:ext cx="9341611" cy="10539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3" y="4351139"/>
            <a:ext cx="4059242" cy="570126"/>
          </a:xfrm>
        </p:spPr>
        <p:txBody>
          <a:bodyPr anchor="ctr"/>
          <a:lstStyle>
            <a:lvl1pPr algn="l">
              <a:defRPr sz="1654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64" y="497103"/>
            <a:ext cx="9337179" cy="3476747"/>
          </a:xfrm>
        </p:spPr>
        <p:txBody>
          <a:bodyPr anchor="ctr">
            <a:normAutofit/>
          </a:bodyPr>
          <a:lstStyle>
            <a:lvl1pPr>
              <a:defRPr sz="1654">
                <a:solidFill>
                  <a:schemeClr val="tx2"/>
                </a:solidFill>
              </a:defRPr>
            </a:lvl1pPr>
            <a:lvl2pPr>
              <a:defRPr sz="1488">
                <a:solidFill>
                  <a:schemeClr val="tx2"/>
                </a:solidFill>
              </a:defRPr>
            </a:lvl2pPr>
            <a:lvl3pPr>
              <a:defRPr sz="1323">
                <a:solidFill>
                  <a:schemeClr val="tx2"/>
                </a:solidFill>
              </a:defRPr>
            </a:lvl3pPr>
            <a:lvl4pPr>
              <a:defRPr sz="1158">
                <a:solidFill>
                  <a:schemeClr val="tx2"/>
                </a:solidFill>
              </a:defRPr>
            </a:lvl4pPr>
            <a:lvl5pPr>
              <a:defRPr sz="1158">
                <a:solidFill>
                  <a:schemeClr val="tx2"/>
                </a:solidFill>
              </a:defRPr>
            </a:lvl5pPr>
            <a:lvl6pPr>
              <a:defRPr sz="1158">
                <a:solidFill>
                  <a:schemeClr val="tx2"/>
                </a:solidFill>
              </a:defRPr>
            </a:lvl6pPr>
            <a:lvl7pPr>
              <a:defRPr sz="1158">
                <a:solidFill>
                  <a:schemeClr val="tx2"/>
                </a:solidFill>
              </a:defRPr>
            </a:lvl7pPr>
            <a:lvl8pPr>
              <a:defRPr sz="1158">
                <a:solidFill>
                  <a:schemeClr val="tx2"/>
                </a:solidFill>
              </a:defRPr>
            </a:lvl8pPr>
            <a:lvl9pPr>
              <a:defRPr sz="115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6644" y="4351139"/>
            <a:ext cx="4853440" cy="570127"/>
          </a:xfrm>
        </p:spPr>
        <p:txBody>
          <a:bodyPr anchor="ctr">
            <a:normAutofit/>
          </a:bodyPr>
          <a:lstStyle>
            <a:lvl1pPr marL="0" indent="0" algn="r">
              <a:buNone/>
              <a:defRPr sz="909">
                <a:solidFill>
                  <a:schemeClr val="bg1"/>
                </a:solidFill>
              </a:defRPr>
            </a:lvl1pPr>
            <a:lvl2pPr marL="378013" indent="0">
              <a:buNone/>
              <a:defRPr sz="909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2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4" y="3880738"/>
            <a:ext cx="9119539" cy="468608"/>
          </a:xfrm>
        </p:spPr>
        <p:txBody>
          <a:bodyPr anchor="b">
            <a:normAutofit/>
          </a:bodyPr>
          <a:lstStyle>
            <a:lvl1pPr algn="l">
              <a:defRPr sz="1984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266" y="495884"/>
            <a:ext cx="9335541" cy="2941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43" y="4349346"/>
            <a:ext cx="9119540" cy="495012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3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543" y="583033"/>
            <a:ext cx="9119539" cy="983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43" y="1931528"/>
            <a:ext cx="9119539" cy="291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8775" y="4924843"/>
            <a:ext cx="235214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543" y="4921267"/>
            <a:ext cx="571930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 cap="all">
                <a:solidFill>
                  <a:schemeClr val="accent2"/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9845" y="4924843"/>
            <a:ext cx="87023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2"/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204" y="378037"/>
            <a:ext cx="3061990" cy="785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649431" y="375095"/>
            <a:ext cx="3061990" cy="814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507242" y="378037"/>
            <a:ext cx="3061990" cy="756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3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378013" rtl="0" eaLnBrk="1" latinLnBrk="0" hangingPunct="1">
        <a:spcBef>
          <a:spcPct val="0"/>
        </a:spcBef>
        <a:buNone/>
        <a:defRPr sz="2315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3001" indent="-25300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88" kern="1200">
          <a:solidFill>
            <a:schemeClr val="tx2"/>
          </a:solidFill>
          <a:latin typeface="+mn-lt"/>
          <a:ea typeface="+mn-ea"/>
          <a:cs typeface="+mn-cs"/>
        </a:defRPr>
      </a:lvl1pPr>
      <a:lvl2pPr marL="520884" indent="-25300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2pPr>
      <a:lvl3pPr marL="744120" indent="-22323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58" kern="1200">
          <a:solidFill>
            <a:schemeClr val="tx2"/>
          </a:solidFill>
          <a:latin typeface="+mn-lt"/>
          <a:ea typeface="+mn-ea"/>
          <a:cs typeface="+mn-cs"/>
        </a:defRPr>
      </a:lvl3pPr>
      <a:lvl4pPr marL="1026886" indent="-19347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4pPr>
      <a:lvl5pPr marL="1324534" indent="-19347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5pPr>
      <a:lvl6pPr marL="157092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6pPr>
      <a:lvl7pPr marL="181896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7pPr>
      <a:lvl8pPr marL="206700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8pPr>
      <a:lvl9pPr marL="231504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98A6-57F5-F260-B1B8-B122622A0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Upper Limits on the Mass of Cool Gas in the CGM of Dwarf Galaxies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0FE8C-AADC-B491-3AC5-73435A2A2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Yakov </a:t>
            </a:r>
            <a:r>
              <a:rPr lang="en-US" sz="2000" dirty="0" err="1"/>
              <a:t>Faerman</a:t>
            </a:r>
            <a:r>
              <a:rPr lang="en-US" sz="2000" dirty="0"/>
              <a:t>, Yong Zheng (</a:t>
            </a:r>
            <a:r>
              <a:rPr lang="ja-JP" altLang="en-US" sz="2000" dirty="0"/>
              <a:t>郑永</a:t>
            </a:r>
            <a:r>
              <a:rPr lang="en-US" altLang="ja-JP" sz="2000" dirty="0"/>
              <a:t>), </a:t>
            </a:r>
            <a:r>
              <a:rPr lang="en-US" sz="2000" dirty="0"/>
              <a:t>and Benjamin D. Oppenheimer</a:t>
            </a:r>
          </a:p>
        </p:txBody>
      </p:sp>
    </p:spTree>
    <p:extLst>
      <p:ext uri="{BB962C8B-B14F-4D97-AF65-F5344CB8AC3E}">
        <p14:creationId xmlns:p14="http://schemas.microsoft.com/office/powerpoint/2010/main" val="280244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2EBF0-2095-5953-5B71-F7C97279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ABF42A-FE2E-210A-C5F0-F784D48D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massive halos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17B22-019E-5C3B-D2E3-632B66A2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1C1ED9-607D-E457-ADCC-A0A30264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32B22F-3C23-9C94-EA44-F2A1FF3118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Upper limit (volume filling)</a:t>
            </a:r>
          </a:p>
          <a:p>
            <a:pPr lvl="1"/>
            <a:r>
              <a:rPr lang="en-US" dirty="0"/>
              <a:t>Cool gas baryon fraction constant across three order of halo mass</a:t>
            </a:r>
          </a:p>
          <a:p>
            <a:pPr lvl="1"/>
            <a:r>
              <a:rPr lang="en-US" dirty="0"/>
              <a:t>f~1-10%</a:t>
            </a:r>
          </a:p>
          <a:p>
            <a:r>
              <a:rPr lang="en-US" dirty="0"/>
              <a:t>Lower limits (clumpy model)</a:t>
            </a:r>
          </a:p>
          <a:p>
            <a:pPr lvl="1"/>
            <a:r>
              <a:rPr lang="en-US" dirty="0"/>
              <a:t>Significant cool gas baryon fraction variations</a:t>
            </a:r>
          </a:p>
          <a:p>
            <a:r>
              <a:rPr lang="en-US" dirty="0"/>
              <a:t>Different methods and samples make comparison highly uncertain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C936C-0691-AF57-2D7A-C5A39DEB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" t="2259" r="1796" b="30210"/>
          <a:stretch/>
        </p:blipFill>
        <p:spPr>
          <a:xfrm>
            <a:off x="829094" y="1648277"/>
            <a:ext cx="3953077" cy="37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2FEF-2FA3-68C2-4A33-1BC5BF67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E98-D507-DD0F-58F7-40DFB02D78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CGM thermal pressure equilibrium</a:t>
            </a:r>
          </a:p>
          <a:p>
            <a:pPr lvl="1"/>
            <a:r>
              <a:rPr lang="en-US" dirty="0"/>
              <a:t>Need cool CGM filling factor &lt;1</a:t>
            </a:r>
          </a:p>
          <a:p>
            <a:r>
              <a:rPr lang="en-US" dirty="0"/>
              <a:t>Additional 85% of baryons</a:t>
            </a:r>
          </a:p>
          <a:p>
            <a:pPr lvl="1"/>
            <a:r>
              <a:rPr lang="en-US" dirty="0"/>
              <a:t>In warm/hot volume filling CGM?</a:t>
            </a:r>
          </a:p>
          <a:p>
            <a:pPr lvl="1"/>
            <a:r>
              <a:rPr lang="en-US" dirty="0"/>
              <a:t>Baryons escaped into IGM?</a:t>
            </a:r>
          </a:p>
          <a:p>
            <a:r>
              <a:rPr lang="en-US" dirty="0"/>
              <a:t>Dwarf galaxy SFR and accretion rates</a:t>
            </a:r>
          </a:p>
          <a:p>
            <a:pPr lvl="1"/>
            <a:r>
              <a:rPr lang="en-US" dirty="0"/>
              <a:t>Inferred accretion rates similar to SFR if f&lt;1</a:t>
            </a:r>
          </a:p>
          <a:p>
            <a:pPr lvl="2"/>
            <a:r>
              <a:rPr lang="en-US" dirty="0"/>
              <a:t>Inefficient process, lots of play in upper limit</a:t>
            </a:r>
          </a:p>
          <a:p>
            <a:pPr lvl="1"/>
            <a:r>
              <a:rPr lang="en-US" dirty="0"/>
              <a:t>Continued SF for &gt;1 Gyr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AF40-30F9-52BD-6070-BD7DB7054D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CGM Evolution</a:t>
            </a:r>
          </a:p>
          <a:p>
            <a:pPr lvl="1"/>
            <a:r>
              <a:rPr lang="en-US" dirty="0"/>
              <a:t>No change across small redshift sample</a:t>
            </a:r>
          </a:p>
          <a:p>
            <a:pPr lvl="1"/>
            <a:r>
              <a:rPr lang="en-US" dirty="0"/>
              <a:t>Redshift of 0.1 implies 30% larger mass</a:t>
            </a:r>
          </a:p>
          <a:p>
            <a:r>
              <a:rPr lang="en-US" dirty="0"/>
              <a:t>Cool CGM metallicity</a:t>
            </a:r>
          </a:p>
          <a:p>
            <a:pPr lvl="1"/>
            <a:r>
              <a:rPr lang="en-US" dirty="0"/>
              <a:t>No strong constraints (± 0.5 </a:t>
            </a:r>
            <a:r>
              <a:rPr lang="en-US" dirty="0" err="1"/>
              <a:t>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 10% change in gas mass with 1 </a:t>
            </a:r>
            <a:r>
              <a:rPr lang="en-US" dirty="0" err="1"/>
              <a:t>dex</a:t>
            </a:r>
            <a:r>
              <a:rPr lang="en-US" dirty="0"/>
              <a:t> variation</a:t>
            </a:r>
          </a:p>
          <a:p>
            <a:r>
              <a:rPr lang="en-US" dirty="0"/>
              <a:t>Contributions outside CGM</a:t>
            </a:r>
          </a:p>
          <a:p>
            <a:pPr lvl="1"/>
            <a:r>
              <a:rPr lang="en-US" dirty="0"/>
              <a:t>Non-negligible contributions</a:t>
            </a:r>
            <a:r>
              <a:rPr lang="en-US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86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B60-1186-4EEE-CC65-5AB7190D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05AE-6CAC-75A2-DCC3-B181501C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H1 absorption of cool CGM around dwarf galaxies</a:t>
            </a:r>
          </a:p>
          <a:p>
            <a:r>
              <a:rPr lang="en-US" dirty="0"/>
              <a:t>Construct analytical model to fit H1 column density</a:t>
            </a:r>
          </a:p>
          <a:p>
            <a:r>
              <a:rPr lang="en-US" dirty="0"/>
              <a:t>Calculate empirical upper limits of cool CGM mass</a:t>
            </a:r>
          </a:p>
          <a:p>
            <a:r>
              <a:rPr lang="en-US" dirty="0"/>
              <a:t>Important implications for galaxy evolution</a:t>
            </a:r>
          </a:p>
          <a:p>
            <a:pPr lvl="1"/>
            <a:r>
              <a:rPr lang="en-US" dirty="0"/>
              <a:t>Find ~&lt;10% of baryon budget in cool CGM + ~5% in stars</a:t>
            </a:r>
          </a:p>
          <a:p>
            <a:pPr lvl="1"/>
            <a:r>
              <a:rPr lang="en-US" dirty="0"/>
              <a:t>Remaining in warm/hot CGM or ejected</a:t>
            </a:r>
          </a:p>
          <a:p>
            <a:pPr lvl="1"/>
            <a:r>
              <a:rPr lang="en-US" dirty="0"/>
              <a:t>Cool CGM accretion rates support observed SF for &gt; 1 Gyr</a:t>
            </a:r>
          </a:p>
          <a:p>
            <a:r>
              <a:rPr lang="en-US" dirty="0"/>
              <a:t>Comparison to massive halos</a:t>
            </a:r>
          </a:p>
          <a:p>
            <a:pPr lvl="1"/>
            <a:r>
              <a:rPr lang="en-US" dirty="0"/>
              <a:t>May be support for constant baryon fraction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AF498-E590-26FA-87F1-178130A9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4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630F-BB9B-146D-97B7-5279EC8E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Absorption line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E986-7B7C-1DE2-27E4-728D306D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3416E-5A91-C407-E1A9-8611DCD4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4BBFF-9637-CFD3-139F-F488DE46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3" t="5375" r="5498" b="1699"/>
          <a:stretch/>
        </p:blipFill>
        <p:spPr>
          <a:xfrm>
            <a:off x="4861302" y="200563"/>
            <a:ext cx="4546170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1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9D34-38B2-AA59-AE89-34FBFA9A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556B-DDF1-5CC2-D5BF-C0A78F88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2EB38-DC3B-0FB5-F4A7-6BA9E2F9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9" t="1641" r="3234" b="878"/>
          <a:stretch/>
        </p:blipFill>
        <p:spPr>
          <a:xfrm>
            <a:off x="2391904" y="708734"/>
            <a:ext cx="4887133" cy="48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ABBB-5180-E103-9AAF-BF2A51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Detailed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50EE-3A09-AEF0-67E6-4FDEEF13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2D68-1DC0-D97A-865F-2D73DC9C7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5FCAD-4F63-CC62-3112-7CBDAB06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8" y="1797406"/>
            <a:ext cx="7877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5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F4F8-8101-BEF0-062D-B7FCDCF7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IGM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95D1-9459-46FE-3411-6790EE75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8B816-7A9B-F0C5-6FAE-E6AC578D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99" t="6833" r="5307" b="11538"/>
          <a:stretch/>
        </p:blipFill>
        <p:spPr>
          <a:xfrm>
            <a:off x="2381574" y="1802947"/>
            <a:ext cx="5052446" cy="36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84E-B034-36EA-1FDC-3F4F06AE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795-B027-765F-4BC1-B3779DB1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4" y="1668652"/>
            <a:ext cx="9119538" cy="37195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Galaxy-Quasar pair line-of-sight absorption measurements</a:t>
            </a:r>
          </a:p>
          <a:p>
            <a:r>
              <a:rPr lang="en-US" dirty="0"/>
              <a:t>Zheng et al. 2024</a:t>
            </a:r>
          </a:p>
          <a:p>
            <a:pPr lvl="1"/>
            <a:r>
              <a:rPr lang="en-US" dirty="0"/>
              <a:t>Complication of archival and new hydrogen and metal absorption line measurements</a:t>
            </a:r>
          </a:p>
          <a:p>
            <a:pPr lvl="1"/>
            <a:r>
              <a:rPr lang="en-US" dirty="0"/>
              <a:t>All done with HST-COS</a:t>
            </a:r>
          </a:p>
          <a:p>
            <a:pPr lvl="1"/>
            <a:r>
              <a:rPr lang="en-US" dirty="0"/>
              <a:t>Dwarf galaxies with stellar masses from 10</a:t>
            </a:r>
            <a:r>
              <a:rPr lang="en-US" baseline="30000" dirty="0"/>
              <a:t>6.5</a:t>
            </a:r>
            <a:r>
              <a:rPr lang="en-US" dirty="0"/>
              <a:t> – 10</a:t>
            </a:r>
            <a:r>
              <a:rPr lang="en-US" baseline="30000" dirty="0"/>
              <a:t>9.5</a:t>
            </a:r>
            <a:r>
              <a:rPr lang="en-US" dirty="0"/>
              <a:t> M</a:t>
            </a:r>
            <a:r>
              <a:rPr lang="en-US" baseline="-25000" dirty="0"/>
              <a:t>⊙</a:t>
            </a:r>
          </a:p>
          <a:p>
            <a:pPr lvl="1"/>
            <a:r>
              <a:rPr lang="en-US" dirty="0"/>
              <a:t>25 Objects</a:t>
            </a:r>
          </a:p>
          <a:p>
            <a:r>
              <a:rPr lang="en-US" dirty="0"/>
              <a:t>Mishra et al. 2024</a:t>
            </a:r>
          </a:p>
          <a:p>
            <a:pPr lvl="1"/>
            <a:r>
              <a:rPr lang="en-US" dirty="0"/>
              <a:t>Similar H1 and metal absorption measurements</a:t>
            </a:r>
          </a:p>
          <a:p>
            <a:pPr lvl="1"/>
            <a:r>
              <a:rPr lang="en-US" dirty="0"/>
              <a:t>Part of the CUBS survey – HST Cycle 25 GO Program</a:t>
            </a:r>
          </a:p>
          <a:p>
            <a:pPr lvl="1"/>
            <a:r>
              <a:rPr lang="en-US" dirty="0"/>
              <a:t>Dwarf galaxies with stellar masses from 10</a:t>
            </a:r>
            <a:r>
              <a:rPr lang="en-US" baseline="30000" dirty="0"/>
              <a:t>7</a:t>
            </a:r>
            <a:r>
              <a:rPr lang="en-US" dirty="0"/>
              <a:t> – 10</a:t>
            </a:r>
            <a:r>
              <a:rPr lang="en-US" baseline="30000" dirty="0"/>
              <a:t>9</a:t>
            </a:r>
            <a:r>
              <a:rPr lang="en-US" dirty="0"/>
              <a:t> M</a:t>
            </a:r>
            <a:r>
              <a:rPr lang="en-US" baseline="-25000" dirty="0"/>
              <a:t>⊙</a:t>
            </a:r>
          </a:p>
          <a:p>
            <a:pPr lvl="1"/>
            <a:r>
              <a:rPr lang="en-US" dirty="0"/>
              <a:t>15 Objects</a:t>
            </a:r>
          </a:p>
          <a:p>
            <a:r>
              <a:rPr lang="en-US" dirty="0"/>
              <a:t>Pick redshifts between 0-0.3</a:t>
            </a:r>
          </a:p>
          <a:p>
            <a:pPr lvl="1"/>
            <a:r>
              <a:rPr lang="en-US" dirty="0"/>
              <a:t>Bin by halo mass</a:t>
            </a:r>
          </a:p>
        </p:txBody>
      </p:sp>
    </p:spTree>
    <p:extLst>
      <p:ext uri="{BB962C8B-B14F-4D97-AF65-F5344CB8AC3E}">
        <p14:creationId xmlns:p14="http://schemas.microsoft.com/office/powerpoint/2010/main" val="8036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F006-3F53-A38F-DE1B-0BBB3D6C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Z24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B61A-691D-280C-4FEA-8042A795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61EFE-6753-EF6B-3172-97988F29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" name="Picture 51"/>
          <p:cNvPicPr/>
          <p:nvPr/>
        </p:nvPicPr>
        <p:blipFill>
          <a:blip r:embed="rId2"/>
          <a:srcRect l="2265" t="4215" r="2324"/>
          <a:stretch/>
        </p:blipFill>
        <p:spPr>
          <a:xfrm>
            <a:off x="2726923" y="573439"/>
            <a:ext cx="4623860" cy="3523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6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8605-EBBA-0B68-9A93-598CAF4A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51E9-3CB9-908F-97CF-248CADC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Z24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8BD8-DDA4-8B15-5A0B-9B07DEAA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2CE79-2CA1-C544-3F26-2CA842B3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776B2DF-44BD-C4C8-8525-DE2B4CAB0636}"/>
              </a:ext>
            </a:extLst>
          </p:cNvPr>
          <p:cNvPicPr/>
          <p:nvPr/>
        </p:nvPicPr>
        <p:blipFill>
          <a:blip r:embed="rId2"/>
          <a:srcRect l="2742" t="16810" r="3977" b="3090"/>
          <a:stretch/>
        </p:blipFill>
        <p:spPr>
          <a:xfrm>
            <a:off x="645585" y="804465"/>
            <a:ext cx="8786535" cy="286202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10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7F9F3-BC80-56C9-C69A-D4B71AD2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9DC2-30E0-281E-9622-F2E84E02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101B-F711-32CD-F9F1-28760940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2D3FD-3088-FB19-5EB1-025B1F55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C5C7E-BC3E-2159-C509-5A6F5694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2745" r="2342"/>
          <a:stretch/>
        </p:blipFill>
        <p:spPr>
          <a:xfrm>
            <a:off x="2763864" y="497103"/>
            <a:ext cx="3853912" cy="36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869-6FBD-D345-353D-53080990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3981-89CC-79EE-62E6-D3F31324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model</a:t>
            </a:r>
          </a:p>
          <a:p>
            <a:pPr lvl="1"/>
            <a:r>
              <a:rPr lang="en-US" dirty="0"/>
              <a:t>Assume power-law distribution of gas density as function of radial distance</a:t>
            </a:r>
          </a:p>
          <a:p>
            <a:pPr lvl="1"/>
            <a:r>
              <a:rPr lang="en-US" dirty="0"/>
              <a:t>Only use observations from 0.1 to 1 R</a:t>
            </a:r>
            <a:r>
              <a:rPr lang="en-US" baseline="-25000" dirty="0"/>
              <a:t>200m</a:t>
            </a:r>
          </a:p>
          <a:p>
            <a:pPr lvl="1"/>
            <a:r>
              <a:rPr lang="en-US" dirty="0"/>
              <a:t>Assume gas in in thermal equilibrium with UVB with non-constant temperature</a:t>
            </a:r>
          </a:p>
          <a:p>
            <a:pPr lvl="1"/>
            <a:r>
              <a:rPr lang="en-US" dirty="0"/>
              <a:t>Assume constant (Z = 0.3) metallicity</a:t>
            </a:r>
          </a:p>
          <a:p>
            <a:pPr lvl="1"/>
            <a:r>
              <a:rPr lang="en-US" dirty="0"/>
              <a:t>Assume constant volume filling fraction</a:t>
            </a:r>
          </a:p>
          <a:p>
            <a:pPr lvl="1"/>
            <a:r>
              <a:rPr lang="en-US" dirty="0"/>
              <a:t>Assume all H1 absorption originates in CGM</a:t>
            </a:r>
          </a:p>
          <a:p>
            <a:r>
              <a:rPr lang="en-US" dirty="0"/>
              <a:t>Use CLOUDY to calculate neutral H fraction and </a:t>
            </a:r>
            <a:r>
              <a:rPr lang="en-US" dirty="0" err="1"/>
              <a:t>T</a:t>
            </a:r>
            <a:r>
              <a:rPr lang="en-US" baseline="-25000" dirty="0" err="1"/>
              <a:t>eq</a:t>
            </a:r>
            <a:endParaRPr lang="en-US" baseline="-25000" dirty="0"/>
          </a:p>
          <a:p>
            <a:pPr lvl="1"/>
            <a:r>
              <a:rPr lang="en-US" dirty="0"/>
              <a:t>Calculate H1 column density as a function of impact parameter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8523C3-6432-CCF8-521D-CFF3F0FD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64" y="3583763"/>
            <a:ext cx="3672506" cy="509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B97801-2931-E402-75C5-ED766ECA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17" y="4107937"/>
            <a:ext cx="3388907" cy="8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838-A39A-C8CB-378E-C534063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C9AD-8424-D4B4-501C-A60801B7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4" y="1802947"/>
            <a:ext cx="3399199" cy="3041412"/>
          </a:xfrm>
        </p:spPr>
        <p:txBody>
          <a:bodyPr/>
          <a:lstStyle/>
          <a:p>
            <a:r>
              <a:rPr lang="en-US" dirty="0"/>
              <a:t>Fit by fixing filling factor</a:t>
            </a:r>
          </a:p>
          <a:p>
            <a:r>
              <a:rPr lang="en-US" dirty="0"/>
              <a:t>Clumpy gas reproduces column densities with ~11x lower masses</a:t>
            </a:r>
          </a:p>
          <a:p>
            <a:pPr lvl="1"/>
            <a:r>
              <a:rPr lang="en-US" dirty="0"/>
              <a:t>Higher density</a:t>
            </a:r>
          </a:p>
          <a:p>
            <a:pPr lvl="1"/>
            <a:r>
              <a:rPr lang="en-US" dirty="0"/>
              <a:t>Higher neutral fraction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A3DB3-0CD9-EE09-6F99-C7DE866C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9" t="3255" r="2304" b="3227"/>
          <a:stretch/>
        </p:blipFill>
        <p:spPr>
          <a:xfrm>
            <a:off x="3797086" y="580579"/>
            <a:ext cx="5858358" cy="50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2A8-CE08-9F21-2892-7AA5FCA8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4CD5-5A5A-BB68-FA6B-B35370DC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4" y="1802947"/>
            <a:ext cx="5124676" cy="3041412"/>
          </a:xfrm>
        </p:spPr>
        <p:txBody>
          <a:bodyPr/>
          <a:lstStyle/>
          <a:p>
            <a:r>
              <a:rPr lang="en-US" dirty="0"/>
              <a:t>Find 5-10% of cosmological baryon budgets of the DM halos  lies in cool CGM</a:t>
            </a:r>
          </a:p>
          <a:p>
            <a:pPr lvl="1"/>
            <a:r>
              <a:rPr lang="en-US" dirty="0"/>
              <a:t>Represents upper limits</a:t>
            </a:r>
          </a:p>
          <a:p>
            <a:pPr lvl="1"/>
            <a:r>
              <a:rPr lang="en-US" dirty="0"/>
              <a:t>Models with spatially varying filling factor and neutral fraction are consistent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982F5-8718-50A7-6C52-F557AD21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29" r="1687" b="1904"/>
          <a:stretch/>
        </p:blipFill>
        <p:spPr>
          <a:xfrm>
            <a:off x="5884190" y="583769"/>
            <a:ext cx="3762385" cy="5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BFFF7-B8DC-9890-D9B4-9A391CD8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massive halos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BC9BBD-F7F2-DF85-2CE2-A4CAE6F11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7FF59E-F686-E520-5A4C-12D088D3A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Werk et al. 2014 and Prochaska et al. 2017</a:t>
            </a:r>
          </a:p>
          <a:p>
            <a:pPr lvl="1"/>
            <a:r>
              <a:rPr lang="en-US" dirty="0"/>
              <a:t>COS-Halos L</a:t>
            </a:r>
            <a:r>
              <a:rPr lang="en-US" baseline="30000" dirty="0"/>
              <a:t>*</a:t>
            </a:r>
            <a:r>
              <a:rPr lang="en-US" dirty="0"/>
              <a:t> galaxies</a:t>
            </a:r>
          </a:p>
          <a:p>
            <a:r>
              <a:rPr lang="en-US" dirty="0"/>
              <a:t>Singh Bisht et al. 2024</a:t>
            </a:r>
          </a:p>
          <a:p>
            <a:pPr lvl="1"/>
            <a:r>
              <a:rPr lang="en-US" dirty="0"/>
              <a:t>Wide range of MW-like galaxies, </a:t>
            </a:r>
            <a:r>
              <a:rPr lang="en-US" dirty="0" err="1"/>
              <a:t>MgII</a:t>
            </a:r>
            <a:r>
              <a:rPr lang="en-US" dirty="0"/>
              <a:t> measurements</a:t>
            </a:r>
          </a:p>
          <a:p>
            <a:r>
              <a:rPr lang="en-US" dirty="0" err="1"/>
              <a:t>Zahedy</a:t>
            </a:r>
            <a:r>
              <a:rPr lang="en-US" dirty="0"/>
              <a:t> et al. 2019</a:t>
            </a:r>
          </a:p>
          <a:p>
            <a:pPr lvl="1"/>
            <a:r>
              <a:rPr lang="en-US" dirty="0"/>
              <a:t>Luminous red galaxies with &gt;10</a:t>
            </a:r>
            <a:r>
              <a:rPr lang="en-US" baseline="30000" dirty="0"/>
              <a:t>11</a:t>
            </a:r>
            <a:r>
              <a:rPr lang="en-US" dirty="0"/>
              <a:t> M</a:t>
            </a:r>
            <a:r>
              <a:rPr lang="en-US" baseline="-25000" dirty="0"/>
              <a:t>⊙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8CB79A-2173-E17B-CB38-B8B85D01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31D8C1-8A6F-4CB6-759E-A718567CAA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Upper limit (volume filling)</a:t>
            </a:r>
          </a:p>
          <a:p>
            <a:pPr lvl="1"/>
            <a:r>
              <a:rPr lang="en-US" dirty="0"/>
              <a:t>Cool gas baryon fraction constant across three order of halo mass</a:t>
            </a:r>
          </a:p>
          <a:p>
            <a:pPr lvl="1"/>
            <a:r>
              <a:rPr lang="en-US" dirty="0"/>
              <a:t>f~1-10%</a:t>
            </a:r>
          </a:p>
          <a:p>
            <a:r>
              <a:rPr lang="en-US" dirty="0"/>
              <a:t>Lower limits (clumpy model)</a:t>
            </a:r>
          </a:p>
          <a:p>
            <a:pPr lvl="1"/>
            <a:r>
              <a:rPr lang="en-US" dirty="0"/>
              <a:t>Significant cool gas baryon fraction variations</a:t>
            </a:r>
          </a:p>
          <a:p>
            <a:r>
              <a:rPr lang="en-US" dirty="0"/>
              <a:t>Different methods and samples make comparison highly uncertain</a:t>
            </a:r>
          </a:p>
        </p:txBody>
      </p:sp>
    </p:spTree>
    <p:extLst>
      <p:ext uri="{BB962C8B-B14F-4D97-AF65-F5344CB8AC3E}">
        <p14:creationId xmlns:p14="http://schemas.microsoft.com/office/powerpoint/2010/main" val="435127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386</TotalTime>
  <Words>716</Words>
  <Application>Microsoft Office PowerPoint</Application>
  <PresentationFormat>Custom</PresentationFormat>
  <Paragraphs>106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Times New Roman</vt:lpstr>
      <vt:lpstr>Wingdings 2</vt:lpstr>
      <vt:lpstr>Dividend</vt:lpstr>
      <vt:lpstr>Upper Limits on the Mass of Cool Gas in the CGM of Dwarf Galaxies</vt:lpstr>
      <vt:lpstr>Observations</vt:lpstr>
      <vt:lpstr>Z24</vt:lpstr>
      <vt:lpstr>Z24</vt:lpstr>
      <vt:lpstr>M24</vt:lpstr>
      <vt:lpstr>model</vt:lpstr>
      <vt:lpstr>Fits</vt:lpstr>
      <vt:lpstr>results</vt:lpstr>
      <vt:lpstr>Comparison to massive halos</vt:lpstr>
      <vt:lpstr>Comparison to massive halos</vt:lpstr>
      <vt:lpstr>Bigger picture</vt:lpstr>
      <vt:lpstr>Summary</vt:lpstr>
      <vt:lpstr>PowerPoint Presentation</vt:lpstr>
      <vt:lpstr>Absorption line studies</vt:lpstr>
      <vt:lpstr>Data</vt:lpstr>
      <vt:lpstr>Detailed Model</vt:lpstr>
      <vt:lpstr>IGM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Brock Parker</cp:lastModifiedBy>
  <cp:revision>22</cp:revision>
  <dcterms:modified xsi:type="dcterms:W3CDTF">2025-02-06T20:38:04Z</dcterms:modified>
  <dc:language>en-US</dc:language>
</cp:coreProperties>
</file>