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2" r:id="rId3"/>
    <p:sldId id="274" r:id="rId4"/>
    <p:sldId id="269" r:id="rId5"/>
    <p:sldId id="273" r:id="rId6"/>
    <p:sldId id="258" r:id="rId7"/>
    <p:sldId id="259" r:id="rId8"/>
    <p:sldId id="261" r:id="rId9"/>
    <p:sldId id="268" r:id="rId10"/>
    <p:sldId id="264" r:id="rId11"/>
    <p:sldId id="270" r:id="rId12"/>
    <p:sldId id="265" r:id="rId13"/>
    <p:sldId id="263"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96" autoAdjust="0"/>
    <p:restoredTop sz="81450" autoAdjust="0"/>
  </p:normalViewPr>
  <p:slideViewPr>
    <p:cSldViewPr snapToGrid="0">
      <p:cViewPr varScale="1">
        <p:scale>
          <a:sx n="71" d="100"/>
          <a:sy n="71" d="100"/>
        </p:scale>
        <p:origin x="81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58406-6982-478C-8B8D-D5E87A9F7945}" type="datetimeFigureOut">
              <a:rPr lang="en-US" smtClean="0"/>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1BA74-34B0-41F7-AFC6-0B50B432E1CF}" type="slidenum">
              <a:rPr lang="en-US" smtClean="0"/>
              <a:t>‹#›</a:t>
            </a:fld>
            <a:endParaRPr lang="en-US"/>
          </a:p>
        </p:txBody>
      </p:sp>
    </p:spTree>
    <p:extLst>
      <p:ext uri="{BB962C8B-B14F-4D97-AF65-F5344CB8AC3E}">
        <p14:creationId xmlns:p14="http://schemas.microsoft.com/office/powerpoint/2010/main" val="223931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solar flare, how is it associated with magnetic reconnection. As a coronal mass ejection breaks away from the sun, reconnected loops are left on the surface of the sun, these are solar flares. Energy is released into a solar flare due to magnetic reconnection. This energy brightens the feet of the solar flare, what we call the ribbons. The ribbons brighten and propagate outward, as the solar flare evolves. </a:t>
            </a:r>
          </a:p>
        </p:txBody>
      </p:sp>
      <p:sp>
        <p:nvSpPr>
          <p:cNvPr id="4" name="Slide Number Placeholder 3"/>
          <p:cNvSpPr>
            <a:spLocks noGrp="1"/>
          </p:cNvSpPr>
          <p:nvPr>
            <p:ph type="sldNum" sz="quarter" idx="5"/>
          </p:nvPr>
        </p:nvSpPr>
        <p:spPr/>
        <p:txBody>
          <a:bodyPr/>
          <a:lstStyle/>
          <a:p>
            <a:fld id="{D1609DFD-DC2C-40D0-B478-62698348AB58}" type="slidenum">
              <a:rPr lang="en-US" smtClean="0"/>
              <a:t>2</a:t>
            </a:fld>
            <a:endParaRPr lang="en-US"/>
          </a:p>
        </p:txBody>
      </p:sp>
    </p:spTree>
    <p:extLst>
      <p:ext uri="{BB962C8B-B14F-4D97-AF65-F5344CB8AC3E}">
        <p14:creationId xmlns:p14="http://schemas.microsoft.com/office/powerpoint/2010/main" val="75869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Flare ribbons are the location where the energy flows into the chromosphere mapping where reconnection has taken place. Over time, as more field lines reconnect, the flare ribbons move outwards, as field lines further out have reconnected. The flare ribbons brighten before the loops brighten because there is a time delay of when the energy can travel up through the field lines to brighten. Thus, the flare ribbons brighten before their associated flare loops have brightened. As time progresses, the flare ribbons will bloat and travel outwards, as the inner lines have connected the outer lines will begin to connect. </a:t>
            </a:r>
          </a:p>
        </p:txBody>
      </p:sp>
      <p:sp>
        <p:nvSpPr>
          <p:cNvPr id="4" name="Slide Number Placeholder 3"/>
          <p:cNvSpPr>
            <a:spLocks noGrp="1"/>
          </p:cNvSpPr>
          <p:nvPr>
            <p:ph type="sldNum" sz="quarter" idx="5"/>
          </p:nvPr>
        </p:nvSpPr>
        <p:spPr/>
        <p:txBody>
          <a:bodyPr/>
          <a:lstStyle/>
          <a:p>
            <a:fld id="{D1609DFD-DC2C-40D0-B478-62698348AB58}" type="slidenum">
              <a:rPr lang="en-US" smtClean="0"/>
              <a:t>3</a:t>
            </a:fld>
            <a:endParaRPr lang="en-US"/>
          </a:p>
        </p:txBody>
      </p:sp>
    </p:spTree>
    <p:extLst>
      <p:ext uri="{BB962C8B-B14F-4D97-AF65-F5344CB8AC3E}">
        <p14:creationId xmlns:p14="http://schemas.microsoft.com/office/powerpoint/2010/main" val="3210773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amount of flux out must equal the amount of flux into the page. Using the identified flare pixels we can measure the flux in and out of the page using our magnetic data. Using this data over time we can estimate the rate of reconnection by taking an integral of this value. In this first image we have mapped the flare pixels with the general pixels that they connect to because the portion of flux in the blue is equal to the amount of flux in the blue on the other side.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Evolution of flare ribbon over magnetic field, color indicates times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09DFD-DC2C-40D0-B478-62698348AB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60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B1BA74-34B0-41F7-AFC6-0B50B432E1CF}" type="slidenum">
              <a:rPr lang="en-US" smtClean="0"/>
              <a:t>7</a:t>
            </a:fld>
            <a:endParaRPr lang="en-US"/>
          </a:p>
        </p:txBody>
      </p:sp>
    </p:spTree>
    <p:extLst>
      <p:ext uri="{BB962C8B-B14F-4D97-AF65-F5344CB8AC3E}">
        <p14:creationId xmlns:p14="http://schemas.microsoft.com/office/powerpoint/2010/main" val="26223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Numerical</a:t>
            </a:r>
            <a:r>
              <a:rPr lang="en-US" baseline="0" dirty="0" smtClean="0"/>
              <a:t> simulation with symmetrical model </a:t>
            </a:r>
            <a:endParaRPr lang="en-US" dirty="0"/>
          </a:p>
        </p:txBody>
      </p:sp>
      <p:sp>
        <p:nvSpPr>
          <p:cNvPr id="4" name="Slide Number Placeholder 3"/>
          <p:cNvSpPr>
            <a:spLocks noGrp="1"/>
          </p:cNvSpPr>
          <p:nvPr>
            <p:ph type="sldNum" sz="quarter" idx="10"/>
          </p:nvPr>
        </p:nvSpPr>
        <p:spPr/>
        <p:txBody>
          <a:bodyPr/>
          <a:lstStyle/>
          <a:p>
            <a:fld id="{AEB1BA74-34B0-41F7-AFC6-0B50B432E1CF}" type="slidenum">
              <a:rPr lang="en-US" smtClean="0"/>
              <a:t>9</a:t>
            </a:fld>
            <a:endParaRPr lang="en-US"/>
          </a:p>
        </p:txBody>
      </p:sp>
    </p:spTree>
    <p:extLst>
      <p:ext uri="{BB962C8B-B14F-4D97-AF65-F5344CB8AC3E}">
        <p14:creationId xmlns:p14="http://schemas.microsoft.com/office/powerpoint/2010/main" val="339410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the polarity inversion line graphed onto the figures flare ribbons and loops no one has done this</a:t>
            </a:r>
            <a:endParaRPr lang="en-US" dirty="0"/>
          </a:p>
        </p:txBody>
      </p:sp>
      <p:sp>
        <p:nvSpPr>
          <p:cNvPr id="4" name="Slide Number Placeholder 3"/>
          <p:cNvSpPr>
            <a:spLocks noGrp="1"/>
          </p:cNvSpPr>
          <p:nvPr>
            <p:ph type="sldNum" sz="quarter" idx="5"/>
          </p:nvPr>
        </p:nvSpPr>
        <p:spPr/>
        <p:txBody>
          <a:bodyPr/>
          <a:lstStyle/>
          <a:p>
            <a:fld id="{83283B9C-7AC8-4A38-9C63-A008DADF8172}" type="slidenum">
              <a:rPr lang="en-US" smtClean="0"/>
              <a:t>10</a:t>
            </a:fld>
            <a:endParaRPr lang="en-US"/>
          </a:p>
        </p:txBody>
      </p:sp>
    </p:spTree>
    <p:extLst>
      <p:ext uri="{BB962C8B-B14F-4D97-AF65-F5344CB8AC3E}">
        <p14:creationId xmlns:p14="http://schemas.microsoft.com/office/powerpoint/2010/main" val="734978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C2DB65-6D5A-4D8D-86D8-FD300640770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419279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C2DB65-6D5A-4D8D-86D8-FD300640770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84238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C2DB65-6D5A-4D8D-86D8-FD300640770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251019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C2DB65-6D5A-4D8D-86D8-FD300640770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183572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C2DB65-6D5A-4D8D-86D8-FD300640770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76409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C2DB65-6D5A-4D8D-86D8-FD300640770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125121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C2DB65-6D5A-4D8D-86D8-FD300640770D}"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107784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C2DB65-6D5A-4D8D-86D8-FD300640770D}"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308621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2DB65-6D5A-4D8D-86D8-FD300640770D}"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272214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C2DB65-6D5A-4D8D-86D8-FD300640770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228677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C2DB65-6D5A-4D8D-86D8-FD300640770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EE740-1D9C-415A-ABC1-18D03B54CC3F}" type="slidenum">
              <a:rPr lang="en-US" smtClean="0"/>
              <a:t>‹#›</a:t>
            </a:fld>
            <a:endParaRPr lang="en-US"/>
          </a:p>
        </p:txBody>
      </p:sp>
    </p:spTree>
    <p:extLst>
      <p:ext uri="{BB962C8B-B14F-4D97-AF65-F5344CB8AC3E}">
        <p14:creationId xmlns:p14="http://schemas.microsoft.com/office/powerpoint/2010/main" val="164381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2DB65-6D5A-4D8D-86D8-FD300640770D}" type="datetimeFigureOut">
              <a:rPr lang="en-US" smtClean="0"/>
              <a:t>8/1/2022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EE740-1D9C-415A-ABC1-18D03B54CC3F}" type="slidenum">
              <a:rPr lang="en-US" smtClean="0"/>
              <a:t>‹#›</a:t>
            </a:fld>
            <a:endParaRPr lang="en-US"/>
          </a:p>
        </p:txBody>
      </p:sp>
    </p:spTree>
    <p:extLst>
      <p:ext uri="{BB962C8B-B14F-4D97-AF65-F5344CB8AC3E}">
        <p14:creationId xmlns:p14="http://schemas.microsoft.com/office/powerpoint/2010/main" val="71654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Measuring Magnetic Reconnection in Solar Flares</a:t>
            </a:r>
            <a:endParaRPr lang="en-US" b="1" dirty="0"/>
          </a:p>
        </p:txBody>
      </p:sp>
      <p:sp>
        <p:nvSpPr>
          <p:cNvPr id="3" name="Subtitle 2"/>
          <p:cNvSpPr>
            <a:spLocks noGrp="1"/>
          </p:cNvSpPr>
          <p:nvPr>
            <p:ph type="subTitle" idx="1"/>
          </p:nvPr>
        </p:nvSpPr>
        <p:spPr/>
        <p:txBody>
          <a:bodyPr/>
          <a:lstStyle/>
          <a:p>
            <a:r>
              <a:rPr lang="en-US" dirty="0" smtClean="0"/>
              <a:t>Audrey Robison</a:t>
            </a:r>
          </a:p>
          <a:p>
            <a:r>
              <a:rPr lang="en-US" dirty="0" smtClean="0"/>
              <a:t>MSU REU 2022</a:t>
            </a:r>
          </a:p>
          <a:p>
            <a:r>
              <a:rPr lang="en-US" dirty="0" smtClean="0"/>
              <a:t>Advisor: Dr. </a:t>
            </a:r>
            <a:r>
              <a:rPr lang="en-US" dirty="0" err="1" smtClean="0"/>
              <a:t>Jiong</a:t>
            </a:r>
            <a:r>
              <a:rPr lang="en-US" dirty="0" smtClean="0"/>
              <a:t> </a:t>
            </a:r>
            <a:r>
              <a:rPr lang="en-US" dirty="0" err="1" smtClean="0"/>
              <a:t>Qiu</a:t>
            </a:r>
            <a:endParaRPr lang="en-US" dirty="0"/>
          </a:p>
        </p:txBody>
      </p:sp>
    </p:spTree>
    <p:extLst>
      <p:ext uri="{BB962C8B-B14F-4D97-AF65-F5344CB8AC3E}">
        <p14:creationId xmlns:p14="http://schemas.microsoft.com/office/powerpoint/2010/main" val="2424356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BC17-9BD9-BDCE-9E11-E40D4DE6EB81}"/>
              </a:ext>
            </a:extLst>
          </p:cNvPr>
          <p:cNvSpPr>
            <a:spLocks noGrp="1"/>
          </p:cNvSpPr>
          <p:nvPr>
            <p:ph type="title"/>
          </p:nvPr>
        </p:nvSpPr>
        <p:spPr/>
        <p:txBody>
          <a:bodyPr/>
          <a:lstStyle/>
          <a:p>
            <a:r>
              <a:rPr lang="en-US" b="1" dirty="0"/>
              <a:t>Preliminary Results </a:t>
            </a:r>
          </a:p>
        </p:txBody>
      </p:sp>
      <p:sp>
        <p:nvSpPr>
          <p:cNvPr id="3" name="Content Placeholder 2">
            <a:extLst>
              <a:ext uri="{FF2B5EF4-FFF2-40B4-BE49-F238E27FC236}">
                <a16:creationId xmlns:a16="http://schemas.microsoft.com/office/drawing/2014/main" id="{04DB6D0D-4484-B4EB-A3BD-4EC9F8AE4EB2}"/>
              </a:ext>
            </a:extLst>
          </p:cNvPr>
          <p:cNvSpPr>
            <a:spLocks noGrp="1"/>
          </p:cNvSpPr>
          <p:nvPr>
            <p:ph idx="1"/>
          </p:nvPr>
        </p:nvSpPr>
        <p:spPr>
          <a:xfrm>
            <a:off x="838200" y="1467863"/>
            <a:ext cx="10515600" cy="4351338"/>
          </a:xfrm>
        </p:spPr>
        <p:txBody>
          <a:bodyPr/>
          <a:lstStyle/>
          <a:p>
            <a:r>
              <a:rPr lang="en-US" dirty="0"/>
              <a:t>Three phases of Flare Evolution</a:t>
            </a:r>
          </a:p>
          <a:p>
            <a:pPr lvl="1"/>
            <a:r>
              <a:rPr lang="en-US" dirty="0"/>
              <a:t>High Shear</a:t>
            </a:r>
          </a:p>
          <a:p>
            <a:pPr lvl="1"/>
            <a:r>
              <a:rPr lang="en-US" dirty="0"/>
              <a:t>Rapid Expansion</a:t>
            </a:r>
          </a:p>
          <a:p>
            <a:pPr lvl="1"/>
            <a:r>
              <a:rPr lang="en-US" dirty="0"/>
              <a:t>Slow Expansion </a:t>
            </a:r>
          </a:p>
        </p:txBody>
      </p:sp>
      <p:pic>
        <p:nvPicPr>
          <p:cNvPr id="5" name="Picture 4" descr="Timeline&#10;&#10;Description automatically generated with low confidence">
            <a:extLst>
              <a:ext uri="{FF2B5EF4-FFF2-40B4-BE49-F238E27FC236}">
                <a16:creationId xmlns:a16="http://schemas.microsoft.com/office/drawing/2014/main" id="{7B971D69-666A-A513-0927-D3435D455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87" y="3719535"/>
            <a:ext cx="4972855" cy="2789471"/>
          </a:xfrm>
          <a:prstGeom prst="rect">
            <a:avLst/>
          </a:prstGeom>
        </p:spPr>
      </p:pic>
      <p:pic>
        <p:nvPicPr>
          <p:cNvPr id="7" name="Picture 6" descr="Chart&#10;&#10;Description automatically generated">
            <a:extLst>
              <a:ext uri="{FF2B5EF4-FFF2-40B4-BE49-F238E27FC236}">
                <a16:creationId xmlns:a16="http://schemas.microsoft.com/office/drawing/2014/main" id="{5CA9B4B9-E530-A0AD-9BD2-95E519480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625839"/>
            <a:ext cx="5130848" cy="2865474"/>
          </a:xfrm>
          <a:prstGeom prst="rect">
            <a:avLst/>
          </a:prstGeom>
        </p:spPr>
      </p:pic>
      <p:pic>
        <p:nvPicPr>
          <p:cNvPr id="9" name="Picture 8" descr="Chart, timeline&#10;&#10;Description automatically generated">
            <a:extLst>
              <a:ext uri="{FF2B5EF4-FFF2-40B4-BE49-F238E27FC236}">
                <a16:creationId xmlns:a16="http://schemas.microsoft.com/office/drawing/2014/main" id="{2A740F3A-8D14-DD64-AB37-3C754A3F22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6823" y="257951"/>
            <a:ext cx="5089201" cy="2865474"/>
          </a:xfrm>
          <a:prstGeom prst="rect">
            <a:avLst/>
          </a:prstGeom>
        </p:spPr>
      </p:pic>
      <p:sp>
        <p:nvSpPr>
          <p:cNvPr id="10" name="TextBox 9">
            <a:extLst>
              <a:ext uri="{FF2B5EF4-FFF2-40B4-BE49-F238E27FC236}">
                <a16:creationId xmlns:a16="http://schemas.microsoft.com/office/drawing/2014/main" id="{6B1964C8-A2F2-7635-45AB-14F67F8BF59E}"/>
              </a:ext>
            </a:extLst>
          </p:cNvPr>
          <p:cNvSpPr txBox="1"/>
          <p:nvPr/>
        </p:nvSpPr>
        <p:spPr>
          <a:xfrm>
            <a:off x="2039815" y="6510209"/>
            <a:ext cx="3137095" cy="369332"/>
          </a:xfrm>
          <a:prstGeom prst="rect">
            <a:avLst/>
          </a:prstGeom>
          <a:noFill/>
        </p:spPr>
        <p:txBody>
          <a:bodyPr wrap="square" rtlCol="0">
            <a:spAutoFit/>
          </a:bodyPr>
          <a:lstStyle/>
          <a:p>
            <a:r>
              <a:rPr lang="en-US" dirty="0"/>
              <a:t>Phase 1</a:t>
            </a:r>
          </a:p>
        </p:txBody>
      </p:sp>
      <p:sp>
        <p:nvSpPr>
          <p:cNvPr id="11" name="TextBox 10">
            <a:extLst>
              <a:ext uri="{FF2B5EF4-FFF2-40B4-BE49-F238E27FC236}">
                <a16:creationId xmlns:a16="http://schemas.microsoft.com/office/drawing/2014/main" id="{EE24484C-9C90-8F0B-C3EB-8C6C544CF3BB}"/>
              </a:ext>
            </a:extLst>
          </p:cNvPr>
          <p:cNvSpPr txBox="1"/>
          <p:nvPr/>
        </p:nvSpPr>
        <p:spPr>
          <a:xfrm>
            <a:off x="8071845" y="3189966"/>
            <a:ext cx="3240308" cy="369332"/>
          </a:xfrm>
          <a:prstGeom prst="rect">
            <a:avLst/>
          </a:prstGeom>
          <a:noFill/>
        </p:spPr>
        <p:txBody>
          <a:bodyPr wrap="square" rtlCol="0">
            <a:spAutoFit/>
          </a:bodyPr>
          <a:lstStyle/>
          <a:p>
            <a:r>
              <a:rPr lang="en-US" dirty="0"/>
              <a:t>Phase 2</a:t>
            </a:r>
          </a:p>
        </p:txBody>
      </p:sp>
      <p:sp>
        <p:nvSpPr>
          <p:cNvPr id="12" name="TextBox 11">
            <a:extLst>
              <a:ext uri="{FF2B5EF4-FFF2-40B4-BE49-F238E27FC236}">
                <a16:creationId xmlns:a16="http://schemas.microsoft.com/office/drawing/2014/main" id="{1A23E721-80AB-334F-FECB-08CACD092A08}"/>
              </a:ext>
            </a:extLst>
          </p:cNvPr>
          <p:cNvSpPr txBox="1"/>
          <p:nvPr/>
        </p:nvSpPr>
        <p:spPr>
          <a:xfrm>
            <a:off x="8071845" y="6560978"/>
            <a:ext cx="2546253" cy="369332"/>
          </a:xfrm>
          <a:prstGeom prst="rect">
            <a:avLst/>
          </a:prstGeom>
          <a:noFill/>
        </p:spPr>
        <p:txBody>
          <a:bodyPr wrap="square" rtlCol="0">
            <a:spAutoFit/>
          </a:bodyPr>
          <a:lstStyle/>
          <a:p>
            <a:r>
              <a:rPr lang="en-US" dirty="0"/>
              <a:t>Phase 3</a:t>
            </a:r>
          </a:p>
        </p:txBody>
      </p:sp>
    </p:spTree>
    <p:extLst>
      <p:ext uri="{BB962C8B-B14F-4D97-AF65-F5344CB8AC3E}">
        <p14:creationId xmlns:p14="http://schemas.microsoft.com/office/powerpoint/2010/main" val="403509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Traced Loops from Observations </a:t>
            </a:r>
            <a:endParaRPr lang="en-US"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2" y="1659190"/>
            <a:ext cx="3753320" cy="3753320"/>
          </a:xfrm>
          <a:prstGeom prst="rect">
            <a:avLst/>
          </a:prstGeom>
        </p:spPr>
      </p:pic>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80218" y="1663639"/>
            <a:ext cx="3741328" cy="3748871"/>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303" y="1660796"/>
            <a:ext cx="3774315" cy="3751714"/>
          </a:xfrm>
          <a:prstGeom prst="rect">
            <a:avLst/>
          </a:prstGeom>
        </p:spPr>
      </p:pic>
      <p:sp>
        <p:nvSpPr>
          <p:cNvPr id="13" name="TextBox 12"/>
          <p:cNvSpPr txBox="1"/>
          <p:nvPr/>
        </p:nvSpPr>
        <p:spPr>
          <a:xfrm>
            <a:off x="1525047" y="5744896"/>
            <a:ext cx="2477655" cy="369332"/>
          </a:xfrm>
          <a:prstGeom prst="rect">
            <a:avLst/>
          </a:prstGeom>
          <a:noFill/>
        </p:spPr>
        <p:txBody>
          <a:bodyPr wrap="square" rtlCol="0">
            <a:spAutoFit/>
          </a:bodyPr>
          <a:lstStyle/>
          <a:p>
            <a:r>
              <a:rPr lang="en-US" dirty="0" smtClean="0"/>
              <a:t>Stage 1</a:t>
            </a:r>
            <a:endParaRPr lang="en-US" dirty="0"/>
          </a:p>
        </p:txBody>
      </p:sp>
      <p:sp>
        <p:nvSpPr>
          <p:cNvPr id="14" name="TextBox 13"/>
          <p:cNvSpPr txBox="1"/>
          <p:nvPr/>
        </p:nvSpPr>
        <p:spPr>
          <a:xfrm>
            <a:off x="9243891" y="5763491"/>
            <a:ext cx="2477655" cy="369332"/>
          </a:xfrm>
          <a:prstGeom prst="rect">
            <a:avLst/>
          </a:prstGeom>
          <a:noFill/>
        </p:spPr>
        <p:txBody>
          <a:bodyPr wrap="square" rtlCol="0">
            <a:spAutoFit/>
          </a:bodyPr>
          <a:lstStyle/>
          <a:p>
            <a:r>
              <a:rPr lang="en-US" dirty="0" smtClean="0"/>
              <a:t>Stage 3</a:t>
            </a:r>
            <a:endParaRPr lang="en-US" dirty="0"/>
          </a:p>
        </p:txBody>
      </p:sp>
      <p:sp>
        <p:nvSpPr>
          <p:cNvPr id="15" name="TextBox 14"/>
          <p:cNvSpPr txBox="1"/>
          <p:nvPr/>
        </p:nvSpPr>
        <p:spPr>
          <a:xfrm>
            <a:off x="5400963" y="5781841"/>
            <a:ext cx="2477655" cy="369332"/>
          </a:xfrm>
          <a:prstGeom prst="rect">
            <a:avLst/>
          </a:prstGeom>
          <a:noFill/>
        </p:spPr>
        <p:txBody>
          <a:bodyPr wrap="square" rtlCol="0">
            <a:spAutoFit/>
          </a:bodyPr>
          <a:lstStyle/>
          <a:p>
            <a:r>
              <a:rPr lang="en-US" dirty="0" smtClean="0"/>
              <a:t>Stage 2</a:t>
            </a:r>
            <a:endParaRPr lang="en-US" dirty="0"/>
          </a:p>
        </p:txBody>
      </p:sp>
    </p:spTree>
    <p:extLst>
      <p:ext uri="{BB962C8B-B14F-4D97-AF65-F5344CB8AC3E}">
        <p14:creationId xmlns:p14="http://schemas.microsoft.com/office/powerpoint/2010/main" val="3946731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0064"/>
            <a:ext cx="4395477" cy="25090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926" y="1313002"/>
            <a:ext cx="4359348" cy="2447273"/>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0333" y="1321250"/>
            <a:ext cx="4396813" cy="2488155"/>
          </a:xfrm>
        </p:spPr>
      </p:pic>
      <p:sp>
        <p:nvSpPr>
          <p:cNvPr id="10" name="TextBox 9"/>
          <p:cNvSpPr txBox="1"/>
          <p:nvPr/>
        </p:nvSpPr>
        <p:spPr>
          <a:xfrm>
            <a:off x="6539345" y="1514268"/>
            <a:ext cx="1690255" cy="1154162"/>
          </a:xfrm>
          <a:prstGeom prst="rect">
            <a:avLst/>
          </a:prstGeom>
          <a:noFill/>
        </p:spPr>
        <p:txBody>
          <a:bodyPr wrap="square" rtlCol="0">
            <a:spAutoFit/>
          </a:bodyPr>
          <a:lstStyle/>
          <a:p>
            <a:pPr lvl="0"/>
            <a:r>
              <a:rPr lang="en-US" sz="1700" dirty="0" smtClean="0"/>
              <a:t>Stage 3: </a:t>
            </a:r>
          </a:p>
          <a:p>
            <a:pPr lvl="0"/>
            <a:r>
              <a:rPr lang="en-US" sz="1700" dirty="0" smtClean="0"/>
              <a:t>slow expansion</a:t>
            </a:r>
          </a:p>
          <a:p>
            <a:pPr lvl="0"/>
            <a:r>
              <a:rPr lang="en-US" sz="1700" dirty="0" smtClean="0"/>
              <a:t> </a:t>
            </a:r>
            <a:r>
              <a:rPr lang="en-US" sz="1700" dirty="0" smtClean="0">
                <a:solidFill>
                  <a:prstClr val="black"/>
                </a:solidFill>
              </a:rPr>
              <a:t>76°</a:t>
            </a:r>
            <a:endParaRPr lang="en-US" sz="1700" dirty="0">
              <a:solidFill>
                <a:prstClr val="black"/>
              </a:solidFill>
            </a:endParaRPr>
          </a:p>
          <a:p>
            <a:endParaRPr lang="en-US" dirty="0"/>
          </a:p>
        </p:txBody>
      </p:sp>
      <p:sp>
        <p:nvSpPr>
          <p:cNvPr id="11" name="TextBox 10"/>
          <p:cNvSpPr txBox="1"/>
          <p:nvPr/>
        </p:nvSpPr>
        <p:spPr>
          <a:xfrm>
            <a:off x="1330037" y="4441069"/>
            <a:ext cx="2087418" cy="877163"/>
          </a:xfrm>
          <a:prstGeom prst="rect">
            <a:avLst/>
          </a:prstGeom>
          <a:noFill/>
        </p:spPr>
        <p:txBody>
          <a:bodyPr wrap="square" rtlCol="0">
            <a:spAutoFit/>
          </a:bodyPr>
          <a:lstStyle/>
          <a:p>
            <a:r>
              <a:rPr lang="en-US" sz="1700" dirty="0" smtClean="0"/>
              <a:t>Stage 2: </a:t>
            </a:r>
          </a:p>
          <a:p>
            <a:r>
              <a:rPr lang="en-US" sz="1700" dirty="0" smtClean="0"/>
              <a:t>rapid expansion </a:t>
            </a:r>
          </a:p>
          <a:p>
            <a:r>
              <a:rPr lang="en-US" sz="1700" dirty="0" smtClean="0"/>
              <a:t>68</a:t>
            </a:r>
            <a:r>
              <a:rPr lang="en-US" sz="1700" dirty="0" smtClean="0"/>
              <a:t>°</a:t>
            </a:r>
            <a:endParaRPr lang="en-US" sz="1700" dirty="0"/>
          </a:p>
        </p:txBody>
      </p:sp>
      <p:sp>
        <p:nvSpPr>
          <p:cNvPr id="12" name="TextBox 11"/>
          <p:cNvSpPr txBox="1"/>
          <p:nvPr/>
        </p:nvSpPr>
        <p:spPr>
          <a:xfrm>
            <a:off x="1330037" y="1655757"/>
            <a:ext cx="1628702" cy="877163"/>
          </a:xfrm>
          <a:prstGeom prst="rect">
            <a:avLst/>
          </a:prstGeom>
          <a:noFill/>
        </p:spPr>
        <p:txBody>
          <a:bodyPr wrap="square" rtlCol="0">
            <a:spAutoFit/>
          </a:bodyPr>
          <a:lstStyle/>
          <a:p>
            <a:r>
              <a:rPr lang="en-US" sz="1700" dirty="0" smtClean="0"/>
              <a:t>Stage 1: </a:t>
            </a:r>
          </a:p>
          <a:p>
            <a:r>
              <a:rPr lang="en-US" sz="1700" dirty="0" smtClean="0"/>
              <a:t>high shear</a:t>
            </a:r>
          </a:p>
          <a:p>
            <a:r>
              <a:rPr lang="en-US" sz="1700" dirty="0" smtClean="0"/>
              <a:t> 57°</a:t>
            </a:r>
            <a:endParaRPr lang="en-US" sz="1700" dirty="0"/>
          </a:p>
        </p:txBody>
      </p:sp>
    </p:spTree>
    <p:extLst>
      <p:ext uri="{BB962C8B-B14F-4D97-AF65-F5344CB8AC3E}">
        <p14:creationId xmlns:p14="http://schemas.microsoft.com/office/powerpoint/2010/main" val="3656422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a:xfrm>
            <a:off x="1050637" y="1760970"/>
            <a:ext cx="10515600" cy="4351338"/>
          </a:xfrm>
        </p:spPr>
        <p:txBody>
          <a:bodyPr/>
          <a:lstStyle/>
          <a:p>
            <a:r>
              <a:rPr lang="en-US" dirty="0" smtClean="0"/>
              <a:t>We have measured shear and reconnection rate with a new advanced analysis method</a:t>
            </a:r>
          </a:p>
          <a:p>
            <a:r>
              <a:rPr lang="en-US" dirty="0" smtClean="0"/>
              <a:t>Quantify strong to weak shear evolution throughout different phases of flare</a:t>
            </a:r>
          </a:p>
          <a:p>
            <a:r>
              <a:rPr lang="en-US" dirty="0" smtClean="0"/>
              <a:t>Our results can be used to constrain 3d magnetic field models, can derive the 3d shear</a:t>
            </a:r>
            <a:endParaRPr lang="en-US" dirty="0"/>
          </a:p>
        </p:txBody>
      </p:sp>
    </p:spTree>
    <p:extLst>
      <p:ext uri="{BB962C8B-B14F-4D97-AF65-F5344CB8AC3E}">
        <p14:creationId xmlns:p14="http://schemas.microsoft.com/office/powerpoint/2010/main" val="1267679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nl-NL" dirty="0"/>
              <a:t>Joel T. Dahlin </a:t>
            </a:r>
            <a:r>
              <a:rPr lang="nl-NL" i="1" dirty="0"/>
              <a:t>et al</a:t>
            </a:r>
            <a:r>
              <a:rPr lang="nl-NL" dirty="0"/>
              <a:t> </a:t>
            </a:r>
            <a:r>
              <a:rPr lang="nl-NL" dirty="0" smtClean="0"/>
              <a:t>2022</a:t>
            </a:r>
            <a:r>
              <a:rPr lang="nl-NL" dirty="0"/>
              <a:t> </a:t>
            </a:r>
            <a:r>
              <a:rPr lang="nl-NL" i="1" dirty="0"/>
              <a:t>ApJ</a:t>
            </a:r>
            <a:r>
              <a:rPr lang="nl-NL" dirty="0"/>
              <a:t> </a:t>
            </a:r>
            <a:r>
              <a:rPr lang="nl-NL" b="1" dirty="0"/>
              <a:t>932</a:t>
            </a:r>
            <a:r>
              <a:rPr lang="nl-NL" dirty="0"/>
              <a:t> </a:t>
            </a:r>
            <a:r>
              <a:rPr lang="nl-NL" dirty="0" smtClean="0"/>
              <a:t>94</a:t>
            </a:r>
          </a:p>
          <a:p>
            <a:r>
              <a:rPr lang="da-DK" dirty="0"/>
              <a:t>Harry P. Warren </a:t>
            </a:r>
            <a:r>
              <a:rPr lang="da-DK" i="1" dirty="0"/>
              <a:t>et al</a:t>
            </a:r>
            <a:r>
              <a:rPr lang="da-DK" dirty="0"/>
              <a:t> 2018 </a:t>
            </a:r>
            <a:r>
              <a:rPr lang="da-DK" i="1" dirty="0"/>
              <a:t>ApJ</a:t>
            </a:r>
            <a:r>
              <a:rPr lang="da-DK" dirty="0"/>
              <a:t> </a:t>
            </a:r>
            <a:r>
              <a:rPr lang="da-DK" b="1" dirty="0"/>
              <a:t>860</a:t>
            </a:r>
            <a:r>
              <a:rPr lang="da-DK" dirty="0"/>
              <a:t> </a:t>
            </a:r>
            <a:r>
              <a:rPr lang="da-DK" dirty="0" smtClean="0"/>
              <a:t>46</a:t>
            </a:r>
          </a:p>
          <a:p>
            <a:endParaRPr lang="en-US" dirty="0"/>
          </a:p>
        </p:txBody>
      </p:sp>
    </p:spTree>
    <p:extLst>
      <p:ext uri="{BB962C8B-B14F-4D97-AF65-F5344CB8AC3E}">
        <p14:creationId xmlns:p14="http://schemas.microsoft.com/office/powerpoint/2010/main" val="81593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C3AE-2655-2870-DF9E-9DD738CE64B5}"/>
              </a:ext>
            </a:extLst>
          </p:cNvPr>
          <p:cNvSpPr>
            <a:spLocks noGrp="1"/>
          </p:cNvSpPr>
          <p:nvPr>
            <p:ph type="title"/>
          </p:nvPr>
        </p:nvSpPr>
        <p:spPr/>
        <p:txBody>
          <a:bodyPr/>
          <a:lstStyle/>
          <a:p>
            <a:r>
              <a:rPr lang="en-US" b="1" dirty="0">
                <a:cs typeface="Times New Roman" panose="02020603050405020304" pitchFamily="18" charset="0"/>
              </a:rPr>
              <a:t>Magnetic Reconnection on the Sun’s Surface </a:t>
            </a:r>
          </a:p>
        </p:txBody>
      </p:sp>
      <p:pic>
        <p:nvPicPr>
          <p:cNvPr id="4" name="Content Placeholder 3" descr="Forbes_cartoon">
            <a:extLst>
              <a:ext uri="{FF2B5EF4-FFF2-40B4-BE49-F238E27FC236}">
                <a16:creationId xmlns:a16="http://schemas.microsoft.com/office/drawing/2014/main" id="{8448FDED-31FC-DE27-8DDA-CD41451C03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1658" y="2141537"/>
            <a:ext cx="4028387" cy="4351338"/>
          </a:xfrm>
          <a:prstGeom prst="rect">
            <a:avLst/>
          </a:prstGeom>
          <a:noFill/>
          <a:extLst>
            <a:ext uri="{909E8E84-426E-40dd-AFC4-6F175D3DCCD1}">
              <a14:hiddenFill xmlns:a14="http://schemas.microsoft.com/office/drawing/2010/main" xmlns="" xmlns:lc="http://schemas.openxmlformats.org/drawingml/2006/lockedCanvas">
                <a:solidFill>
                  <a:srgbClr val="FFFFFF"/>
                </a:solidFill>
              </a14:hiddenFill>
            </a:ext>
          </a:extLst>
        </p:spPr>
      </p:pic>
      <p:pic>
        <p:nvPicPr>
          <p:cNvPr id="5" name="Picture 4">
            <a:extLst>
              <a:ext uri="{FF2B5EF4-FFF2-40B4-BE49-F238E27FC236}">
                <a16:creationId xmlns:a16="http://schemas.microsoft.com/office/drawing/2014/main" id="{FD923285-4D75-4431-4C80-03265A17F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037" t="5556"/>
          <a:stretch>
            <a:fillRect/>
          </a:stretch>
        </p:blipFill>
        <p:spPr bwMode="auto">
          <a:xfrm>
            <a:off x="7942592" y="1817980"/>
            <a:ext cx="3107750" cy="4351338"/>
          </a:xfrm>
          <a:prstGeom prst="rect">
            <a:avLst/>
          </a:prstGeom>
          <a:noFill/>
          <a:ln>
            <a:noFill/>
          </a:ln>
          <a:effectLst/>
          <a:extLst>
            <a:ext uri="{909E8E84-426E-40dd-AFC4-6F175D3DCCD1}">
              <a14:hiddenFill xmlns:a14="http://schemas.microsoft.com/office/drawing/2010/main" xmlns="" xmlns:lc="http://schemas.openxmlformats.org/drawingml/2006/lockedCanvas">
                <a:solidFill>
                  <a:schemeClr val="accent1"/>
                </a:solidFill>
              </a14:hiddenFill>
            </a:ext>
            <a:ext uri="{91240B29-F687-4f45-9708-019B960494DF}">
              <a14:hiddenLine xmlns:a14="http://schemas.microsoft.com/office/drawing/2010/main" xmlns="" xmlns:lc="http://schemas.openxmlformats.org/drawingml/2006/lockedCanvas" w="28575">
                <a:solidFill>
                  <a:schemeClr val="hlink"/>
                </a:solidFill>
                <a:miter lim="800000"/>
                <a:headEnd/>
                <a:tailEnd/>
              </a14:hiddenLine>
            </a:ext>
            <a:ext uri="{AF507438-7753-43e0-B8FC-AC1667EBCBE1}">
              <a14:hiddenEffects xmlns:a14="http://schemas.microsoft.com/office/drawing/2010/main" xmlns="" xmlns:lc="http://schemas.openxmlformats.org/drawingml/2006/lockedCanva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3CAAD14-CA62-820F-1081-4868ED94CB32}"/>
              </a:ext>
            </a:extLst>
          </p:cNvPr>
          <p:cNvSpPr txBox="1"/>
          <p:nvPr/>
        </p:nvSpPr>
        <p:spPr>
          <a:xfrm>
            <a:off x="5170045" y="5622332"/>
            <a:ext cx="22508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Forbes- Lin model</a:t>
            </a:r>
          </a:p>
        </p:txBody>
      </p:sp>
    </p:spTree>
    <p:extLst>
      <p:ext uri="{BB962C8B-B14F-4D97-AF65-F5344CB8AC3E}">
        <p14:creationId xmlns:p14="http://schemas.microsoft.com/office/powerpoint/2010/main" val="2932003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3A07-7C49-7235-1ACE-864F12ADCDD4}"/>
              </a:ext>
            </a:extLst>
          </p:cNvPr>
          <p:cNvSpPr>
            <a:spLocks noGrp="1"/>
          </p:cNvSpPr>
          <p:nvPr>
            <p:ph type="title"/>
          </p:nvPr>
        </p:nvSpPr>
        <p:spPr/>
        <p:txBody>
          <a:bodyPr/>
          <a:lstStyle/>
          <a:p>
            <a:r>
              <a:rPr lang="en-US" b="1" dirty="0">
                <a:cs typeface="Times New Roman" panose="02020603050405020304" pitchFamily="18" charset="0"/>
              </a:rPr>
              <a:t>Theories of Reconnection</a:t>
            </a:r>
          </a:p>
        </p:txBody>
      </p:sp>
      <p:pic>
        <p:nvPicPr>
          <p:cNvPr id="4" name="Content Placeholder 3" descr="loop">
            <a:extLst>
              <a:ext uri="{FF2B5EF4-FFF2-40B4-BE49-F238E27FC236}">
                <a16:creationId xmlns:a16="http://schemas.microsoft.com/office/drawing/2014/main" id="{35FC6E6F-E81E-113B-65A9-C398DA6A2C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2724" y="1898698"/>
            <a:ext cx="3438378" cy="343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F10452D8-3F18-7456-D9E8-709A2E7ED3DC}"/>
              </a:ext>
            </a:extLst>
          </p:cNvPr>
          <p:cNvGrpSpPr>
            <a:grpSpLocks/>
          </p:cNvGrpSpPr>
          <p:nvPr/>
        </p:nvGrpSpPr>
        <p:grpSpPr bwMode="auto">
          <a:xfrm>
            <a:off x="5640619" y="1809724"/>
            <a:ext cx="5046663" cy="3616325"/>
            <a:chOff x="2592" y="266"/>
            <a:chExt cx="3179" cy="2278"/>
          </a:xfrm>
        </p:grpSpPr>
        <p:sp>
          <p:nvSpPr>
            <p:cNvPr id="6" name="Text Box 27">
              <a:extLst>
                <a:ext uri="{FF2B5EF4-FFF2-40B4-BE49-F238E27FC236}">
                  <a16:creationId xmlns:a16="http://schemas.microsoft.com/office/drawing/2014/main" id="{C13130D5-8741-AF6B-08FA-5BC7B733B4E8}"/>
                </a:ext>
              </a:extLst>
            </p:cNvPr>
            <p:cNvSpPr txBox="1">
              <a:spLocks noChangeArrowheads="1"/>
            </p:cNvSpPr>
            <p:nvPr/>
          </p:nvSpPr>
          <p:spPr bwMode="auto">
            <a:xfrm>
              <a:off x="3512" y="1898"/>
              <a:ext cx="14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reconnection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rate (general)</a:t>
              </a:r>
              <a:r>
                <a:rPr kumimoji="0" lang="en-US" altLang="en-US" sz="2000" b="0" i="0" u="none" strike="noStrike" kern="1200" cap="none" spc="0" normalizeH="0" baseline="0" noProof="0">
                  <a:ln>
                    <a:noFill/>
                  </a:ln>
                  <a:solidFill>
                    <a:srgbClr val="333399"/>
                  </a:solidFill>
                  <a:effectLst/>
                  <a:uLnTx/>
                  <a:uFillTx/>
                  <a:latin typeface="Arial" charset="0"/>
                  <a:ea typeface="ＭＳ Ｐゴシック" charset="-128"/>
                  <a:cs typeface="+mn-cs"/>
                </a:rPr>
                <a:t>  </a:t>
              </a:r>
              <a:endParaRPr kumimoji="0" lang="en-US" altLang="en-US" sz="2400" b="1" i="0" u="none" strike="noStrike" kern="1200" cap="none" spc="0" normalizeH="0" baseline="0" noProof="0">
                <a:ln>
                  <a:noFill/>
                </a:ln>
                <a:solidFill>
                  <a:srgbClr val="333399"/>
                </a:solidFill>
                <a:effectLst/>
                <a:uLnTx/>
                <a:uFillTx/>
                <a:latin typeface="Arial" charset="0"/>
                <a:ea typeface="ＭＳ Ｐゴシック" charset="-128"/>
                <a:cs typeface="+mn-cs"/>
              </a:endParaRPr>
            </a:p>
          </p:txBody>
        </p:sp>
        <p:pic>
          <p:nvPicPr>
            <p:cNvPr id="7" name="Picture 6" descr="arcade">
              <a:extLst>
                <a:ext uri="{FF2B5EF4-FFF2-40B4-BE49-F238E27FC236}">
                  <a16:creationId xmlns:a16="http://schemas.microsoft.com/office/drawing/2014/main" id="{64EACABE-5C8F-791A-3224-AAB133203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 y="266"/>
              <a:ext cx="2736" cy="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31">
              <a:extLst>
                <a:ext uri="{FF2B5EF4-FFF2-40B4-BE49-F238E27FC236}">
                  <a16:creationId xmlns:a16="http://schemas.microsoft.com/office/drawing/2014/main" id="{2EF3BC62-A06B-2DE4-9538-AAC5388BD6EB}"/>
                </a:ext>
              </a:extLst>
            </p:cNvPr>
            <p:cNvSpPr>
              <a:spLocks noChangeShapeType="1"/>
            </p:cNvSpPr>
            <p:nvPr/>
          </p:nvSpPr>
          <p:spPr bwMode="auto">
            <a:xfrm>
              <a:off x="3224" y="103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9" name="Line 32">
              <a:extLst>
                <a:ext uri="{FF2B5EF4-FFF2-40B4-BE49-F238E27FC236}">
                  <a16:creationId xmlns:a16="http://schemas.microsoft.com/office/drawing/2014/main" id="{AE2984E0-C0A1-DF83-7149-52150E82711A}"/>
                </a:ext>
              </a:extLst>
            </p:cNvPr>
            <p:cNvSpPr>
              <a:spLocks noChangeShapeType="1"/>
            </p:cNvSpPr>
            <p:nvPr/>
          </p:nvSpPr>
          <p:spPr bwMode="auto">
            <a:xfrm>
              <a:off x="4232" y="746"/>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0" name="Text Box 33">
              <a:extLst>
                <a:ext uri="{FF2B5EF4-FFF2-40B4-BE49-F238E27FC236}">
                  <a16:creationId xmlns:a16="http://schemas.microsoft.com/office/drawing/2014/main" id="{CCD53219-4265-1CA4-4131-FF6C8E274E2E}"/>
                </a:ext>
              </a:extLst>
            </p:cNvPr>
            <p:cNvSpPr txBox="1">
              <a:spLocks noChangeArrowheads="1"/>
            </p:cNvSpPr>
            <p:nvPr/>
          </p:nvSpPr>
          <p:spPr bwMode="auto">
            <a:xfrm>
              <a:off x="4652" y="716"/>
              <a:ext cx="4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0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 name="Text Box 34">
              <a:extLst>
                <a:ext uri="{FF2B5EF4-FFF2-40B4-BE49-F238E27FC236}">
                  <a16:creationId xmlns:a16="http://schemas.microsoft.com/office/drawing/2014/main" id="{54C40014-42E9-FD90-7E23-344EF3002D59}"/>
                </a:ext>
              </a:extLst>
            </p:cNvPr>
            <p:cNvSpPr txBox="1">
              <a:spLocks noChangeArrowheads="1"/>
            </p:cNvSpPr>
            <p:nvPr/>
          </p:nvSpPr>
          <p:spPr bwMode="auto">
            <a:xfrm>
              <a:off x="4827" y="428"/>
              <a:ext cx="3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4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2" name="Text Box 36">
              <a:extLst>
                <a:ext uri="{FF2B5EF4-FFF2-40B4-BE49-F238E27FC236}">
                  <a16:creationId xmlns:a16="http://schemas.microsoft.com/office/drawing/2014/main" id="{158A2371-1AFA-A235-55E5-57D4EBD0BEF1}"/>
                </a:ext>
              </a:extLst>
            </p:cNvPr>
            <p:cNvSpPr txBox="1">
              <a:spLocks noChangeArrowheads="1"/>
            </p:cNvSpPr>
            <p:nvPr/>
          </p:nvSpPr>
          <p:spPr bwMode="auto">
            <a:xfrm>
              <a:off x="5473" y="1677"/>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3" name="Text Box 37">
              <a:extLst>
                <a:ext uri="{FF2B5EF4-FFF2-40B4-BE49-F238E27FC236}">
                  <a16:creationId xmlns:a16="http://schemas.microsoft.com/office/drawing/2014/main" id="{AEE0C73D-F21C-5C79-0B5E-AC7A926B136F}"/>
                </a:ext>
              </a:extLst>
            </p:cNvPr>
            <p:cNvSpPr txBox="1">
              <a:spLocks noChangeArrowheads="1"/>
            </p:cNvSpPr>
            <p:nvPr/>
          </p:nvSpPr>
          <p:spPr bwMode="auto">
            <a:xfrm>
              <a:off x="5065" y="2061"/>
              <a:ext cx="3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4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4" name="Line 38">
              <a:extLst>
                <a:ext uri="{FF2B5EF4-FFF2-40B4-BE49-F238E27FC236}">
                  <a16:creationId xmlns:a16="http://schemas.microsoft.com/office/drawing/2014/main" id="{CCCFFA84-27A3-A7E8-EE47-B274D31E73F4}"/>
                </a:ext>
              </a:extLst>
            </p:cNvPr>
            <p:cNvSpPr>
              <a:spLocks noChangeShapeType="1"/>
            </p:cNvSpPr>
            <p:nvPr/>
          </p:nvSpPr>
          <p:spPr bwMode="auto">
            <a:xfrm>
              <a:off x="4616" y="2138"/>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5" name="Line 39">
              <a:extLst>
                <a:ext uri="{FF2B5EF4-FFF2-40B4-BE49-F238E27FC236}">
                  <a16:creationId xmlns:a16="http://schemas.microsoft.com/office/drawing/2014/main" id="{757A6198-9810-C47C-45D5-9C8331CB540B}"/>
                </a:ext>
              </a:extLst>
            </p:cNvPr>
            <p:cNvSpPr>
              <a:spLocks noChangeShapeType="1"/>
            </p:cNvSpPr>
            <p:nvPr/>
          </p:nvSpPr>
          <p:spPr bwMode="auto">
            <a:xfrm>
              <a:off x="5048" y="1754"/>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6" name="Line 40">
              <a:extLst>
                <a:ext uri="{FF2B5EF4-FFF2-40B4-BE49-F238E27FC236}">
                  <a16:creationId xmlns:a16="http://schemas.microsoft.com/office/drawing/2014/main" id="{446BB161-AB86-D494-36E0-BA4C91159EC5}"/>
                </a:ext>
              </a:extLst>
            </p:cNvPr>
            <p:cNvSpPr>
              <a:spLocks noChangeShapeType="1"/>
            </p:cNvSpPr>
            <p:nvPr/>
          </p:nvSpPr>
          <p:spPr bwMode="auto">
            <a:xfrm>
              <a:off x="4376" y="554"/>
              <a:ext cx="43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 name="Text Box 41">
              <a:extLst>
                <a:ext uri="{FF2B5EF4-FFF2-40B4-BE49-F238E27FC236}">
                  <a16:creationId xmlns:a16="http://schemas.microsoft.com/office/drawing/2014/main" id="{5334657F-AA38-B3EB-38FF-D9C34173EC26}"/>
                </a:ext>
              </a:extLst>
            </p:cNvPr>
            <p:cNvSpPr txBox="1">
              <a:spLocks noChangeArrowheads="1"/>
            </p:cNvSpPr>
            <p:nvPr/>
          </p:nvSpPr>
          <p:spPr bwMode="auto">
            <a:xfrm>
              <a:off x="2592" y="661"/>
              <a:ext cx="92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rPr>
                <a:t>reconnection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1" i="1" u="none" strike="noStrike" kern="1200" cap="none" spc="0" normalizeH="0" baseline="0" noProof="0">
                <a:ln>
                  <a:noFill/>
                </a:ln>
                <a:solidFill>
                  <a:srgbClr val="000000"/>
                </a:solidFill>
                <a:effectLst/>
                <a:uLnTx/>
                <a:uFillTx/>
                <a:latin typeface="Arial" charset="0"/>
                <a:ea typeface="ＭＳ Ｐゴシック"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1" u="none" strike="noStrike" kern="1200" cap="none" spc="0" normalizeH="0" baseline="0" noProof="0">
                  <a:ln>
                    <a:noFill/>
                  </a:ln>
                  <a:solidFill>
                    <a:srgbClr val="000000"/>
                  </a:solidFill>
                  <a:effectLst/>
                  <a:uLnTx/>
                  <a:uFillTx/>
                  <a:latin typeface="Arial" charset="0"/>
                  <a:ea typeface="ＭＳ Ｐゴシック" charset="-128"/>
                  <a:cs typeface="+mn-cs"/>
                </a:rPr>
                <a:t>V</a:t>
              </a:r>
              <a:r>
                <a:rPr kumimoji="0" lang="en-US" altLang="en-US" sz="1600" b="1"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 name="TextBox 17">
            <a:extLst>
              <a:ext uri="{FF2B5EF4-FFF2-40B4-BE49-F238E27FC236}">
                <a16:creationId xmlns:a16="http://schemas.microsoft.com/office/drawing/2014/main" id="{4B9F1530-FAC7-6712-8BC4-8A3589E2EA6C}"/>
              </a:ext>
            </a:extLst>
          </p:cNvPr>
          <p:cNvSpPr txBox="1"/>
          <p:nvPr/>
        </p:nvSpPr>
        <p:spPr>
          <a:xfrm>
            <a:off x="5051339" y="6123543"/>
            <a:ext cx="29260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Terry Forbes</a:t>
            </a:r>
          </a:p>
        </p:txBody>
      </p:sp>
    </p:spTree>
    <p:extLst>
      <p:ext uri="{BB962C8B-B14F-4D97-AF65-F5344CB8AC3E}">
        <p14:creationId xmlns:p14="http://schemas.microsoft.com/office/powerpoint/2010/main" val="2904680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Question</a:t>
            </a:r>
            <a:endParaRPr lang="en-US" b="1" dirty="0"/>
          </a:p>
        </p:txBody>
      </p:sp>
      <p:sp>
        <p:nvSpPr>
          <p:cNvPr id="3" name="Content Placeholder 2"/>
          <p:cNvSpPr>
            <a:spLocks noGrp="1"/>
          </p:cNvSpPr>
          <p:nvPr>
            <p:ph idx="1"/>
          </p:nvPr>
        </p:nvSpPr>
        <p:spPr/>
        <p:txBody>
          <a:bodyPr/>
          <a:lstStyle/>
          <a:p>
            <a:r>
              <a:rPr lang="en-US" dirty="0" smtClean="0"/>
              <a:t>Measuring reconnection rate in solar flares </a:t>
            </a:r>
          </a:p>
          <a:p>
            <a:r>
              <a:rPr lang="en-US" dirty="0" smtClean="0"/>
              <a:t>Measuring reconnection shear in solar flares </a:t>
            </a:r>
          </a:p>
          <a:p>
            <a:r>
              <a:rPr lang="en-US" dirty="0" smtClean="0"/>
              <a:t>How much energy is released during the flare evolution when reconnection rate and shear vary</a:t>
            </a:r>
          </a:p>
        </p:txBody>
      </p:sp>
    </p:spTree>
    <p:extLst>
      <p:ext uri="{BB962C8B-B14F-4D97-AF65-F5344CB8AC3E}">
        <p14:creationId xmlns:p14="http://schemas.microsoft.com/office/powerpoint/2010/main" val="127710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CA53-C369-5DF2-8554-A546A9B279BD}"/>
              </a:ext>
            </a:extLst>
          </p:cNvPr>
          <p:cNvSpPr>
            <a:spLocks noGrp="1"/>
          </p:cNvSpPr>
          <p:nvPr>
            <p:ph type="title"/>
          </p:nvPr>
        </p:nvSpPr>
        <p:spPr/>
        <p:txBody>
          <a:bodyPr/>
          <a:lstStyle/>
          <a:p>
            <a:r>
              <a:rPr lang="en-US" b="1" dirty="0">
                <a:cs typeface="Times New Roman" panose="02020603050405020304" pitchFamily="18" charset="0"/>
              </a:rPr>
              <a:t>Measuring Reconnection Rate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5820D24-530D-4CB5-B383-D86C79B03B8D}"/>
                  </a:ext>
                </a:extLst>
              </p:cNvPr>
              <p:cNvSpPr>
                <a:spLocks noGrp="1"/>
              </p:cNvSpPr>
              <p:nvPr>
                <p:ph sz="half" idx="2"/>
              </p:nvPr>
            </p:nvSpPr>
            <p:spPr>
              <a:xfrm>
                <a:off x="3333457" y="5711484"/>
                <a:ext cx="5965874" cy="943781"/>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charset="0"/>
                              <a:ea typeface="Cambria Math" charset="0"/>
                              <a:cs typeface="Cambria Math" charset="0"/>
                            </a:rPr>
                            <m:t>Φ</m:t>
                          </m:r>
                        </m:e>
                        <m:sub>
                          <m:r>
                            <a:rPr lang="en-US" b="0" i="1" smtClean="0">
                              <a:latin typeface="Cambria Math" charset="0"/>
                            </a:rPr>
                            <m:t>𝐵</m:t>
                          </m:r>
                        </m:sub>
                      </m:sSub>
                      <m:r>
                        <a:rPr lang="en-US" b="0" i="1" smtClean="0">
                          <a:latin typeface="Cambria Math" charset="0"/>
                        </a:rPr>
                        <m:t>= </m:t>
                      </m:r>
                      <m:nary>
                        <m:naryPr>
                          <m:limLoc m:val="undOvr"/>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charset="0"/>
                                </a:rPr>
                                <m:t>𝐵</m:t>
                              </m:r>
                            </m:e>
                            <m:sub>
                              <m:r>
                                <a:rPr lang="en-US" b="0" i="1" smtClean="0">
                                  <a:latin typeface="Cambria Math" charset="0"/>
                                </a:rPr>
                                <m:t>𝑖𝑛</m:t>
                              </m:r>
                            </m:sub>
                          </m:sSub>
                        </m:e>
                      </m:nary>
                      <m:sSub>
                        <m:sSubPr>
                          <m:ctrlPr>
                            <a:rPr lang="en-US" i="1" smtClean="0">
                              <a:latin typeface="Cambria Math" panose="02040503050406030204" pitchFamily="18" charset="0"/>
                            </a:rPr>
                          </m:ctrlPr>
                        </m:sSubPr>
                        <m:e>
                          <m:r>
                            <a:rPr lang="en-US" b="0" i="1" smtClean="0">
                              <a:latin typeface="Cambria Math" charset="0"/>
                            </a:rPr>
                            <m:t>𝑑𝐴</m:t>
                          </m:r>
                        </m:e>
                        <m:sub>
                          <m:r>
                            <a:rPr lang="en-US" b="0" i="1" smtClean="0">
                              <a:latin typeface="Cambria Math" charset="0"/>
                            </a:rPr>
                            <m:t>𝑖𝑛</m:t>
                          </m:r>
                        </m:sub>
                      </m:sSub>
                      <m:r>
                        <a:rPr lang="en-US" b="0" i="1" smtClean="0">
                          <a:latin typeface="Cambria Math" charset="0"/>
                        </a:rPr>
                        <m:t>=</m:t>
                      </m:r>
                      <m:nary>
                        <m:naryPr>
                          <m:limLoc m:val="undOvr"/>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charset="0"/>
                                </a:rPr>
                                <m:t>𝐵</m:t>
                              </m:r>
                            </m:e>
                            <m:sub>
                              <m:r>
                                <a:rPr lang="en-US" b="0" i="1" smtClean="0">
                                  <a:latin typeface="Cambria Math" charset="0"/>
                                </a:rPr>
                                <m:t>𝑅</m:t>
                              </m:r>
                            </m:sub>
                          </m:sSub>
                        </m:e>
                      </m:nary>
                      <m:r>
                        <a:rPr lang="en-US" b="0" i="1" smtClean="0">
                          <a:latin typeface="Cambria Math" charset="0"/>
                        </a:rPr>
                        <m:t>𝑑</m:t>
                      </m:r>
                      <m:sSub>
                        <m:sSubPr>
                          <m:ctrlPr>
                            <a:rPr lang="en-US" b="0" i="1" smtClean="0">
                              <a:latin typeface="Cambria Math" panose="02040503050406030204" pitchFamily="18" charset="0"/>
                            </a:rPr>
                          </m:ctrlPr>
                        </m:sSubPr>
                        <m:e>
                          <m:r>
                            <a:rPr lang="en-US" b="0" i="1" smtClean="0">
                              <a:latin typeface="Cambria Math" charset="0"/>
                            </a:rPr>
                            <m:t>𝐴</m:t>
                          </m:r>
                        </m:e>
                        <m:sub>
                          <m:r>
                            <a:rPr lang="en-US" b="0" i="1" smtClean="0">
                              <a:latin typeface="Cambria Math" charset="0"/>
                            </a:rPr>
                            <m:t>𝑅</m:t>
                          </m:r>
                        </m:sub>
                      </m:sSub>
                    </m:oMath>
                  </m:oMathPara>
                </a14:m>
                <a:endParaRPr lang="en-US" dirty="0"/>
              </a:p>
            </p:txBody>
          </p:sp>
        </mc:Choice>
        <mc:Fallback xmlns="">
          <p:sp>
            <p:nvSpPr>
              <p:cNvPr id="4" name="Content Placeholder 3">
                <a:extLst>
                  <a:ext uri="{FF2B5EF4-FFF2-40B4-BE49-F238E27FC236}">
                    <a16:creationId xmlns:a16="http://schemas.microsoft.com/office/drawing/2014/main" id="{A5820D24-530D-4CB5-B383-D86C79B03B8D}"/>
                  </a:ext>
                </a:extLst>
              </p:cNvPr>
              <p:cNvSpPr>
                <a:spLocks noGrp="1" noRot="1" noChangeAspect="1" noMove="1" noResize="1" noEditPoints="1" noAdjustHandles="1" noChangeArrowheads="1" noChangeShapeType="1" noTextEdit="1"/>
              </p:cNvSpPr>
              <p:nvPr>
                <p:ph sz="half" idx="2"/>
              </p:nvPr>
            </p:nvSpPr>
            <p:spPr>
              <a:xfrm>
                <a:off x="3333457" y="5711484"/>
                <a:ext cx="5965874" cy="943781"/>
              </a:xfrm>
              <a:blipFill>
                <a:blip r:embed="rId3"/>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30F82252-09CF-5B9B-EF40-EEF5A0CD479F}"/>
              </a:ext>
            </a:extLst>
          </p:cNvPr>
          <p:cNvGrpSpPr>
            <a:grpSpLocks/>
          </p:cNvGrpSpPr>
          <p:nvPr/>
        </p:nvGrpSpPr>
        <p:grpSpPr bwMode="auto">
          <a:xfrm>
            <a:off x="519979" y="2095159"/>
            <a:ext cx="5046663" cy="3616325"/>
            <a:chOff x="2592" y="266"/>
            <a:chExt cx="3179" cy="2278"/>
          </a:xfrm>
        </p:grpSpPr>
        <p:sp>
          <p:nvSpPr>
            <p:cNvPr id="8" name="Text Box 27">
              <a:extLst>
                <a:ext uri="{FF2B5EF4-FFF2-40B4-BE49-F238E27FC236}">
                  <a16:creationId xmlns:a16="http://schemas.microsoft.com/office/drawing/2014/main" id="{08A798E5-0F44-0279-A356-704114747BCD}"/>
                </a:ext>
              </a:extLst>
            </p:cNvPr>
            <p:cNvSpPr txBox="1">
              <a:spLocks noChangeArrowheads="1"/>
            </p:cNvSpPr>
            <p:nvPr/>
          </p:nvSpPr>
          <p:spPr bwMode="auto">
            <a:xfrm>
              <a:off x="3512" y="1898"/>
              <a:ext cx="14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reconnection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rate (general)</a:t>
              </a:r>
              <a:r>
                <a:rPr kumimoji="0" lang="en-US" altLang="en-US" sz="2000" b="0" i="0" u="none" strike="noStrike" kern="1200" cap="none" spc="0" normalizeH="0" baseline="0" noProof="0">
                  <a:ln>
                    <a:noFill/>
                  </a:ln>
                  <a:solidFill>
                    <a:srgbClr val="333399"/>
                  </a:solidFill>
                  <a:effectLst/>
                  <a:uLnTx/>
                  <a:uFillTx/>
                  <a:latin typeface="Arial" charset="0"/>
                  <a:ea typeface="ＭＳ Ｐゴシック" charset="-128"/>
                  <a:cs typeface="+mn-cs"/>
                </a:rPr>
                <a:t>  </a:t>
              </a:r>
              <a:endParaRPr kumimoji="0" lang="en-US" altLang="en-US" sz="2400" b="1" i="0" u="none" strike="noStrike" kern="1200" cap="none" spc="0" normalizeH="0" baseline="0" noProof="0">
                <a:ln>
                  <a:noFill/>
                </a:ln>
                <a:solidFill>
                  <a:srgbClr val="333399"/>
                </a:solidFill>
                <a:effectLst/>
                <a:uLnTx/>
                <a:uFillTx/>
                <a:latin typeface="Arial" charset="0"/>
                <a:ea typeface="ＭＳ Ｐゴシック" charset="-128"/>
                <a:cs typeface="+mn-cs"/>
              </a:endParaRPr>
            </a:p>
          </p:txBody>
        </p:sp>
        <p:pic>
          <p:nvPicPr>
            <p:cNvPr id="9" name="Picture 8" descr="arcade">
              <a:extLst>
                <a:ext uri="{FF2B5EF4-FFF2-40B4-BE49-F238E27FC236}">
                  <a16:creationId xmlns:a16="http://schemas.microsoft.com/office/drawing/2014/main" id="{0E234A72-24D2-E409-9D5E-C965EEA6F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 y="266"/>
              <a:ext cx="2736" cy="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31">
              <a:extLst>
                <a:ext uri="{FF2B5EF4-FFF2-40B4-BE49-F238E27FC236}">
                  <a16:creationId xmlns:a16="http://schemas.microsoft.com/office/drawing/2014/main" id="{EB27B46A-3DC8-CCEE-B6A6-C32AB7A54035}"/>
                </a:ext>
              </a:extLst>
            </p:cNvPr>
            <p:cNvSpPr>
              <a:spLocks noChangeShapeType="1"/>
            </p:cNvSpPr>
            <p:nvPr/>
          </p:nvSpPr>
          <p:spPr bwMode="auto">
            <a:xfrm>
              <a:off x="3224" y="103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 name="Line 32">
              <a:extLst>
                <a:ext uri="{FF2B5EF4-FFF2-40B4-BE49-F238E27FC236}">
                  <a16:creationId xmlns:a16="http://schemas.microsoft.com/office/drawing/2014/main" id="{654EDB7C-3243-3FED-3628-417F6AB1B1D6}"/>
                </a:ext>
              </a:extLst>
            </p:cNvPr>
            <p:cNvSpPr>
              <a:spLocks noChangeShapeType="1"/>
            </p:cNvSpPr>
            <p:nvPr/>
          </p:nvSpPr>
          <p:spPr bwMode="auto">
            <a:xfrm>
              <a:off x="4232" y="746"/>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2" name="Text Box 33">
              <a:extLst>
                <a:ext uri="{FF2B5EF4-FFF2-40B4-BE49-F238E27FC236}">
                  <a16:creationId xmlns:a16="http://schemas.microsoft.com/office/drawing/2014/main" id="{561214FB-634D-4F35-6641-0E3F07C58CCE}"/>
                </a:ext>
              </a:extLst>
            </p:cNvPr>
            <p:cNvSpPr txBox="1">
              <a:spLocks noChangeArrowheads="1"/>
            </p:cNvSpPr>
            <p:nvPr/>
          </p:nvSpPr>
          <p:spPr bwMode="auto">
            <a:xfrm>
              <a:off x="4652" y="716"/>
              <a:ext cx="4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0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3" name="Text Box 34">
              <a:extLst>
                <a:ext uri="{FF2B5EF4-FFF2-40B4-BE49-F238E27FC236}">
                  <a16:creationId xmlns:a16="http://schemas.microsoft.com/office/drawing/2014/main" id="{6761A63D-D57B-C526-FAA0-97711A745088}"/>
                </a:ext>
              </a:extLst>
            </p:cNvPr>
            <p:cNvSpPr txBox="1">
              <a:spLocks noChangeArrowheads="1"/>
            </p:cNvSpPr>
            <p:nvPr/>
          </p:nvSpPr>
          <p:spPr bwMode="auto">
            <a:xfrm>
              <a:off x="4827" y="428"/>
              <a:ext cx="3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4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4" name="Text Box 36">
              <a:extLst>
                <a:ext uri="{FF2B5EF4-FFF2-40B4-BE49-F238E27FC236}">
                  <a16:creationId xmlns:a16="http://schemas.microsoft.com/office/drawing/2014/main" id="{4EB100BC-DAF9-86D2-DFAC-6BEAD0A87B41}"/>
                </a:ext>
              </a:extLst>
            </p:cNvPr>
            <p:cNvSpPr txBox="1">
              <a:spLocks noChangeArrowheads="1"/>
            </p:cNvSpPr>
            <p:nvPr/>
          </p:nvSpPr>
          <p:spPr bwMode="auto">
            <a:xfrm>
              <a:off x="5473" y="1677"/>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5" name="Text Box 37">
              <a:extLst>
                <a:ext uri="{FF2B5EF4-FFF2-40B4-BE49-F238E27FC236}">
                  <a16:creationId xmlns:a16="http://schemas.microsoft.com/office/drawing/2014/main" id="{600DB134-3AE0-F3A3-C921-AE917776C920}"/>
                </a:ext>
              </a:extLst>
            </p:cNvPr>
            <p:cNvSpPr txBox="1">
              <a:spLocks noChangeArrowheads="1"/>
            </p:cNvSpPr>
            <p:nvPr/>
          </p:nvSpPr>
          <p:spPr bwMode="auto">
            <a:xfrm>
              <a:off x="5065" y="2061"/>
              <a:ext cx="3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4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6" name="Line 38">
              <a:extLst>
                <a:ext uri="{FF2B5EF4-FFF2-40B4-BE49-F238E27FC236}">
                  <a16:creationId xmlns:a16="http://schemas.microsoft.com/office/drawing/2014/main" id="{85E68325-BD33-DBFA-3BE4-4967107A9A7B}"/>
                </a:ext>
              </a:extLst>
            </p:cNvPr>
            <p:cNvSpPr>
              <a:spLocks noChangeShapeType="1"/>
            </p:cNvSpPr>
            <p:nvPr/>
          </p:nvSpPr>
          <p:spPr bwMode="auto">
            <a:xfrm>
              <a:off x="4616" y="2138"/>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 name="Line 39">
              <a:extLst>
                <a:ext uri="{FF2B5EF4-FFF2-40B4-BE49-F238E27FC236}">
                  <a16:creationId xmlns:a16="http://schemas.microsoft.com/office/drawing/2014/main" id="{39AADCE8-7598-3BD9-77DD-3061796BCA35}"/>
                </a:ext>
              </a:extLst>
            </p:cNvPr>
            <p:cNvSpPr>
              <a:spLocks noChangeShapeType="1"/>
            </p:cNvSpPr>
            <p:nvPr/>
          </p:nvSpPr>
          <p:spPr bwMode="auto">
            <a:xfrm>
              <a:off x="5048" y="1754"/>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 name="Line 40">
              <a:extLst>
                <a:ext uri="{FF2B5EF4-FFF2-40B4-BE49-F238E27FC236}">
                  <a16:creationId xmlns:a16="http://schemas.microsoft.com/office/drawing/2014/main" id="{919A17FD-4635-89D8-317C-6285F180E782}"/>
                </a:ext>
              </a:extLst>
            </p:cNvPr>
            <p:cNvSpPr>
              <a:spLocks noChangeShapeType="1"/>
            </p:cNvSpPr>
            <p:nvPr/>
          </p:nvSpPr>
          <p:spPr bwMode="auto">
            <a:xfrm>
              <a:off x="4376" y="554"/>
              <a:ext cx="43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 name="Text Box 41">
              <a:extLst>
                <a:ext uri="{FF2B5EF4-FFF2-40B4-BE49-F238E27FC236}">
                  <a16:creationId xmlns:a16="http://schemas.microsoft.com/office/drawing/2014/main" id="{4936859A-76F2-1DD8-EED7-43810CBD97B8}"/>
                </a:ext>
              </a:extLst>
            </p:cNvPr>
            <p:cNvSpPr txBox="1">
              <a:spLocks noChangeArrowheads="1"/>
            </p:cNvSpPr>
            <p:nvPr/>
          </p:nvSpPr>
          <p:spPr bwMode="auto">
            <a:xfrm>
              <a:off x="2592" y="661"/>
              <a:ext cx="92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rPr>
                <a:t>reconnection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1" i="1" u="none" strike="noStrike" kern="1200" cap="none" spc="0" normalizeH="0" baseline="0" noProof="0">
                <a:ln>
                  <a:noFill/>
                </a:ln>
                <a:solidFill>
                  <a:srgbClr val="000000"/>
                </a:solidFill>
                <a:effectLst/>
                <a:uLnTx/>
                <a:uFillTx/>
                <a:latin typeface="Arial" charset="0"/>
                <a:ea typeface="ＭＳ Ｐゴシック"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1" u="none" strike="noStrike" kern="1200" cap="none" spc="0" normalizeH="0" baseline="0" noProof="0">
                  <a:ln>
                    <a:noFill/>
                  </a:ln>
                  <a:solidFill>
                    <a:srgbClr val="000000"/>
                  </a:solidFill>
                  <a:effectLst/>
                  <a:uLnTx/>
                  <a:uFillTx/>
                  <a:latin typeface="Arial" charset="0"/>
                  <a:ea typeface="ＭＳ Ｐゴシック" charset="-128"/>
                  <a:cs typeface="+mn-cs"/>
                </a:rPr>
                <a:t>V</a:t>
              </a:r>
              <a:r>
                <a:rPr kumimoji="0" lang="en-US" altLang="en-US" sz="1600" b="1"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pic>
        <p:nvPicPr>
          <p:cNvPr id="20" name="Picture 19" descr="Map&#10;&#10;Description automatically generated with medium confidence">
            <a:extLst>
              <a:ext uri="{FF2B5EF4-FFF2-40B4-BE49-F238E27FC236}">
                <a16:creationId xmlns:a16="http://schemas.microsoft.com/office/drawing/2014/main" id="{9ACA53F1-C7A5-2CA7-DF94-E12473C1C9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609779"/>
            <a:ext cx="5774344" cy="3916762"/>
          </a:xfrm>
          <a:prstGeom prst="rect">
            <a:avLst/>
          </a:prstGeom>
        </p:spPr>
      </p:pic>
    </p:spTree>
    <p:extLst>
      <p:ext uri="{BB962C8B-B14F-4D97-AF65-F5344CB8AC3E}">
        <p14:creationId xmlns:p14="http://schemas.microsoft.com/office/powerpoint/2010/main" val="1045574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Reconnection Rate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2435" y="1235035"/>
            <a:ext cx="5021875" cy="5062266"/>
          </a:xfrm>
        </p:spPr>
      </p:pic>
      <mc:AlternateContent xmlns:mc="http://schemas.openxmlformats.org/markup-compatibility/2006">
        <mc:Choice xmlns:a14="http://schemas.microsoft.com/office/drawing/2010/main" Requires="a14">
          <p:sp>
            <p:nvSpPr>
              <p:cNvPr id="5" name="Rectangle 4"/>
              <p:cNvSpPr/>
              <p:nvPr/>
            </p:nvSpPr>
            <p:spPr>
              <a:xfrm>
                <a:off x="1437046" y="2523898"/>
                <a:ext cx="828497"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m:rPr>
                              <m:sty m:val="p"/>
                            </m:rPr>
                            <a:rPr lang="el-GR" sz="3200" i="1" smtClean="0">
                              <a:latin typeface="Cambria Math" charset="0"/>
                              <a:ea typeface="Cambria Math" charset="0"/>
                              <a:cs typeface="Cambria Math" charset="0"/>
                            </a:rPr>
                            <m:t>Φ</m:t>
                          </m:r>
                        </m:e>
                        <m:sub>
                          <m:r>
                            <a:rPr lang="en-US" sz="3200" b="0" i="1" smtClean="0">
                              <a:latin typeface="Cambria Math" charset="0"/>
                            </a:rPr>
                            <m:t>𝐵</m:t>
                          </m:r>
                        </m:sub>
                      </m:sSub>
                    </m:oMath>
                  </m:oMathPara>
                </a14:m>
                <a:endParaRPr lang="en-US" sz="3200" dirty="0"/>
              </a:p>
            </p:txBody>
          </p:sp>
        </mc:Choice>
        <mc:Fallback>
          <p:sp>
            <p:nvSpPr>
              <p:cNvPr id="5" name="Rectangle 4"/>
              <p:cNvSpPr>
                <a:spLocks noRot="1" noChangeAspect="1" noMove="1" noResize="1" noEditPoints="1" noAdjustHandles="1" noChangeArrowheads="1" noChangeShapeType="1" noTextEdit="1"/>
              </p:cNvSpPr>
              <p:nvPr/>
            </p:nvSpPr>
            <p:spPr>
              <a:xfrm>
                <a:off x="1437046" y="2523898"/>
                <a:ext cx="82849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491162" y="4775200"/>
                <a:ext cx="228104" cy="93519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3200" smtClean="0">
                              <a:latin typeface="Cambria Math" panose="02040503050406030204" pitchFamily="18" charset="0"/>
                            </a:rPr>
                          </m:ctrlPr>
                        </m:fPr>
                        <m:num>
                          <m:r>
                            <a:rPr lang="en-US" sz="3200">
                              <a:latin typeface="Cambria Math" panose="02040503050406030204" pitchFamily="18" charset="0"/>
                            </a:rPr>
                            <m:t>ⅆ</m:t>
                          </m:r>
                          <m:sSub>
                            <m:sSubPr>
                              <m:ctrlPr>
                                <a:rPr lang="en-US" sz="3200" i="1" smtClean="0">
                                  <a:latin typeface="Cambria Math" panose="02040503050406030204" pitchFamily="18" charset="0"/>
                                </a:rPr>
                              </m:ctrlPr>
                            </m:sSubPr>
                            <m:e>
                              <m:r>
                                <m:rPr>
                                  <m:sty m:val="p"/>
                                </m:rPr>
                                <a:rPr lang="el-GR" sz="3200" i="1" smtClean="0">
                                  <a:latin typeface="Cambria Math" charset="0"/>
                                  <a:ea typeface="Cambria Math" charset="0"/>
                                  <a:cs typeface="Cambria Math" charset="0"/>
                                </a:rPr>
                                <m:t>Φ</m:t>
                              </m:r>
                            </m:e>
                            <m:sub>
                              <m:r>
                                <a:rPr lang="en-US" sz="3200" b="0" i="1" smtClean="0">
                                  <a:latin typeface="Cambria Math" charset="0"/>
                                </a:rPr>
                                <m:t>𝐵</m:t>
                              </m:r>
                            </m:sub>
                          </m:sSub>
                        </m:num>
                        <m:den>
                          <m:r>
                            <a:rPr lang="en-US" sz="3200" i="0">
                              <a:latin typeface="Cambria Math" panose="02040503050406030204" pitchFamily="18" charset="0"/>
                            </a:rPr>
                            <m:t>ⅆ</m:t>
                          </m:r>
                          <m:r>
                            <a:rPr lang="en-US" sz="3200" i="1">
                              <a:latin typeface="Cambria Math" panose="02040503050406030204" pitchFamily="18" charset="0"/>
                            </a:rPr>
                            <m:t>𝑡</m:t>
                          </m:r>
                        </m:den>
                      </m:f>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491162" y="4775200"/>
                <a:ext cx="228104" cy="935192"/>
              </a:xfrm>
              <a:prstGeom prst="rect">
                <a:avLst/>
              </a:prstGeom>
              <a:blipFill>
                <a:blip r:embed="rId4"/>
                <a:stretch>
                  <a:fillRect l="-2703" r="-240541"/>
                </a:stretch>
              </a:blipFill>
            </p:spPr>
            <p:txBody>
              <a:bodyPr/>
              <a:lstStyle/>
              <a:p>
                <a:r>
                  <a:rPr lang="en-US">
                    <a:noFill/>
                  </a:rPr>
                  <a:t> </a:t>
                </a:r>
              </a:p>
            </p:txBody>
          </p:sp>
        </mc:Fallback>
      </mc:AlternateContent>
    </p:spTree>
    <p:extLst>
      <p:ext uri="{BB962C8B-B14F-4D97-AF65-F5344CB8AC3E}">
        <p14:creationId xmlns:p14="http://schemas.microsoft.com/office/powerpoint/2010/main" val="1189369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 of Measuring Reconnection Shear</a:t>
            </a:r>
            <a:r>
              <a:rPr lang="en-US" dirty="0" smtClean="0"/>
              <a:t> </a:t>
            </a:r>
            <a:endParaRPr lang="en-US" dirty="0"/>
          </a:p>
        </p:txBody>
      </p:sp>
      <p:sp>
        <p:nvSpPr>
          <p:cNvPr id="5" name="Content Placeholder 4"/>
          <p:cNvSpPr>
            <a:spLocks noGrp="1"/>
          </p:cNvSpPr>
          <p:nvPr>
            <p:ph idx="1"/>
          </p:nvPr>
        </p:nvSpPr>
        <p:spPr>
          <a:xfrm>
            <a:off x="838199" y="1825625"/>
            <a:ext cx="10217727" cy="4351338"/>
          </a:xfrm>
        </p:spPr>
        <p:txBody>
          <a:bodyPr/>
          <a:lstStyle/>
          <a:p>
            <a:r>
              <a:rPr lang="en-US" dirty="0" smtClean="0"/>
              <a:t>Two dimensional projection of observed loops</a:t>
            </a:r>
          </a:p>
          <a:p>
            <a:r>
              <a:rPr lang="en-US" dirty="0" smtClean="0"/>
              <a:t>Use of polarity inversion line instead of artificially drawn line to measure shear angle</a:t>
            </a:r>
          </a:p>
          <a:p>
            <a:r>
              <a:rPr lang="en-US" dirty="0" smtClean="0"/>
              <a:t>Shear is the angle loops make against the polarity inversion line, the smaller the angle the greater the shear</a:t>
            </a:r>
          </a:p>
        </p:txBody>
      </p:sp>
    </p:spTree>
    <p:extLst>
      <p:ext uri="{BB962C8B-B14F-4D97-AF65-F5344CB8AC3E}">
        <p14:creationId xmlns:p14="http://schemas.microsoft.com/office/powerpoint/2010/main" val="3490843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968" y="698789"/>
            <a:ext cx="6363591" cy="4351338"/>
          </a:xfrm>
          <a:prstGeom prst="rect">
            <a:avLst/>
          </a:prstGeom>
        </p:spPr>
      </p:pic>
      <p:sp>
        <p:nvSpPr>
          <p:cNvPr id="5" name="TextBox 4"/>
          <p:cNvSpPr txBox="1"/>
          <p:nvPr/>
        </p:nvSpPr>
        <p:spPr>
          <a:xfrm>
            <a:off x="1214581" y="5262563"/>
            <a:ext cx="5994400" cy="646331"/>
          </a:xfrm>
          <a:prstGeom prst="rect">
            <a:avLst/>
          </a:prstGeom>
          <a:noFill/>
        </p:spPr>
        <p:txBody>
          <a:bodyPr wrap="square" rtlCol="0">
            <a:spAutoFit/>
          </a:bodyPr>
          <a:lstStyle/>
          <a:p>
            <a:r>
              <a:rPr lang="en-US" dirty="0" smtClean="0"/>
              <a:t>Map of magnetic flux with polarity inversion line plotted between flare ribbons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801" y="997798"/>
            <a:ext cx="3753320" cy="3753320"/>
          </a:xfrm>
          <a:prstGeom prst="rect">
            <a:avLst/>
          </a:prstGeom>
        </p:spPr>
      </p:pic>
    </p:spTree>
    <p:extLst>
      <p:ext uri="{BB962C8B-B14F-4D97-AF65-F5344CB8AC3E}">
        <p14:creationId xmlns:p14="http://schemas.microsoft.com/office/powerpoint/2010/main" val="3614733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Numerical Simulation of Reconnection Shear</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00731" y="1825625"/>
            <a:ext cx="3590537" cy="4351338"/>
          </a:xfrm>
          <a:prstGeom prst="rect">
            <a:avLst/>
          </a:prstGeom>
        </p:spPr>
      </p:pic>
      <p:sp>
        <p:nvSpPr>
          <p:cNvPr id="5" name="TextBox 4"/>
          <p:cNvSpPr txBox="1"/>
          <p:nvPr/>
        </p:nvSpPr>
        <p:spPr>
          <a:xfrm>
            <a:off x="5652654" y="6311900"/>
            <a:ext cx="3306618" cy="369332"/>
          </a:xfrm>
          <a:prstGeom prst="rect">
            <a:avLst/>
          </a:prstGeom>
          <a:noFill/>
        </p:spPr>
        <p:txBody>
          <a:bodyPr wrap="square" rtlCol="0">
            <a:spAutoFit/>
          </a:bodyPr>
          <a:lstStyle/>
          <a:p>
            <a:r>
              <a:rPr lang="en-US" dirty="0" err="1" smtClean="0"/>
              <a:t>Dahlin</a:t>
            </a:r>
            <a:r>
              <a:rPr lang="en-US" dirty="0" smtClean="0"/>
              <a:t> et al </a:t>
            </a:r>
            <a:endParaRPr lang="en-US" dirty="0"/>
          </a:p>
        </p:txBody>
      </p:sp>
    </p:spTree>
    <p:extLst>
      <p:ext uri="{BB962C8B-B14F-4D97-AF65-F5344CB8AC3E}">
        <p14:creationId xmlns:p14="http://schemas.microsoft.com/office/powerpoint/2010/main" val="3141306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2999</TotalTime>
  <Words>660</Words>
  <Application>Microsoft Office PowerPoint</Application>
  <PresentationFormat>Widescreen</PresentationFormat>
  <Paragraphs>84</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Calibri</vt:lpstr>
      <vt:lpstr>Calibri Light</vt:lpstr>
      <vt:lpstr>Cambria Math</vt:lpstr>
      <vt:lpstr>Times New Roman</vt:lpstr>
      <vt:lpstr>Office Theme</vt:lpstr>
      <vt:lpstr>Measuring Magnetic Reconnection in Solar Flares</vt:lpstr>
      <vt:lpstr>Magnetic Reconnection on the Sun’s Surface </vt:lpstr>
      <vt:lpstr>Theories of Reconnection</vt:lpstr>
      <vt:lpstr>Research Question</vt:lpstr>
      <vt:lpstr>Measuring Reconnection Rate  </vt:lpstr>
      <vt:lpstr>Reconnection Rate</vt:lpstr>
      <vt:lpstr>Methodology of Measuring Reconnection Shear </vt:lpstr>
      <vt:lpstr>PowerPoint Presentation</vt:lpstr>
      <vt:lpstr>Numerical Simulation of Reconnection Shear</vt:lpstr>
      <vt:lpstr>Preliminary Results </vt:lpstr>
      <vt:lpstr>Traced Loops from Observations </vt:lpstr>
      <vt:lpstr>Results</vt:lpstr>
      <vt:lpstr>Conclusion</vt:lpstr>
      <vt:lpstr>References</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Reconnection in Solar Flares</dc:title>
  <dc:creator>setup</dc:creator>
  <cp:lastModifiedBy>setup</cp:lastModifiedBy>
  <cp:revision>32</cp:revision>
  <dcterms:created xsi:type="dcterms:W3CDTF">2022-08-01T16:45:26Z</dcterms:created>
  <dcterms:modified xsi:type="dcterms:W3CDTF">2022-08-03T18:45:13Z</dcterms:modified>
</cp:coreProperties>
</file>