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0" r:id="rId4"/>
    <p:sldId id="258" r:id="rId5"/>
    <p:sldId id="265" r:id="rId6"/>
    <p:sldId id="266" r:id="rId7"/>
    <p:sldId id="268" r:id="rId8"/>
    <p:sldId id="257" r:id="rId9"/>
    <p:sldId id="261" r:id="rId10"/>
    <p:sldId id="267"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78664" autoAdjust="0"/>
  </p:normalViewPr>
  <p:slideViewPr>
    <p:cSldViewPr snapToGrid="0">
      <p:cViewPr>
        <p:scale>
          <a:sx n="46" d="100"/>
          <a:sy n="46" d="100"/>
        </p:scale>
        <p:origin x="141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538EC-032F-46CA-A40D-DD5C067C0314}"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83B9C-7AC8-4A38-9C63-A008DADF8172}" type="slidenum">
              <a:rPr lang="en-US" smtClean="0"/>
              <a:t>‹#›</a:t>
            </a:fld>
            <a:endParaRPr lang="en-US"/>
          </a:p>
        </p:txBody>
      </p:sp>
    </p:spTree>
    <p:extLst>
      <p:ext uri="{BB962C8B-B14F-4D97-AF65-F5344CB8AC3E}">
        <p14:creationId xmlns:p14="http://schemas.microsoft.com/office/powerpoint/2010/main" val="365425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solar flare, how is it associated with magnetic reconnection. As a coronal mass ejection breaks away from the sun, reconnected loops are left on the surface of the sun, these are solar flares. Energy is released into a solar flare due to magnetic reconnection. This energy brightens the feet of the solar flare, what we call the ribbons. The ribbons brighten and propagate outward, as the solar flare evolves. </a:t>
            </a:r>
          </a:p>
        </p:txBody>
      </p:sp>
      <p:sp>
        <p:nvSpPr>
          <p:cNvPr id="4" name="Slide Number Placeholder 3"/>
          <p:cNvSpPr>
            <a:spLocks noGrp="1"/>
          </p:cNvSpPr>
          <p:nvPr>
            <p:ph type="sldNum" sz="quarter" idx="5"/>
          </p:nvPr>
        </p:nvSpPr>
        <p:spPr/>
        <p:txBody>
          <a:bodyPr/>
          <a:lstStyle/>
          <a:p>
            <a:fld id="{D1609DFD-DC2C-40D0-B478-62698348AB58}" type="slidenum">
              <a:rPr lang="en-US" smtClean="0"/>
              <a:t>2</a:t>
            </a:fld>
            <a:endParaRPr lang="en-US"/>
          </a:p>
        </p:txBody>
      </p:sp>
    </p:spTree>
    <p:extLst>
      <p:ext uri="{BB962C8B-B14F-4D97-AF65-F5344CB8AC3E}">
        <p14:creationId xmlns:p14="http://schemas.microsoft.com/office/powerpoint/2010/main" val="179958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Flare ribbons are the location where the energy flows into the chromosphere mapping where reconnection has taken place. Over time, as more field lines reconnect, the flare ribbons move outwards, as field lines further out have reconnected. The flare ribbons brighten before the loops brighten because there is a time delay of when the energy can travel up through the field lines to brighten. Thus, the flare ribbons brighten before their associated flare loops have brightened. As time progresses, the flare ribbons will bloat and travel outwards, as the inner lines have connected the outer lines will begin to connect. </a:t>
            </a:r>
          </a:p>
        </p:txBody>
      </p:sp>
      <p:sp>
        <p:nvSpPr>
          <p:cNvPr id="4" name="Slide Number Placeholder 3"/>
          <p:cNvSpPr>
            <a:spLocks noGrp="1"/>
          </p:cNvSpPr>
          <p:nvPr>
            <p:ph type="sldNum" sz="quarter" idx="5"/>
          </p:nvPr>
        </p:nvSpPr>
        <p:spPr/>
        <p:txBody>
          <a:bodyPr/>
          <a:lstStyle/>
          <a:p>
            <a:fld id="{D1609DFD-DC2C-40D0-B478-62698348AB58}" type="slidenum">
              <a:rPr lang="en-US" smtClean="0"/>
              <a:t>3</a:t>
            </a:fld>
            <a:endParaRPr lang="en-US"/>
          </a:p>
        </p:txBody>
      </p:sp>
    </p:spTree>
    <p:extLst>
      <p:ext uri="{BB962C8B-B14F-4D97-AF65-F5344CB8AC3E}">
        <p14:creationId xmlns:p14="http://schemas.microsoft.com/office/powerpoint/2010/main" val="241787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two goals for this project are to measure the rate and shear of magnetic reconnection. The rate is the change of flux over time within a solar flare. The shear is a geometric property describing the angle at which the loops reconnect. </a:t>
            </a:r>
          </a:p>
        </p:txBody>
      </p:sp>
      <p:sp>
        <p:nvSpPr>
          <p:cNvPr id="4" name="Slide Number Placeholder 3"/>
          <p:cNvSpPr>
            <a:spLocks noGrp="1"/>
          </p:cNvSpPr>
          <p:nvPr>
            <p:ph type="sldNum" sz="quarter" idx="5"/>
          </p:nvPr>
        </p:nvSpPr>
        <p:spPr/>
        <p:txBody>
          <a:bodyPr/>
          <a:lstStyle/>
          <a:p>
            <a:fld id="{83283B9C-7AC8-4A38-9C63-A008DADF8172}" type="slidenum">
              <a:rPr lang="en-US" smtClean="0"/>
              <a:t>4</a:t>
            </a:fld>
            <a:endParaRPr lang="en-US"/>
          </a:p>
        </p:txBody>
      </p:sp>
    </p:spTree>
    <p:extLst>
      <p:ext uri="{BB962C8B-B14F-4D97-AF65-F5344CB8AC3E}">
        <p14:creationId xmlns:p14="http://schemas.microsoft.com/office/powerpoint/2010/main" val="23817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amount of flux out must equal the amount of flux into the page. Using the identified flare pixels we can measure the flux in and out of the page using our magnetic data. Using this data over time we can estimate the rate of reconnection by taking an integral of this value. In this first image we have mapped the flare pixels with the general pixels that they connect to because the portion of flux in the blue is equal to the amount of flux in the blue on the other side.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Evolution of flare ribbon over magnetic field, color indicates times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09DFD-DC2C-40D0-B478-62698348AB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05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negative  red: positive. The lines indicate the amount of flux in each flare pixel over time.  The negative is represented by blue and the positive by red. The first graph indicates the flux over time and the second indicates the change in flux over time or the reconnection rate. I generated these graphs in the first week, achieving the first goal of this summer research program, measuring the rate of reconnection.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F93193-8FD1-4CC8-B6FD-E5329B88D7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47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to weak shear evolution of flare reconnection, polarity inversion line (division between positive and negative mag fields). However, we are working with two dimensional data and attempting to extrapolate it into three dimensions. As the flare evolves, the angle it cuts with the polarity inversion line increases. At a small angle, the shear is very high, as the flare progresses, the angle approaches 90 degrees, a low shear. This image represents a solar flare without any shear. With the shear of the loops we will be able to represent the three dimensional form of the loops, all of our observations are two dimensional projections of the loops as viewed from the surface of the sun.</a:t>
            </a:r>
          </a:p>
        </p:txBody>
      </p:sp>
      <p:sp>
        <p:nvSpPr>
          <p:cNvPr id="4" name="Slide Number Placeholder 3"/>
          <p:cNvSpPr>
            <a:spLocks noGrp="1"/>
          </p:cNvSpPr>
          <p:nvPr>
            <p:ph type="sldNum" sz="quarter" idx="5"/>
          </p:nvPr>
        </p:nvSpPr>
        <p:spPr/>
        <p:txBody>
          <a:bodyPr/>
          <a:lstStyle/>
          <a:p>
            <a:fld id="{83283B9C-7AC8-4A38-9C63-A008DADF8172}" type="slidenum">
              <a:rPr lang="en-US" smtClean="0"/>
              <a:t>7</a:t>
            </a:fld>
            <a:endParaRPr lang="en-US"/>
          </a:p>
        </p:txBody>
      </p:sp>
    </p:spTree>
    <p:extLst>
      <p:ext uri="{BB962C8B-B14F-4D97-AF65-F5344CB8AC3E}">
        <p14:creationId xmlns:p14="http://schemas.microsoft.com/office/powerpoint/2010/main" val="242860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gain a three-dimensional model of flare reconnection, After reconnection loops are in equilibrium state, a force free field. </a:t>
            </a:r>
          </a:p>
        </p:txBody>
      </p:sp>
      <p:sp>
        <p:nvSpPr>
          <p:cNvPr id="4" name="Slide Number Placeholder 3"/>
          <p:cNvSpPr>
            <a:spLocks noGrp="1"/>
          </p:cNvSpPr>
          <p:nvPr>
            <p:ph type="sldNum" sz="quarter" idx="5"/>
          </p:nvPr>
        </p:nvSpPr>
        <p:spPr/>
        <p:txBody>
          <a:bodyPr/>
          <a:lstStyle/>
          <a:p>
            <a:fld id="{83283B9C-7AC8-4A38-9C63-A008DADF8172}" type="slidenum">
              <a:rPr lang="en-US" smtClean="0"/>
              <a:t>8</a:t>
            </a:fld>
            <a:endParaRPr lang="en-US"/>
          </a:p>
        </p:txBody>
      </p:sp>
    </p:spTree>
    <p:extLst>
      <p:ext uri="{BB962C8B-B14F-4D97-AF65-F5344CB8AC3E}">
        <p14:creationId xmlns:p14="http://schemas.microsoft.com/office/powerpoint/2010/main" val="1549442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83B9C-7AC8-4A38-9C63-A008DADF8172}" type="slidenum">
              <a:rPr lang="en-US" smtClean="0"/>
              <a:t>9</a:t>
            </a:fld>
            <a:endParaRPr lang="en-US"/>
          </a:p>
        </p:txBody>
      </p:sp>
    </p:spTree>
    <p:extLst>
      <p:ext uri="{BB962C8B-B14F-4D97-AF65-F5344CB8AC3E}">
        <p14:creationId xmlns:p14="http://schemas.microsoft.com/office/powerpoint/2010/main" val="89467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83B9C-7AC8-4A38-9C63-A008DADF8172}" type="slidenum">
              <a:rPr lang="en-US" smtClean="0"/>
              <a:t>11</a:t>
            </a:fld>
            <a:endParaRPr lang="en-US"/>
          </a:p>
        </p:txBody>
      </p:sp>
    </p:spTree>
    <p:extLst>
      <p:ext uri="{BB962C8B-B14F-4D97-AF65-F5344CB8AC3E}">
        <p14:creationId xmlns:p14="http://schemas.microsoft.com/office/powerpoint/2010/main" val="406975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8CC6-1D46-C4FE-3035-FE9C6727B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22160-7043-CF72-82B1-2252B7489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1DB09B-DD11-0FAE-497C-C4A49A7EC327}"/>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5" name="Footer Placeholder 4">
            <a:extLst>
              <a:ext uri="{FF2B5EF4-FFF2-40B4-BE49-F238E27FC236}">
                <a16:creationId xmlns:a16="http://schemas.microsoft.com/office/drawing/2014/main" id="{16E6BF8F-C9C3-0439-A5D4-DC023906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868FA-769F-46C9-DDAC-2B29E54CC73C}"/>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13061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29D-C971-77AF-DBD1-4725AAA063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6555D-5096-C3DA-022E-28F9BCA46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9B455-26D7-9CD3-1701-E8A11B51BB58}"/>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5" name="Footer Placeholder 4">
            <a:extLst>
              <a:ext uri="{FF2B5EF4-FFF2-40B4-BE49-F238E27FC236}">
                <a16:creationId xmlns:a16="http://schemas.microsoft.com/office/drawing/2014/main" id="{685FEE4A-8C38-EDB8-E54A-0F328E6CE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81947-6553-A0F5-C3F2-FD83640D32BA}"/>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269080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555EE-3EE9-C0C7-C044-2127A4AAFA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8E1AD6-4228-D3E4-AC95-53B402B3A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424A1-8491-A3AF-6AAF-4E7A2F8195E5}"/>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5" name="Footer Placeholder 4">
            <a:extLst>
              <a:ext uri="{FF2B5EF4-FFF2-40B4-BE49-F238E27FC236}">
                <a16:creationId xmlns:a16="http://schemas.microsoft.com/office/drawing/2014/main" id="{A2071471-9A4E-F173-EB4E-A0426C57B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C4FC2-4B85-EE1A-1ED6-3525A1333223}"/>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137664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C88-C953-F631-E652-F3ECBD765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73595-997D-6A28-D3D0-16A73E7C0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CFDB6-7C4D-A0F5-D293-1A4B8DBB2BC9}"/>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5" name="Footer Placeholder 4">
            <a:extLst>
              <a:ext uri="{FF2B5EF4-FFF2-40B4-BE49-F238E27FC236}">
                <a16:creationId xmlns:a16="http://schemas.microsoft.com/office/drawing/2014/main" id="{1629321D-F0EF-B091-ED2D-71151EE15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6420F-5A0D-AEEC-C47D-6922B5E6CB2A}"/>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132534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817D-5E90-F5DC-1285-D44B4225B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E5700-EF9A-431F-284C-A6B0CA5289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854967-C719-7C71-AFA8-3A10305FCB4F}"/>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5" name="Footer Placeholder 4">
            <a:extLst>
              <a:ext uri="{FF2B5EF4-FFF2-40B4-BE49-F238E27FC236}">
                <a16:creationId xmlns:a16="http://schemas.microsoft.com/office/drawing/2014/main" id="{3EA75B2D-B16F-864A-6EEE-6EA954C4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B71A9-642B-9F61-B3B5-D3EDC44F88CF}"/>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326215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8028-72FF-DD81-DC8E-CD9870BE6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2E1F4-4433-7A11-C3F8-8274029B4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823361-DF58-D555-4C2F-280BA1FBB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89A8D2-745A-EC3B-6CB8-9222AE64EF15}"/>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6" name="Footer Placeholder 5">
            <a:extLst>
              <a:ext uri="{FF2B5EF4-FFF2-40B4-BE49-F238E27FC236}">
                <a16:creationId xmlns:a16="http://schemas.microsoft.com/office/drawing/2014/main" id="{895B1908-0BAC-91FB-B685-58F999627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E08F6-CC9C-4111-AFA4-C01C71A03CF2}"/>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396312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2263-24FF-E6B2-9669-562934657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9426A6-CAC3-881A-93EA-50175DB50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CF962-4688-B4E9-1638-0D3C07A7A3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08A5F-8564-2A7E-F787-D6F5B58F0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CF23D5-54FA-9E27-F953-158B024530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310A7-2A74-6640-59E6-B7303AC4E464}"/>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8" name="Footer Placeholder 7">
            <a:extLst>
              <a:ext uri="{FF2B5EF4-FFF2-40B4-BE49-F238E27FC236}">
                <a16:creationId xmlns:a16="http://schemas.microsoft.com/office/drawing/2014/main" id="{8607B9D6-7BCD-9CA8-09BE-E82AB8C928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593226-FB59-D105-EF24-3EBA2A6D6220}"/>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39437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2906-0586-4090-E8D7-3C9878020D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327D5-A7B2-1C46-2FA2-4D9AFBA9967E}"/>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4" name="Footer Placeholder 3">
            <a:extLst>
              <a:ext uri="{FF2B5EF4-FFF2-40B4-BE49-F238E27FC236}">
                <a16:creationId xmlns:a16="http://schemas.microsoft.com/office/drawing/2014/main" id="{F4DA4B83-2BB5-A7F9-19C0-61C653A189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72BC70-73E5-FC3D-6BD9-56EA580A1229}"/>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44111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4F0CD-DABA-EF7E-0B93-CCE12BA77BE0}"/>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3" name="Footer Placeholder 2">
            <a:extLst>
              <a:ext uri="{FF2B5EF4-FFF2-40B4-BE49-F238E27FC236}">
                <a16:creationId xmlns:a16="http://schemas.microsoft.com/office/drawing/2014/main" id="{AB5B7386-513E-7441-D104-7141CD9C3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6F1B5-E4F9-5509-D97B-F72B72AC469D}"/>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72346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EC47-B960-68BC-89AE-1C8F86ADC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0FE7B-7745-01FC-3C6D-5DCAF9DB5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456C9E-EAAC-8E83-0B64-CEFE82BD1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091A7-E91D-0F8E-FB9F-9B74BDBFA5C1}"/>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6" name="Footer Placeholder 5">
            <a:extLst>
              <a:ext uri="{FF2B5EF4-FFF2-40B4-BE49-F238E27FC236}">
                <a16:creationId xmlns:a16="http://schemas.microsoft.com/office/drawing/2014/main" id="{9BF3C4BB-0E77-4F18-B49F-A71B342EB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4E9F6-634B-3597-4B9C-A41A0560C677}"/>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4503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C096-C53C-27D2-CFF7-9BF2BC38E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82839B-05D9-C3CB-306E-07F7E1B42A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321D0-5CD5-431F-C1F7-D0CB4D49E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6ADAA-4299-186D-8ABE-664B5736E3DE}"/>
              </a:ext>
            </a:extLst>
          </p:cNvPr>
          <p:cNvSpPr>
            <a:spLocks noGrp="1"/>
          </p:cNvSpPr>
          <p:nvPr>
            <p:ph type="dt" sz="half" idx="10"/>
          </p:nvPr>
        </p:nvSpPr>
        <p:spPr/>
        <p:txBody>
          <a:bodyPr/>
          <a:lstStyle/>
          <a:p>
            <a:fld id="{4517721E-EECE-430D-B057-C199502A83E5}" type="datetimeFigureOut">
              <a:rPr lang="en-US" smtClean="0"/>
              <a:t>7/7/2022</a:t>
            </a:fld>
            <a:endParaRPr lang="en-US"/>
          </a:p>
        </p:txBody>
      </p:sp>
      <p:sp>
        <p:nvSpPr>
          <p:cNvPr id="6" name="Footer Placeholder 5">
            <a:extLst>
              <a:ext uri="{FF2B5EF4-FFF2-40B4-BE49-F238E27FC236}">
                <a16:creationId xmlns:a16="http://schemas.microsoft.com/office/drawing/2014/main" id="{BFB3C541-5266-9C6F-FD05-F1B137494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4C056-985F-DA58-F9C7-7FECFA8898A6}"/>
              </a:ext>
            </a:extLst>
          </p:cNvPr>
          <p:cNvSpPr>
            <a:spLocks noGrp="1"/>
          </p:cNvSpPr>
          <p:nvPr>
            <p:ph type="sldNum" sz="quarter" idx="12"/>
          </p:nvPr>
        </p:nvSpPr>
        <p:spPr/>
        <p:txBody>
          <a:bodyPr/>
          <a:lstStyle/>
          <a:p>
            <a:fld id="{B20B0845-6F97-47B4-8F26-8416B8CD3295}" type="slidenum">
              <a:rPr lang="en-US" smtClean="0"/>
              <a:t>‹#›</a:t>
            </a:fld>
            <a:endParaRPr lang="en-US"/>
          </a:p>
        </p:txBody>
      </p:sp>
    </p:spTree>
    <p:extLst>
      <p:ext uri="{BB962C8B-B14F-4D97-AF65-F5344CB8AC3E}">
        <p14:creationId xmlns:p14="http://schemas.microsoft.com/office/powerpoint/2010/main" val="247482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2ACA3-1F1A-011E-C3ED-35F01A8EA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A290-F643-1A99-0A0C-13382B3C60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9E9D1-CCD9-058B-22C4-48501FA2A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7721E-EECE-430D-B057-C199502A83E5}" type="datetimeFigureOut">
              <a:rPr lang="en-US" smtClean="0"/>
              <a:t>7/7/2022</a:t>
            </a:fld>
            <a:endParaRPr lang="en-US"/>
          </a:p>
        </p:txBody>
      </p:sp>
      <p:sp>
        <p:nvSpPr>
          <p:cNvPr id="5" name="Footer Placeholder 4">
            <a:extLst>
              <a:ext uri="{FF2B5EF4-FFF2-40B4-BE49-F238E27FC236}">
                <a16:creationId xmlns:a16="http://schemas.microsoft.com/office/drawing/2014/main" id="{C8656DCB-A316-E95E-4049-9552211E7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0769F-0861-44FA-FF70-A5FE4FE2E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B0845-6F97-47B4-8F26-8416B8CD3295}" type="slidenum">
              <a:rPr lang="en-US" smtClean="0"/>
              <a:t>‹#›</a:t>
            </a:fld>
            <a:endParaRPr lang="en-US"/>
          </a:p>
        </p:txBody>
      </p:sp>
    </p:spTree>
    <p:extLst>
      <p:ext uri="{BB962C8B-B14F-4D97-AF65-F5344CB8AC3E}">
        <p14:creationId xmlns:p14="http://schemas.microsoft.com/office/powerpoint/2010/main" val="56550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AE49-EA6E-783C-C5C9-FA2BC843C4A9}"/>
              </a:ext>
            </a:extLst>
          </p:cNvPr>
          <p:cNvSpPr>
            <a:spLocks noGrp="1"/>
          </p:cNvSpPr>
          <p:nvPr>
            <p:ph type="ctrTitle"/>
          </p:nvPr>
        </p:nvSpPr>
        <p:spPr/>
        <p:txBody>
          <a:bodyPr>
            <a:normAutofit/>
          </a:bodyPr>
          <a:lstStyle/>
          <a:p>
            <a:r>
              <a:rPr lang="en-US" b="1" i="0" dirty="0">
                <a:solidFill>
                  <a:srgbClr val="000000"/>
                </a:solidFill>
                <a:effectLst/>
              </a:rPr>
              <a:t>Measuring Magnetic Reconnection in Solar Flares</a:t>
            </a:r>
            <a:endParaRPr lang="en-US" dirty="0"/>
          </a:p>
        </p:txBody>
      </p:sp>
      <p:sp>
        <p:nvSpPr>
          <p:cNvPr id="3" name="Subtitle 2">
            <a:extLst>
              <a:ext uri="{FF2B5EF4-FFF2-40B4-BE49-F238E27FC236}">
                <a16:creationId xmlns:a16="http://schemas.microsoft.com/office/drawing/2014/main" id="{01C967FC-5EC8-A591-FCDE-19BCBDBC61A2}"/>
              </a:ext>
            </a:extLst>
          </p:cNvPr>
          <p:cNvSpPr>
            <a:spLocks noGrp="1"/>
          </p:cNvSpPr>
          <p:nvPr>
            <p:ph type="subTitle" idx="1"/>
          </p:nvPr>
        </p:nvSpPr>
        <p:spPr/>
        <p:txBody>
          <a:bodyPr/>
          <a:lstStyle/>
          <a:p>
            <a:r>
              <a:rPr lang="en-US" dirty="0"/>
              <a:t>Audrey Robison</a:t>
            </a:r>
          </a:p>
          <a:p>
            <a:r>
              <a:rPr lang="en-US" dirty="0"/>
              <a:t>Midterm Presentation</a:t>
            </a:r>
          </a:p>
          <a:p>
            <a:r>
              <a:rPr lang="en-US" dirty="0"/>
              <a:t>REU Summer 2022</a:t>
            </a:r>
          </a:p>
        </p:txBody>
      </p:sp>
    </p:spTree>
    <p:extLst>
      <p:ext uri="{BB962C8B-B14F-4D97-AF65-F5344CB8AC3E}">
        <p14:creationId xmlns:p14="http://schemas.microsoft.com/office/powerpoint/2010/main" val="252350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2787-4DEF-1060-5834-113F40266A71}"/>
              </a:ext>
            </a:extLst>
          </p:cNvPr>
          <p:cNvSpPr>
            <a:spLocks noGrp="1"/>
          </p:cNvSpPr>
          <p:nvPr>
            <p:ph type="title"/>
          </p:nvPr>
        </p:nvSpPr>
        <p:spPr/>
        <p:txBody>
          <a:bodyPr/>
          <a:lstStyle/>
          <a:p>
            <a:r>
              <a:rPr lang="en-US" dirty="0"/>
              <a:t>Phase 1: High Shear</a:t>
            </a:r>
          </a:p>
        </p:txBody>
      </p:sp>
      <p:pic>
        <p:nvPicPr>
          <p:cNvPr id="4" name="Content Placeholder 3" descr="A picture containing text, hydrozoan&#10;&#10;Description automatically generated">
            <a:extLst>
              <a:ext uri="{FF2B5EF4-FFF2-40B4-BE49-F238E27FC236}">
                <a16:creationId xmlns:a16="http://schemas.microsoft.com/office/drawing/2014/main" id="{10501866-3C90-DBF1-8639-C8339B17B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706" y="1690688"/>
            <a:ext cx="6006587" cy="3980994"/>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08B130-E3E8-00AB-82BA-EA24D63B9219}"/>
                  </a:ext>
                </a:extLst>
              </p:cNvPr>
              <p:cNvSpPr txBox="1"/>
              <p:nvPr/>
            </p:nvSpPr>
            <p:spPr>
              <a:xfrm>
                <a:off x="5430128" y="6049108"/>
                <a:ext cx="185582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𝛼</m:t>
                      </m:r>
                      <m:r>
                        <a:rPr lang="en-US" sz="3600" i="0">
                          <a:latin typeface="Cambria Math" panose="02040503050406030204" pitchFamily="18" charset="0"/>
                        </a:rPr>
                        <m:t>=0.05</m:t>
                      </m:r>
                    </m:oMath>
                  </m:oMathPara>
                </a14:m>
                <a:endParaRPr lang="en-US" sz="3600" dirty="0"/>
              </a:p>
            </p:txBody>
          </p:sp>
        </mc:Choice>
        <mc:Fallback>
          <p:sp>
            <p:nvSpPr>
              <p:cNvPr id="5" name="TextBox 4">
                <a:extLst>
                  <a:ext uri="{FF2B5EF4-FFF2-40B4-BE49-F238E27FC236}">
                    <a16:creationId xmlns:a16="http://schemas.microsoft.com/office/drawing/2014/main" id="{1008B130-E3E8-00AB-82BA-EA24D63B9219}"/>
                  </a:ext>
                </a:extLst>
              </p:cNvPr>
              <p:cNvSpPr txBox="1">
                <a:spLocks noRot="1" noChangeAspect="1" noMove="1" noResize="1" noEditPoints="1" noAdjustHandles="1" noChangeArrowheads="1" noChangeShapeType="1" noTextEdit="1"/>
              </p:cNvSpPr>
              <p:nvPr/>
            </p:nvSpPr>
            <p:spPr>
              <a:xfrm>
                <a:off x="5430128" y="6049108"/>
                <a:ext cx="1855829" cy="55399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262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8FA6-F1B3-E224-A8AD-5C4C06E74D60}"/>
              </a:ext>
            </a:extLst>
          </p:cNvPr>
          <p:cNvSpPr>
            <a:spLocks noGrp="1"/>
          </p:cNvSpPr>
          <p:nvPr>
            <p:ph type="title"/>
          </p:nvPr>
        </p:nvSpPr>
        <p:spPr/>
        <p:txBody>
          <a:bodyPr/>
          <a:lstStyle/>
          <a:p>
            <a:r>
              <a:rPr lang="en-US" dirty="0"/>
              <a:t>Phase 3: Slow Expansion </a:t>
            </a:r>
          </a:p>
        </p:txBody>
      </p:sp>
      <p:pic>
        <p:nvPicPr>
          <p:cNvPr id="4" name="Picture 3" descr="A picture containing text, mammal&#10;&#10;Description automatically generated">
            <a:extLst>
              <a:ext uri="{FF2B5EF4-FFF2-40B4-BE49-F238E27FC236}">
                <a16:creationId xmlns:a16="http://schemas.microsoft.com/office/drawing/2014/main" id="{32C4F0D1-1027-5B4A-4E21-3280EEE93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251" y="1944400"/>
            <a:ext cx="5734850" cy="3810532"/>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68F5FC0-39A8-CCF1-5EE7-DA0E0B8B1863}"/>
                  </a:ext>
                </a:extLst>
              </p:cNvPr>
              <p:cNvSpPr txBox="1"/>
              <p:nvPr/>
            </p:nvSpPr>
            <p:spPr>
              <a:xfrm>
                <a:off x="4735200" y="5938877"/>
                <a:ext cx="160095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𝛼</m:t>
                      </m:r>
                      <m:r>
                        <a:rPr lang="en-US" sz="3600" i="0">
                          <a:latin typeface="Cambria Math" panose="02040503050406030204" pitchFamily="18" charset="0"/>
                        </a:rPr>
                        <m:t>=0.0</m:t>
                      </m:r>
                    </m:oMath>
                  </m:oMathPara>
                </a14:m>
                <a:endParaRPr lang="en-US" sz="3600" dirty="0"/>
              </a:p>
            </p:txBody>
          </p:sp>
        </mc:Choice>
        <mc:Fallback>
          <p:sp>
            <p:nvSpPr>
              <p:cNvPr id="6" name="TextBox 5">
                <a:extLst>
                  <a:ext uri="{FF2B5EF4-FFF2-40B4-BE49-F238E27FC236}">
                    <a16:creationId xmlns:a16="http://schemas.microsoft.com/office/drawing/2014/main" id="{168F5FC0-39A8-CCF1-5EE7-DA0E0B8B1863}"/>
                  </a:ext>
                </a:extLst>
              </p:cNvPr>
              <p:cNvSpPr txBox="1">
                <a:spLocks noRot="1" noChangeAspect="1" noMove="1" noResize="1" noEditPoints="1" noAdjustHandles="1" noChangeArrowheads="1" noChangeShapeType="1" noTextEdit="1"/>
              </p:cNvSpPr>
              <p:nvPr/>
            </p:nvSpPr>
            <p:spPr>
              <a:xfrm>
                <a:off x="4735200" y="5938877"/>
                <a:ext cx="1600951" cy="55399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939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D396-9816-403B-A95E-E5477AF67BF2}"/>
              </a:ext>
            </a:extLst>
          </p:cNvPr>
          <p:cNvSpPr>
            <a:spLocks noGrp="1"/>
          </p:cNvSpPr>
          <p:nvPr>
            <p:ph type="title"/>
          </p:nvPr>
        </p:nvSpPr>
        <p:spPr/>
        <p:txBody>
          <a:bodyPr/>
          <a:lstStyle/>
          <a:p>
            <a:r>
              <a:rPr lang="en-US" b="1" dirty="0"/>
              <a:t>Future Steps </a:t>
            </a:r>
          </a:p>
        </p:txBody>
      </p:sp>
      <p:sp>
        <p:nvSpPr>
          <p:cNvPr id="3" name="Content Placeholder 2">
            <a:extLst>
              <a:ext uri="{FF2B5EF4-FFF2-40B4-BE49-F238E27FC236}">
                <a16:creationId xmlns:a16="http://schemas.microsoft.com/office/drawing/2014/main" id="{812893B6-4EEE-0C80-819E-157C8714EFBA}"/>
              </a:ext>
            </a:extLst>
          </p:cNvPr>
          <p:cNvSpPr>
            <a:spLocks noGrp="1"/>
          </p:cNvSpPr>
          <p:nvPr>
            <p:ph idx="1"/>
          </p:nvPr>
        </p:nvSpPr>
        <p:spPr/>
        <p:txBody>
          <a:bodyPr/>
          <a:lstStyle/>
          <a:p>
            <a:r>
              <a:rPr lang="en-US" dirty="0"/>
              <a:t>Our equation models the value of alpha in three phases</a:t>
            </a:r>
          </a:p>
          <a:p>
            <a:r>
              <a:rPr lang="en-US" dirty="0"/>
              <a:t>Next step: more accurate determination of value of alpha using automated model observation comparison</a:t>
            </a:r>
          </a:p>
          <a:p>
            <a:r>
              <a:rPr lang="en-US" dirty="0"/>
              <a:t>This is the quantitative characterization of the magnetic reconnection in 3D</a:t>
            </a:r>
          </a:p>
          <a:p>
            <a:endParaRPr lang="en-US" dirty="0"/>
          </a:p>
        </p:txBody>
      </p:sp>
    </p:spTree>
    <p:extLst>
      <p:ext uri="{BB962C8B-B14F-4D97-AF65-F5344CB8AC3E}">
        <p14:creationId xmlns:p14="http://schemas.microsoft.com/office/powerpoint/2010/main" val="373621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C3AE-2655-2870-DF9E-9DD738CE64B5}"/>
              </a:ext>
            </a:extLst>
          </p:cNvPr>
          <p:cNvSpPr>
            <a:spLocks noGrp="1"/>
          </p:cNvSpPr>
          <p:nvPr>
            <p:ph type="title"/>
          </p:nvPr>
        </p:nvSpPr>
        <p:spPr/>
        <p:txBody>
          <a:bodyPr/>
          <a:lstStyle/>
          <a:p>
            <a:r>
              <a:rPr lang="en-US" b="1" dirty="0">
                <a:cs typeface="Times New Roman" panose="02020603050405020304" pitchFamily="18" charset="0"/>
              </a:rPr>
              <a:t>Magnetic Reconnection on the Sun’s Surface </a:t>
            </a:r>
          </a:p>
        </p:txBody>
      </p:sp>
      <p:pic>
        <p:nvPicPr>
          <p:cNvPr id="4" name="Content Placeholder 3" descr="Forbes_cartoon">
            <a:extLst>
              <a:ext uri="{FF2B5EF4-FFF2-40B4-BE49-F238E27FC236}">
                <a16:creationId xmlns:a16="http://schemas.microsoft.com/office/drawing/2014/main" id="{8448FDED-31FC-DE27-8DDA-CD41451C03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658" y="2141537"/>
            <a:ext cx="4028387" cy="4351338"/>
          </a:xfrm>
          <a:prstGeom prst="rect">
            <a:avLst/>
          </a:prstGeom>
          <a:noFill/>
          <a:extLst>
            <a:ext uri="{909E8E84-426E-40dd-AFC4-6F175D3DCCD1}">
              <a14:hiddenFill xmlns:lc="http://schemas.openxmlformats.org/drawingml/2006/lockedCanvas" xmlns=""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923285-4D75-4431-4C80-03265A17F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037" t="5556"/>
          <a:stretch>
            <a:fillRect/>
          </a:stretch>
        </p:blipFill>
        <p:spPr bwMode="auto">
          <a:xfrm>
            <a:off x="7942592" y="1817980"/>
            <a:ext cx="3107750" cy="4351338"/>
          </a:xfrm>
          <a:prstGeom prst="rect">
            <a:avLst/>
          </a:prstGeom>
          <a:noFill/>
          <a:ln>
            <a:noFill/>
          </a:ln>
          <a:effectLst/>
          <a:extLst>
            <a:ext uri="{909E8E84-426E-40dd-AFC4-6F175D3DCCD1}">
              <a14:hiddenFill xmlns:lc="http://schemas.openxmlformats.org/drawingml/2006/lockedCanvas" xmlns="" xmlns:a14="http://schemas.microsoft.com/office/drawing/2010/main">
                <a:solidFill>
                  <a:schemeClr val="accent1"/>
                </a:solidFill>
              </a14:hiddenFill>
            </a:ext>
            <a:ext uri="{91240B29-F687-4f45-9708-019B960494DF}">
              <a14:hiddenLine xmlns:lc="http://schemas.openxmlformats.org/drawingml/2006/lockedCanvas" xmlns="" xmlns:a14="http://schemas.microsoft.com/office/drawing/2010/main" w="28575">
                <a:solidFill>
                  <a:schemeClr val="hlink"/>
                </a:solidFill>
                <a:miter lim="800000"/>
                <a:headEnd/>
                <a:tailEnd/>
              </a14:hiddenLine>
            </a:ext>
            <a:ext uri="{AF507438-7753-43e0-B8FC-AC1667EBCBE1}">
              <a14:hiddenEffects xmlns:lc="http://schemas.openxmlformats.org/drawingml/2006/lockedCanva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3CAAD14-CA62-820F-1081-4868ED94CB32}"/>
              </a:ext>
            </a:extLst>
          </p:cNvPr>
          <p:cNvSpPr txBox="1"/>
          <p:nvPr/>
        </p:nvSpPr>
        <p:spPr>
          <a:xfrm>
            <a:off x="5170045" y="5622332"/>
            <a:ext cx="22508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Forbes- Lin model</a:t>
            </a:r>
          </a:p>
        </p:txBody>
      </p:sp>
    </p:spTree>
    <p:extLst>
      <p:ext uri="{BB962C8B-B14F-4D97-AF65-F5344CB8AC3E}">
        <p14:creationId xmlns:p14="http://schemas.microsoft.com/office/powerpoint/2010/main" val="199311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A07-7C49-7235-1ACE-864F12ADCDD4}"/>
              </a:ext>
            </a:extLst>
          </p:cNvPr>
          <p:cNvSpPr>
            <a:spLocks noGrp="1"/>
          </p:cNvSpPr>
          <p:nvPr>
            <p:ph type="title"/>
          </p:nvPr>
        </p:nvSpPr>
        <p:spPr/>
        <p:txBody>
          <a:bodyPr/>
          <a:lstStyle/>
          <a:p>
            <a:r>
              <a:rPr lang="en-US" b="1" dirty="0">
                <a:cs typeface="Times New Roman" panose="02020603050405020304" pitchFamily="18" charset="0"/>
              </a:rPr>
              <a:t>Theories of Reconnection</a:t>
            </a:r>
          </a:p>
        </p:txBody>
      </p:sp>
      <p:pic>
        <p:nvPicPr>
          <p:cNvPr id="4" name="Content Placeholder 3" descr="loop">
            <a:extLst>
              <a:ext uri="{FF2B5EF4-FFF2-40B4-BE49-F238E27FC236}">
                <a16:creationId xmlns:a16="http://schemas.microsoft.com/office/drawing/2014/main" id="{35FC6E6F-E81E-113B-65A9-C398DA6A2C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2724" y="1898698"/>
            <a:ext cx="3438378" cy="34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F10452D8-3F18-7456-D9E8-709A2E7ED3DC}"/>
              </a:ext>
            </a:extLst>
          </p:cNvPr>
          <p:cNvGrpSpPr>
            <a:grpSpLocks/>
          </p:cNvGrpSpPr>
          <p:nvPr/>
        </p:nvGrpSpPr>
        <p:grpSpPr bwMode="auto">
          <a:xfrm>
            <a:off x="5640619" y="1809724"/>
            <a:ext cx="5046663" cy="3616325"/>
            <a:chOff x="2592" y="266"/>
            <a:chExt cx="3179" cy="2278"/>
          </a:xfrm>
        </p:grpSpPr>
        <p:sp>
          <p:nvSpPr>
            <p:cNvPr id="6" name="Text Box 27">
              <a:extLst>
                <a:ext uri="{FF2B5EF4-FFF2-40B4-BE49-F238E27FC236}">
                  <a16:creationId xmlns:a16="http://schemas.microsoft.com/office/drawing/2014/main" id="{C13130D5-8741-AF6B-08FA-5BC7B733B4E8}"/>
                </a:ext>
              </a:extLst>
            </p:cNvPr>
            <p:cNvSpPr txBox="1">
              <a:spLocks noChangeArrowheads="1"/>
            </p:cNvSpPr>
            <p:nvPr/>
          </p:nvSpPr>
          <p:spPr bwMode="auto">
            <a:xfrm>
              <a:off x="3512" y="1898"/>
              <a:ext cx="14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reconnection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rate (general)</a:t>
              </a:r>
              <a:r>
                <a:rPr kumimoji="0" lang="en-US" altLang="en-US" sz="2000" b="0" i="0" u="none" strike="noStrike" kern="1200" cap="none" spc="0" normalizeH="0" baseline="0" noProof="0">
                  <a:ln>
                    <a:noFill/>
                  </a:ln>
                  <a:solidFill>
                    <a:srgbClr val="333399"/>
                  </a:solidFill>
                  <a:effectLst/>
                  <a:uLnTx/>
                  <a:uFillTx/>
                  <a:latin typeface="Arial" charset="0"/>
                  <a:ea typeface="ＭＳ Ｐゴシック" charset="-128"/>
                  <a:cs typeface="+mn-cs"/>
                </a:rPr>
                <a:t>  </a:t>
              </a:r>
              <a:endParaRPr kumimoji="0" lang="en-US" altLang="en-US" sz="2400" b="1" i="0" u="none" strike="noStrike" kern="1200" cap="none" spc="0" normalizeH="0" baseline="0" noProof="0">
                <a:ln>
                  <a:noFill/>
                </a:ln>
                <a:solidFill>
                  <a:srgbClr val="333399"/>
                </a:solidFill>
                <a:effectLst/>
                <a:uLnTx/>
                <a:uFillTx/>
                <a:latin typeface="Arial" charset="0"/>
                <a:ea typeface="ＭＳ Ｐゴシック" charset="-128"/>
                <a:cs typeface="+mn-cs"/>
              </a:endParaRPr>
            </a:p>
          </p:txBody>
        </p:sp>
        <p:pic>
          <p:nvPicPr>
            <p:cNvPr id="7" name="Picture 6" descr="arcade">
              <a:extLst>
                <a:ext uri="{FF2B5EF4-FFF2-40B4-BE49-F238E27FC236}">
                  <a16:creationId xmlns:a16="http://schemas.microsoft.com/office/drawing/2014/main" id="{64EACABE-5C8F-791A-3224-AAB133203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 y="266"/>
              <a:ext cx="2736" cy="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31">
              <a:extLst>
                <a:ext uri="{FF2B5EF4-FFF2-40B4-BE49-F238E27FC236}">
                  <a16:creationId xmlns:a16="http://schemas.microsoft.com/office/drawing/2014/main" id="{2EF3BC62-A06B-2DE4-9538-AAC5388BD6EB}"/>
                </a:ext>
              </a:extLst>
            </p:cNvPr>
            <p:cNvSpPr>
              <a:spLocks noChangeShapeType="1"/>
            </p:cNvSpPr>
            <p:nvPr/>
          </p:nvSpPr>
          <p:spPr bwMode="auto">
            <a:xfrm>
              <a:off x="3224" y="103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9" name="Line 32">
              <a:extLst>
                <a:ext uri="{FF2B5EF4-FFF2-40B4-BE49-F238E27FC236}">
                  <a16:creationId xmlns:a16="http://schemas.microsoft.com/office/drawing/2014/main" id="{AE2984E0-C0A1-DF83-7149-52150E82711A}"/>
                </a:ext>
              </a:extLst>
            </p:cNvPr>
            <p:cNvSpPr>
              <a:spLocks noChangeShapeType="1"/>
            </p:cNvSpPr>
            <p:nvPr/>
          </p:nvSpPr>
          <p:spPr bwMode="auto">
            <a:xfrm>
              <a:off x="4232" y="746"/>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0" name="Text Box 33">
              <a:extLst>
                <a:ext uri="{FF2B5EF4-FFF2-40B4-BE49-F238E27FC236}">
                  <a16:creationId xmlns:a16="http://schemas.microsoft.com/office/drawing/2014/main" id="{CCD53219-4265-1CA4-4131-FF6C8E274E2E}"/>
                </a:ext>
              </a:extLst>
            </p:cNvPr>
            <p:cNvSpPr txBox="1">
              <a:spLocks noChangeArrowheads="1"/>
            </p:cNvSpPr>
            <p:nvPr/>
          </p:nvSpPr>
          <p:spPr bwMode="auto">
            <a:xfrm>
              <a:off x="4652" y="716"/>
              <a:ext cx="4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0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Text Box 34">
              <a:extLst>
                <a:ext uri="{FF2B5EF4-FFF2-40B4-BE49-F238E27FC236}">
                  <a16:creationId xmlns:a16="http://schemas.microsoft.com/office/drawing/2014/main" id="{54C40014-42E9-FD90-7E23-344EF3002D59}"/>
                </a:ext>
              </a:extLst>
            </p:cNvPr>
            <p:cNvSpPr txBox="1">
              <a:spLocks noChangeArrowheads="1"/>
            </p:cNvSpPr>
            <p:nvPr/>
          </p:nvSpPr>
          <p:spPr bwMode="auto">
            <a:xfrm>
              <a:off x="4827" y="428"/>
              <a:ext cx="3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4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2" name="Text Box 36">
              <a:extLst>
                <a:ext uri="{FF2B5EF4-FFF2-40B4-BE49-F238E27FC236}">
                  <a16:creationId xmlns:a16="http://schemas.microsoft.com/office/drawing/2014/main" id="{158A2371-1AFA-A235-55E5-57D4EBD0BEF1}"/>
                </a:ext>
              </a:extLst>
            </p:cNvPr>
            <p:cNvSpPr txBox="1">
              <a:spLocks noChangeArrowheads="1"/>
            </p:cNvSpPr>
            <p:nvPr/>
          </p:nvSpPr>
          <p:spPr bwMode="auto">
            <a:xfrm>
              <a:off x="5473" y="1677"/>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3" name="Text Box 37">
              <a:extLst>
                <a:ext uri="{FF2B5EF4-FFF2-40B4-BE49-F238E27FC236}">
                  <a16:creationId xmlns:a16="http://schemas.microsoft.com/office/drawing/2014/main" id="{AEE0C73D-F21C-5C79-0B5E-AC7A926B136F}"/>
                </a:ext>
              </a:extLst>
            </p:cNvPr>
            <p:cNvSpPr txBox="1">
              <a:spLocks noChangeArrowheads="1"/>
            </p:cNvSpPr>
            <p:nvPr/>
          </p:nvSpPr>
          <p:spPr bwMode="auto">
            <a:xfrm>
              <a:off x="5065" y="2061"/>
              <a:ext cx="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4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4" name="Line 38">
              <a:extLst>
                <a:ext uri="{FF2B5EF4-FFF2-40B4-BE49-F238E27FC236}">
                  <a16:creationId xmlns:a16="http://schemas.microsoft.com/office/drawing/2014/main" id="{CCCFFA84-27A3-A7E8-EE47-B274D31E73F4}"/>
                </a:ext>
              </a:extLst>
            </p:cNvPr>
            <p:cNvSpPr>
              <a:spLocks noChangeShapeType="1"/>
            </p:cNvSpPr>
            <p:nvPr/>
          </p:nvSpPr>
          <p:spPr bwMode="auto">
            <a:xfrm>
              <a:off x="4616" y="2138"/>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5" name="Line 39">
              <a:extLst>
                <a:ext uri="{FF2B5EF4-FFF2-40B4-BE49-F238E27FC236}">
                  <a16:creationId xmlns:a16="http://schemas.microsoft.com/office/drawing/2014/main" id="{757A6198-9810-C47C-45D5-9C8331CB540B}"/>
                </a:ext>
              </a:extLst>
            </p:cNvPr>
            <p:cNvSpPr>
              <a:spLocks noChangeShapeType="1"/>
            </p:cNvSpPr>
            <p:nvPr/>
          </p:nvSpPr>
          <p:spPr bwMode="auto">
            <a:xfrm>
              <a:off x="5048" y="1754"/>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6" name="Line 40">
              <a:extLst>
                <a:ext uri="{FF2B5EF4-FFF2-40B4-BE49-F238E27FC236}">
                  <a16:creationId xmlns:a16="http://schemas.microsoft.com/office/drawing/2014/main" id="{446BB161-AB86-D494-36E0-BA4C91159EC5}"/>
                </a:ext>
              </a:extLst>
            </p:cNvPr>
            <p:cNvSpPr>
              <a:spLocks noChangeShapeType="1"/>
            </p:cNvSpPr>
            <p:nvPr/>
          </p:nvSpPr>
          <p:spPr bwMode="auto">
            <a:xfrm>
              <a:off x="4376" y="554"/>
              <a:ext cx="43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 name="Text Box 41">
              <a:extLst>
                <a:ext uri="{FF2B5EF4-FFF2-40B4-BE49-F238E27FC236}">
                  <a16:creationId xmlns:a16="http://schemas.microsoft.com/office/drawing/2014/main" id="{5334657F-AA38-B3EB-38FF-D9C34173EC26}"/>
                </a:ext>
              </a:extLst>
            </p:cNvPr>
            <p:cNvSpPr txBox="1">
              <a:spLocks noChangeArrowheads="1"/>
            </p:cNvSpPr>
            <p:nvPr/>
          </p:nvSpPr>
          <p:spPr bwMode="auto">
            <a:xfrm>
              <a:off x="2592" y="661"/>
              <a:ext cx="92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rPr>
                <a:t>reconnection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1" i="1" u="none" strike="noStrike" kern="1200" cap="none" spc="0" normalizeH="0" baseline="0" noProof="0">
                <a:ln>
                  <a:noFill/>
                </a:ln>
                <a:solidFill>
                  <a:srgbClr val="000000"/>
                </a:solidFill>
                <a:effectLst/>
                <a:uLnTx/>
                <a:uFillTx/>
                <a:latin typeface="Arial" charset="0"/>
                <a:ea typeface="ＭＳ Ｐゴシック"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1" u="none" strike="noStrike" kern="1200" cap="none" spc="0" normalizeH="0" baseline="0" noProof="0">
                  <a:ln>
                    <a:noFill/>
                  </a:ln>
                  <a:solidFill>
                    <a:srgbClr val="000000"/>
                  </a:solidFill>
                  <a:effectLst/>
                  <a:uLnTx/>
                  <a:uFillTx/>
                  <a:latin typeface="Arial" charset="0"/>
                  <a:ea typeface="ＭＳ Ｐゴシック" charset="-128"/>
                  <a:cs typeface="+mn-cs"/>
                </a:rPr>
                <a:t>V</a:t>
              </a:r>
              <a:r>
                <a:rPr kumimoji="0" lang="en-US" altLang="en-US" sz="1600" b="1"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 name="TextBox 17">
            <a:extLst>
              <a:ext uri="{FF2B5EF4-FFF2-40B4-BE49-F238E27FC236}">
                <a16:creationId xmlns:a16="http://schemas.microsoft.com/office/drawing/2014/main" id="{4B9F1530-FAC7-6712-8BC4-8A3589E2EA6C}"/>
              </a:ext>
            </a:extLst>
          </p:cNvPr>
          <p:cNvSpPr txBox="1"/>
          <p:nvPr/>
        </p:nvSpPr>
        <p:spPr>
          <a:xfrm>
            <a:off x="5051339" y="6123543"/>
            <a:ext cx="29260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Terry Forbes</a:t>
            </a:r>
          </a:p>
        </p:txBody>
      </p:sp>
    </p:spTree>
    <p:extLst>
      <p:ext uri="{BB962C8B-B14F-4D97-AF65-F5344CB8AC3E}">
        <p14:creationId xmlns:p14="http://schemas.microsoft.com/office/powerpoint/2010/main" val="101810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64DE-04CE-FBE2-BED9-64C85EF43DE8}"/>
              </a:ext>
            </a:extLst>
          </p:cNvPr>
          <p:cNvSpPr>
            <a:spLocks noGrp="1"/>
          </p:cNvSpPr>
          <p:nvPr>
            <p:ph type="title"/>
          </p:nvPr>
        </p:nvSpPr>
        <p:spPr/>
        <p:txBody>
          <a:bodyPr/>
          <a:lstStyle/>
          <a:p>
            <a:r>
              <a:rPr lang="en-US" b="1" dirty="0"/>
              <a:t>Goals of the Study </a:t>
            </a:r>
          </a:p>
        </p:txBody>
      </p:sp>
      <p:sp>
        <p:nvSpPr>
          <p:cNvPr id="3" name="Content Placeholder 2">
            <a:extLst>
              <a:ext uri="{FF2B5EF4-FFF2-40B4-BE49-F238E27FC236}">
                <a16:creationId xmlns:a16="http://schemas.microsoft.com/office/drawing/2014/main" id="{DAC46BEF-C37A-95DC-9BC6-6B82700477A6}"/>
              </a:ext>
            </a:extLst>
          </p:cNvPr>
          <p:cNvSpPr>
            <a:spLocks noGrp="1"/>
          </p:cNvSpPr>
          <p:nvPr>
            <p:ph idx="1"/>
          </p:nvPr>
        </p:nvSpPr>
        <p:spPr/>
        <p:txBody>
          <a:bodyPr/>
          <a:lstStyle/>
          <a:p>
            <a:r>
              <a:rPr lang="en-US" dirty="0"/>
              <a:t>Measurement of Reconnection Rate</a:t>
            </a:r>
          </a:p>
          <a:p>
            <a:r>
              <a:rPr lang="en-US" dirty="0"/>
              <a:t>Measurement of Reconnection Shear </a:t>
            </a:r>
          </a:p>
        </p:txBody>
      </p:sp>
    </p:spTree>
    <p:extLst>
      <p:ext uri="{BB962C8B-B14F-4D97-AF65-F5344CB8AC3E}">
        <p14:creationId xmlns:p14="http://schemas.microsoft.com/office/powerpoint/2010/main" val="376239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CA53-C369-5DF2-8554-A546A9B279BD}"/>
              </a:ext>
            </a:extLst>
          </p:cNvPr>
          <p:cNvSpPr>
            <a:spLocks noGrp="1"/>
          </p:cNvSpPr>
          <p:nvPr>
            <p:ph type="title"/>
          </p:nvPr>
        </p:nvSpPr>
        <p:spPr/>
        <p:txBody>
          <a:bodyPr/>
          <a:lstStyle/>
          <a:p>
            <a:r>
              <a:rPr lang="en-US" b="1" dirty="0">
                <a:cs typeface="Times New Roman" panose="02020603050405020304" pitchFamily="18" charset="0"/>
              </a:rPr>
              <a:t>Measuring Reconnection Rate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5820D24-530D-4CB5-B383-D86C79B03B8D}"/>
                  </a:ext>
                </a:extLst>
              </p:cNvPr>
              <p:cNvSpPr>
                <a:spLocks noGrp="1"/>
              </p:cNvSpPr>
              <p:nvPr>
                <p:ph sz="half" idx="2"/>
              </p:nvPr>
            </p:nvSpPr>
            <p:spPr>
              <a:xfrm>
                <a:off x="3333457" y="5711484"/>
                <a:ext cx="5965874" cy="943781"/>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charset="0"/>
                              <a:ea typeface="Cambria Math" charset="0"/>
                              <a:cs typeface="Cambria Math" charset="0"/>
                            </a:rPr>
                            <m:t>Φ</m:t>
                          </m:r>
                        </m:e>
                        <m:sub>
                          <m:r>
                            <a:rPr lang="en-US" b="0" i="1" smtClean="0">
                              <a:latin typeface="Cambria Math" charset="0"/>
                            </a:rPr>
                            <m:t>𝐵</m:t>
                          </m:r>
                        </m:sub>
                      </m:sSub>
                      <m:r>
                        <a:rPr lang="en-US" b="0" i="1" smtClean="0">
                          <a:latin typeface="Cambria Math" charset="0"/>
                        </a:rPr>
                        <m:t>= </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𝑖𝑛</m:t>
                              </m:r>
                            </m:sub>
                          </m:sSub>
                        </m:e>
                      </m:nary>
                      <m:sSub>
                        <m:sSubPr>
                          <m:ctrlPr>
                            <a:rPr lang="en-US" i="1" smtClean="0">
                              <a:latin typeface="Cambria Math" panose="02040503050406030204" pitchFamily="18" charset="0"/>
                            </a:rPr>
                          </m:ctrlPr>
                        </m:sSubPr>
                        <m:e>
                          <m:r>
                            <a:rPr lang="en-US" b="0" i="1" smtClean="0">
                              <a:latin typeface="Cambria Math" charset="0"/>
                            </a:rPr>
                            <m:t>𝑑𝐴</m:t>
                          </m:r>
                        </m:e>
                        <m:sub>
                          <m:r>
                            <a:rPr lang="en-US" b="0" i="1" smtClean="0">
                              <a:latin typeface="Cambria Math" charset="0"/>
                            </a:rPr>
                            <m:t>𝑖𝑛</m:t>
                          </m:r>
                        </m:sub>
                      </m:sSub>
                      <m:r>
                        <a:rPr lang="en-US" b="0" i="1" smtClean="0">
                          <a:latin typeface="Cambria Math" charset="0"/>
                        </a:rPr>
                        <m:t>=</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𝑅</m:t>
                              </m:r>
                            </m:sub>
                          </m:sSub>
                        </m:e>
                      </m:nary>
                      <m:r>
                        <a:rPr lang="en-US" b="0" i="1" smtClean="0">
                          <a:latin typeface="Cambria Math" charset="0"/>
                        </a:rPr>
                        <m:t>𝑑</m:t>
                      </m:r>
                      <m:sSub>
                        <m:sSubPr>
                          <m:ctrlPr>
                            <a:rPr lang="en-US" b="0" i="1" smtClean="0">
                              <a:latin typeface="Cambria Math" panose="02040503050406030204" pitchFamily="18" charset="0"/>
                            </a:rPr>
                          </m:ctrlPr>
                        </m:sSubPr>
                        <m:e>
                          <m:r>
                            <a:rPr lang="en-US" b="0" i="1" smtClean="0">
                              <a:latin typeface="Cambria Math" charset="0"/>
                            </a:rPr>
                            <m:t>𝐴</m:t>
                          </m:r>
                        </m:e>
                        <m:sub>
                          <m:r>
                            <a:rPr lang="en-US" b="0" i="1" smtClean="0">
                              <a:latin typeface="Cambria Math" charset="0"/>
                            </a:rPr>
                            <m:t>𝑅</m:t>
                          </m:r>
                        </m:sub>
                      </m:sSub>
                    </m:oMath>
                  </m:oMathPara>
                </a14:m>
                <a:endParaRPr lang="en-US" dirty="0"/>
              </a:p>
            </p:txBody>
          </p:sp>
        </mc:Choice>
        <mc:Fallback xmlns="">
          <p:sp>
            <p:nvSpPr>
              <p:cNvPr id="4" name="Content Placeholder 3">
                <a:extLst>
                  <a:ext uri="{FF2B5EF4-FFF2-40B4-BE49-F238E27FC236}">
                    <a16:creationId xmlns:a16="http://schemas.microsoft.com/office/drawing/2014/main" id="{A5820D24-530D-4CB5-B383-D86C79B03B8D}"/>
                  </a:ext>
                </a:extLst>
              </p:cNvPr>
              <p:cNvSpPr>
                <a:spLocks noGrp="1" noRot="1" noChangeAspect="1" noMove="1" noResize="1" noEditPoints="1" noAdjustHandles="1" noChangeArrowheads="1" noChangeShapeType="1" noTextEdit="1"/>
              </p:cNvSpPr>
              <p:nvPr>
                <p:ph sz="half" idx="2"/>
              </p:nvPr>
            </p:nvSpPr>
            <p:spPr>
              <a:xfrm>
                <a:off x="3333457" y="5711484"/>
                <a:ext cx="5965874" cy="943781"/>
              </a:xfrm>
              <a:blipFill>
                <a:blip r:embed="rId3"/>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30F82252-09CF-5B9B-EF40-EEF5A0CD479F}"/>
              </a:ext>
            </a:extLst>
          </p:cNvPr>
          <p:cNvGrpSpPr>
            <a:grpSpLocks/>
          </p:cNvGrpSpPr>
          <p:nvPr/>
        </p:nvGrpSpPr>
        <p:grpSpPr bwMode="auto">
          <a:xfrm>
            <a:off x="519979" y="2095159"/>
            <a:ext cx="5046663" cy="3616325"/>
            <a:chOff x="2592" y="266"/>
            <a:chExt cx="3179" cy="2278"/>
          </a:xfrm>
        </p:grpSpPr>
        <p:sp>
          <p:nvSpPr>
            <p:cNvPr id="8" name="Text Box 27">
              <a:extLst>
                <a:ext uri="{FF2B5EF4-FFF2-40B4-BE49-F238E27FC236}">
                  <a16:creationId xmlns:a16="http://schemas.microsoft.com/office/drawing/2014/main" id="{08A798E5-0F44-0279-A356-704114747BCD}"/>
                </a:ext>
              </a:extLst>
            </p:cNvPr>
            <p:cNvSpPr txBox="1">
              <a:spLocks noChangeArrowheads="1"/>
            </p:cNvSpPr>
            <p:nvPr/>
          </p:nvSpPr>
          <p:spPr bwMode="auto">
            <a:xfrm>
              <a:off x="3512" y="1898"/>
              <a:ext cx="14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reconnection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rate (general)</a:t>
              </a:r>
              <a:r>
                <a:rPr kumimoji="0" lang="en-US" altLang="en-US" sz="2000" b="0" i="0" u="none" strike="noStrike" kern="1200" cap="none" spc="0" normalizeH="0" baseline="0" noProof="0">
                  <a:ln>
                    <a:noFill/>
                  </a:ln>
                  <a:solidFill>
                    <a:srgbClr val="333399"/>
                  </a:solidFill>
                  <a:effectLst/>
                  <a:uLnTx/>
                  <a:uFillTx/>
                  <a:latin typeface="Arial" charset="0"/>
                  <a:ea typeface="ＭＳ Ｐゴシック" charset="-128"/>
                  <a:cs typeface="+mn-cs"/>
                </a:rPr>
                <a:t>  </a:t>
              </a:r>
              <a:endParaRPr kumimoji="0" lang="en-US" altLang="en-US" sz="2400" b="1" i="0" u="none" strike="noStrike" kern="1200" cap="none" spc="0" normalizeH="0" baseline="0" noProof="0">
                <a:ln>
                  <a:noFill/>
                </a:ln>
                <a:solidFill>
                  <a:srgbClr val="333399"/>
                </a:solidFill>
                <a:effectLst/>
                <a:uLnTx/>
                <a:uFillTx/>
                <a:latin typeface="Arial" charset="0"/>
                <a:ea typeface="ＭＳ Ｐゴシック" charset="-128"/>
                <a:cs typeface="+mn-cs"/>
              </a:endParaRPr>
            </a:p>
          </p:txBody>
        </p:sp>
        <p:pic>
          <p:nvPicPr>
            <p:cNvPr id="9" name="Picture 8" descr="arcade">
              <a:extLst>
                <a:ext uri="{FF2B5EF4-FFF2-40B4-BE49-F238E27FC236}">
                  <a16:creationId xmlns:a16="http://schemas.microsoft.com/office/drawing/2014/main" id="{0E234A72-24D2-E409-9D5E-C965EEA6F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 y="266"/>
              <a:ext cx="2736" cy="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31">
              <a:extLst>
                <a:ext uri="{FF2B5EF4-FFF2-40B4-BE49-F238E27FC236}">
                  <a16:creationId xmlns:a16="http://schemas.microsoft.com/office/drawing/2014/main" id="{EB27B46A-3DC8-CCEE-B6A6-C32AB7A54035}"/>
                </a:ext>
              </a:extLst>
            </p:cNvPr>
            <p:cNvSpPr>
              <a:spLocks noChangeShapeType="1"/>
            </p:cNvSpPr>
            <p:nvPr/>
          </p:nvSpPr>
          <p:spPr bwMode="auto">
            <a:xfrm>
              <a:off x="3224" y="103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Line 32">
              <a:extLst>
                <a:ext uri="{FF2B5EF4-FFF2-40B4-BE49-F238E27FC236}">
                  <a16:creationId xmlns:a16="http://schemas.microsoft.com/office/drawing/2014/main" id="{654EDB7C-3243-3FED-3628-417F6AB1B1D6}"/>
                </a:ext>
              </a:extLst>
            </p:cNvPr>
            <p:cNvSpPr>
              <a:spLocks noChangeShapeType="1"/>
            </p:cNvSpPr>
            <p:nvPr/>
          </p:nvSpPr>
          <p:spPr bwMode="auto">
            <a:xfrm>
              <a:off x="4232" y="746"/>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2" name="Text Box 33">
              <a:extLst>
                <a:ext uri="{FF2B5EF4-FFF2-40B4-BE49-F238E27FC236}">
                  <a16:creationId xmlns:a16="http://schemas.microsoft.com/office/drawing/2014/main" id="{561214FB-634D-4F35-6641-0E3F07C58CCE}"/>
                </a:ext>
              </a:extLst>
            </p:cNvPr>
            <p:cNvSpPr txBox="1">
              <a:spLocks noChangeArrowheads="1"/>
            </p:cNvSpPr>
            <p:nvPr/>
          </p:nvSpPr>
          <p:spPr bwMode="auto">
            <a:xfrm>
              <a:off x="4652" y="716"/>
              <a:ext cx="4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0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3" name="Text Box 34">
              <a:extLst>
                <a:ext uri="{FF2B5EF4-FFF2-40B4-BE49-F238E27FC236}">
                  <a16:creationId xmlns:a16="http://schemas.microsoft.com/office/drawing/2014/main" id="{6761A63D-D57B-C526-FAA0-97711A745088}"/>
                </a:ext>
              </a:extLst>
            </p:cNvPr>
            <p:cNvSpPr txBox="1">
              <a:spLocks noChangeArrowheads="1"/>
            </p:cNvSpPr>
            <p:nvPr/>
          </p:nvSpPr>
          <p:spPr bwMode="auto">
            <a:xfrm>
              <a:off x="4827" y="428"/>
              <a:ext cx="3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4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4" name="Text Box 36">
              <a:extLst>
                <a:ext uri="{FF2B5EF4-FFF2-40B4-BE49-F238E27FC236}">
                  <a16:creationId xmlns:a16="http://schemas.microsoft.com/office/drawing/2014/main" id="{4EB100BC-DAF9-86D2-DFAC-6BEAD0A87B41}"/>
                </a:ext>
              </a:extLst>
            </p:cNvPr>
            <p:cNvSpPr txBox="1">
              <a:spLocks noChangeArrowheads="1"/>
            </p:cNvSpPr>
            <p:nvPr/>
          </p:nvSpPr>
          <p:spPr bwMode="auto">
            <a:xfrm>
              <a:off x="5473" y="1677"/>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5" name="Text Box 37">
              <a:extLst>
                <a:ext uri="{FF2B5EF4-FFF2-40B4-BE49-F238E27FC236}">
                  <a16:creationId xmlns:a16="http://schemas.microsoft.com/office/drawing/2014/main" id="{600DB134-3AE0-F3A3-C921-AE917776C920}"/>
                </a:ext>
              </a:extLst>
            </p:cNvPr>
            <p:cNvSpPr txBox="1">
              <a:spLocks noChangeArrowheads="1"/>
            </p:cNvSpPr>
            <p:nvPr/>
          </p:nvSpPr>
          <p:spPr bwMode="auto">
            <a:xfrm>
              <a:off x="5065" y="2061"/>
              <a:ext cx="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4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6" name="Line 38">
              <a:extLst>
                <a:ext uri="{FF2B5EF4-FFF2-40B4-BE49-F238E27FC236}">
                  <a16:creationId xmlns:a16="http://schemas.microsoft.com/office/drawing/2014/main" id="{85E68325-BD33-DBFA-3BE4-4967107A9A7B}"/>
                </a:ext>
              </a:extLst>
            </p:cNvPr>
            <p:cNvSpPr>
              <a:spLocks noChangeShapeType="1"/>
            </p:cNvSpPr>
            <p:nvPr/>
          </p:nvSpPr>
          <p:spPr bwMode="auto">
            <a:xfrm>
              <a:off x="4616" y="2138"/>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 name="Line 39">
              <a:extLst>
                <a:ext uri="{FF2B5EF4-FFF2-40B4-BE49-F238E27FC236}">
                  <a16:creationId xmlns:a16="http://schemas.microsoft.com/office/drawing/2014/main" id="{39AADCE8-7598-3BD9-77DD-3061796BCA35}"/>
                </a:ext>
              </a:extLst>
            </p:cNvPr>
            <p:cNvSpPr>
              <a:spLocks noChangeShapeType="1"/>
            </p:cNvSpPr>
            <p:nvPr/>
          </p:nvSpPr>
          <p:spPr bwMode="auto">
            <a:xfrm>
              <a:off x="5048" y="1754"/>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 name="Line 40">
              <a:extLst>
                <a:ext uri="{FF2B5EF4-FFF2-40B4-BE49-F238E27FC236}">
                  <a16:creationId xmlns:a16="http://schemas.microsoft.com/office/drawing/2014/main" id="{919A17FD-4635-89D8-317C-6285F180E782}"/>
                </a:ext>
              </a:extLst>
            </p:cNvPr>
            <p:cNvSpPr>
              <a:spLocks noChangeShapeType="1"/>
            </p:cNvSpPr>
            <p:nvPr/>
          </p:nvSpPr>
          <p:spPr bwMode="auto">
            <a:xfrm>
              <a:off x="4376" y="554"/>
              <a:ext cx="43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 name="Text Box 41">
              <a:extLst>
                <a:ext uri="{FF2B5EF4-FFF2-40B4-BE49-F238E27FC236}">
                  <a16:creationId xmlns:a16="http://schemas.microsoft.com/office/drawing/2014/main" id="{4936859A-76F2-1DD8-EED7-43810CBD97B8}"/>
                </a:ext>
              </a:extLst>
            </p:cNvPr>
            <p:cNvSpPr txBox="1">
              <a:spLocks noChangeArrowheads="1"/>
            </p:cNvSpPr>
            <p:nvPr/>
          </p:nvSpPr>
          <p:spPr bwMode="auto">
            <a:xfrm>
              <a:off x="2592" y="661"/>
              <a:ext cx="92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rPr>
                <a:t>reconnection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1" i="1" u="none" strike="noStrike" kern="1200" cap="none" spc="0" normalizeH="0" baseline="0" noProof="0">
                <a:ln>
                  <a:noFill/>
                </a:ln>
                <a:solidFill>
                  <a:srgbClr val="000000"/>
                </a:solidFill>
                <a:effectLst/>
                <a:uLnTx/>
                <a:uFillTx/>
                <a:latin typeface="Arial" charset="0"/>
                <a:ea typeface="ＭＳ Ｐゴシック"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1" u="none" strike="noStrike" kern="1200" cap="none" spc="0" normalizeH="0" baseline="0" noProof="0">
                  <a:ln>
                    <a:noFill/>
                  </a:ln>
                  <a:solidFill>
                    <a:srgbClr val="000000"/>
                  </a:solidFill>
                  <a:effectLst/>
                  <a:uLnTx/>
                  <a:uFillTx/>
                  <a:latin typeface="Arial" charset="0"/>
                  <a:ea typeface="ＭＳ Ｐゴシック" charset="-128"/>
                  <a:cs typeface="+mn-cs"/>
                </a:rPr>
                <a:t>V</a:t>
              </a:r>
              <a:r>
                <a:rPr kumimoji="0" lang="en-US" altLang="en-US" sz="1600" b="1"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pic>
        <p:nvPicPr>
          <p:cNvPr id="20" name="Picture 19" descr="Map&#10;&#10;Description automatically generated with medium confidence">
            <a:extLst>
              <a:ext uri="{FF2B5EF4-FFF2-40B4-BE49-F238E27FC236}">
                <a16:creationId xmlns:a16="http://schemas.microsoft.com/office/drawing/2014/main" id="{9ACA53F1-C7A5-2CA7-DF94-E12473C1C9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609779"/>
            <a:ext cx="5774344" cy="3916762"/>
          </a:xfrm>
          <a:prstGeom prst="rect">
            <a:avLst/>
          </a:prstGeom>
        </p:spPr>
      </p:pic>
    </p:spTree>
    <p:extLst>
      <p:ext uri="{BB962C8B-B14F-4D97-AF65-F5344CB8AC3E}">
        <p14:creationId xmlns:p14="http://schemas.microsoft.com/office/powerpoint/2010/main" val="242297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BFBF597-49E7-EB51-3847-1D248F70E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154" y="761628"/>
            <a:ext cx="5677692" cy="5334744"/>
          </a:xfrm>
          <a:prstGeom prst="rect">
            <a:avLst/>
          </a:prstGeom>
        </p:spPr>
      </p:pic>
      <p:sp>
        <p:nvSpPr>
          <p:cNvPr id="4" name="TextBox 3">
            <a:extLst>
              <a:ext uri="{FF2B5EF4-FFF2-40B4-BE49-F238E27FC236}">
                <a16:creationId xmlns:a16="http://schemas.microsoft.com/office/drawing/2014/main" id="{C8F524C3-8A93-32A7-43C1-55E90749AEC7}"/>
              </a:ext>
            </a:extLst>
          </p:cNvPr>
          <p:cNvSpPr txBox="1"/>
          <p:nvPr/>
        </p:nvSpPr>
        <p:spPr>
          <a:xfrm>
            <a:off x="3710609" y="6400800"/>
            <a:ext cx="56719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Graph of reconnection flux and reconnection rate</a:t>
            </a:r>
          </a:p>
        </p:txBody>
      </p:sp>
    </p:spTree>
    <p:extLst>
      <p:ext uri="{BB962C8B-B14F-4D97-AF65-F5344CB8AC3E}">
        <p14:creationId xmlns:p14="http://schemas.microsoft.com/office/powerpoint/2010/main" val="185408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C540-B49B-F0A6-B80C-77E1DC00E8A7}"/>
              </a:ext>
            </a:extLst>
          </p:cNvPr>
          <p:cNvSpPr>
            <a:spLocks noGrp="1"/>
          </p:cNvSpPr>
          <p:nvPr>
            <p:ph type="title"/>
          </p:nvPr>
        </p:nvSpPr>
        <p:spPr>
          <a:xfrm>
            <a:off x="838200" y="249204"/>
            <a:ext cx="10515600" cy="1325563"/>
          </a:xfrm>
        </p:spPr>
        <p:txBody>
          <a:bodyPr/>
          <a:lstStyle/>
          <a:p>
            <a:r>
              <a:rPr lang="en-US" b="1" dirty="0"/>
              <a:t>Reconnection Shear</a:t>
            </a:r>
          </a:p>
        </p:txBody>
      </p:sp>
      <p:grpSp>
        <p:nvGrpSpPr>
          <p:cNvPr id="6" name="Group 5">
            <a:extLst>
              <a:ext uri="{FF2B5EF4-FFF2-40B4-BE49-F238E27FC236}">
                <a16:creationId xmlns:a16="http://schemas.microsoft.com/office/drawing/2014/main" id="{3D482E7F-6443-2F55-5CB7-F53C4EC7B628}"/>
              </a:ext>
            </a:extLst>
          </p:cNvPr>
          <p:cNvGrpSpPr>
            <a:grpSpLocks/>
          </p:cNvGrpSpPr>
          <p:nvPr/>
        </p:nvGrpSpPr>
        <p:grpSpPr bwMode="auto">
          <a:xfrm>
            <a:off x="5342282" y="1690689"/>
            <a:ext cx="5876581" cy="3936390"/>
            <a:chOff x="2592" y="266"/>
            <a:chExt cx="3179" cy="2278"/>
          </a:xfrm>
        </p:grpSpPr>
        <p:sp>
          <p:nvSpPr>
            <p:cNvPr id="7" name="Text Box 27">
              <a:extLst>
                <a:ext uri="{FF2B5EF4-FFF2-40B4-BE49-F238E27FC236}">
                  <a16:creationId xmlns:a16="http://schemas.microsoft.com/office/drawing/2014/main" id="{19876DB5-CF4C-39FA-B214-4DD95B53E817}"/>
                </a:ext>
              </a:extLst>
            </p:cNvPr>
            <p:cNvSpPr txBox="1">
              <a:spLocks noChangeArrowheads="1"/>
            </p:cNvSpPr>
            <p:nvPr/>
          </p:nvSpPr>
          <p:spPr bwMode="auto">
            <a:xfrm>
              <a:off x="3512" y="1898"/>
              <a:ext cx="14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reconnection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rate (general)</a:t>
              </a:r>
              <a:r>
                <a:rPr kumimoji="0" lang="en-US" altLang="en-US" sz="2000" b="0" i="0" u="none" strike="noStrike" kern="1200" cap="none" spc="0" normalizeH="0" baseline="0" noProof="0">
                  <a:ln>
                    <a:noFill/>
                  </a:ln>
                  <a:solidFill>
                    <a:srgbClr val="333399"/>
                  </a:solidFill>
                  <a:effectLst/>
                  <a:uLnTx/>
                  <a:uFillTx/>
                  <a:latin typeface="Arial" charset="0"/>
                  <a:ea typeface="ＭＳ Ｐゴシック" charset="-128"/>
                  <a:cs typeface="+mn-cs"/>
                </a:rPr>
                <a:t>  </a:t>
              </a:r>
              <a:endParaRPr kumimoji="0" lang="en-US" altLang="en-US" sz="2400" b="1" i="0" u="none" strike="noStrike" kern="1200" cap="none" spc="0" normalizeH="0" baseline="0" noProof="0">
                <a:ln>
                  <a:noFill/>
                </a:ln>
                <a:solidFill>
                  <a:srgbClr val="333399"/>
                </a:solidFill>
                <a:effectLst/>
                <a:uLnTx/>
                <a:uFillTx/>
                <a:latin typeface="Arial" charset="0"/>
                <a:ea typeface="ＭＳ Ｐゴシック" charset="-128"/>
                <a:cs typeface="+mn-cs"/>
              </a:endParaRPr>
            </a:p>
          </p:txBody>
        </p:sp>
        <p:pic>
          <p:nvPicPr>
            <p:cNvPr id="8" name="Picture 7" descr="arcade">
              <a:extLst>
                <a:ext uri="{FF2B5EF4-FFF2-40B4-BE49-F238E27FC236}">
                  <a16:creationId xmlns:a16="http://schemas.microsoft.com/office/drawing/2014/main" id="{6AA7195B-FA84-3E7D-1C72-4875EC05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 y="266"/>
              <a:ext cx="2736" cy="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31">
              <a:extLst>
                <a:ext uri="{FF2B5EF4-FFF2-40B4-BE49-F238E27FC236}">
                  <a16:creationId xmlns:a16="http://schemas.microsoft.com/office/drawing/2014/main" id="{1895038C-2EBB-5021-C66A-98B8758A45CD}"/>
                </a:ext>
              </a:extLst>
            </p:cNvPr>
            <p:cNvSpPr>
              <a:spLocks noChangeShapeType="1"/>
            </p:cNvSpPr>
            <p:nvPr/>
          </p:nvSpPr>
          <p:spPr bwMode="auto">
            <a:xfrm>
              <a:off x="3224" y="103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0" name="Line 32">
              <a:extLst>
                <a:ext uri="{FF2B5EF4-FFF2-40B4-BE49-F238E27FC236}">
                  <a16:creationId xmlns:a16="http://schemas.microsoft.com/office/drawing/2014/main" id="{04F7933E-4D4E-C256-FD20-84185C4A9E2C}"/>
                </a:ext>
              </a:extLst>
            </p:cNvPr>
            <p:cNvSpPr>
              <a:spLocks noChangeShapeType="1"/>
            </p:cNvSpPr>
            <p:nvPr/>
          </p:nvSpPr>
          <p:spPr bwMode="auto">
            <a:xfrm>
              <a:off x="4232" y="746"/>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Text Box 33">
              <a:extLst>
                <a:ext uri="{FF2B5EF4-FFF2-40B4-BE49-F238E27FC236}">
                  <a16:creationId xmlns:a16="http://schemas.microsoft.com/office/drawing/2014/main" id="{203D56CF-B7C5-4CF7-4926-86B344E67813}"/>
                </a:ext>
              </a:extLst>
            </p:cNvPr>
            <p:cNvSpPr txBox="1">
              <a:spLocks noChangeArrowheads="1"/>
            </p:cNvSpPr>
            <p:nvPr/>
          </p:nvSpPr>
          <p:spPr bwMode="auto">
            <a:xfrm>
              <a:off x="4652" y="716"/>
              <a:ext cx="4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0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2" name="Text Box 34">
              <a:extLst>
                <a:ext uri="{FF2B5EF4-FFF2-40B4-BE49-F238E27FC236}">
                  <a16:creationId xmlns:a16="http://schemas.microsoft.com/office/drawing/2014/main" id="{A71F5F48-1EB5-510B-8973-4BDA1C24BF01}"/>
                </a:ext>
              </a:extLst>
            </p:cNvPr>
            <p:cNvSpPr txBox="1">
              <a:spLocks noChangeArrowheads="1"/>
            </p:cNvSpPr>
            <p:nvPr/>
          </p:nvSpPr>
          <p:spPr bwMode="auto">
            <a:xfrm>
              <a:off x="4827" y="428"/>
              <a:ext cx="3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4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3" name="Text Box 36">
              <a:extLst>
                <a:ext uri="{FF2B5EF4-FFF2-40B4-BE49-F238E27FC236}">
                  <a16:creationId xmlns:a16="http://schemas.microsoft.com/office/drawing/2014/main" id="{19E5B08B-F9B1-25ED-C3B5-D78418F76CFF}"/>
                </a:ext>
              </a:extLst>
            </p:cNvPr>
            <p:cNvSpPr txBox="1">
              <a:spLocks noChangeArrowheads="1"/>
            </p:cNvSpPr>
            <p:nvPr/>
          </p:nvSpPr>
          <p:spPr bwMode="auto">
            <a:xfrm>
              <a:off x="5473" y="1677"/>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4" name="Text Box 37">
              <a:extLst>
                <a:ext uri="{FF2B5EF4-FFF2-40B4-BE49-F238E27FC236}">
                  <a16:creationId xmlns:a16="http://schemas.microsoft.com/office/drawing/2014/main" id="{814FE5AF-EB16-300A-CEE1-4CEB91D05684}"/>
                </a:ext>
              </a:extLst>
            </p:cNvPr>
            <p:cNvSpPr txBox="1">
              <a:spLocks noChangeArrowheads="1"/>
            </p:cNvSpPr>
            <p:nvPr/>
          </p:nvSpPr>
          <p:spPr bwMode="auto">
            <a:xfrm>
              <a:off x="5065" y="2061"/>
              <a:ext cx="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4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5" name="Line 38">
              <a:extLst>
                <a:ext uri="{FF2B5EF4-FFF2-40B4-BE49-F238E27FC236}">
                  <a16:creationId xmlns:a16="http://schemas.microsoft.com/office/drawing/2014/main" id="{8AEC9F6B-7A8F-092B-26A9-8A0E36692A95}"/>
                </a:ext>
              </a:extLst>
            </p:cNvPr>
            <p:cNvSpPr>
              <a:spLocks noChangeShapeType="1"/>
            </p:cNvSpPr>
            <p:nvPr/>
          </p:nvSpPr>
          <p:spPr bwMode="auto">
            <a:xfrm>
              <a:off x="4616" y="2138"/>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6" name="Line 39">
              <a:extLst>
                <a:ext uri="{FF2B5EF4-FFF2-40B4-BE49-F238E27FC236}">
                  <a16:creationId xmlns:a16="http://schemas.microsoft.com/office/drawing/2014/main" id="{D45E765C-4763-C036-6D7A-07D84B7F28A2}"/>
                </a:ext>
              </a:extLst>
            </p:cNvPr>
            <p:cNvSpPr>
              <a:spLocks noChangeShapeType="1"/>
            </p:cNvSpPr>
            <p:nvPr/>
          </p:nvSpPr>
          <p:spPr bwMode="auto">
            <a:xfrm>
              <a:off x="5048" y="1754"/>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 name="Line 40">
              <a:extLst>
                <a:ext uri="{FF2B5EF4-FFF2-40B4-BE49-F238E27FC236}">
                  <a16:creationId xmlns:a16="http://schemas.microsoft.com/office/drawing/2014/main" id="{CFA828DE-064A-C9EA-75C4-42C440460F6B}"/>
                </a:ext>
              </a:extLst>
            </p:cNvPr>
            <p:cNvSpPr>
              <a:spLocks noChangeShapeType="1"/>
            </p:cNvSpPr>
            <p:nvPr/>
          </p:nvSpPr>
          <p:spPr bwMode="auto">
            <a:xfrm>
              <a:off x="4376" y="554"/>
              <a:ext cx="43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 name="Text Box 41">
              <a:extLst>
                <a:ext uri="{FF2B5EF4-FFF2-40B4-BE49-F238E27FC236}">
                  <a16:creationId xmlns:a16="http://schemas.microsoft.com/office/drawing/2014/main" id="{BB1B00FA-CA51-8A17-1BE4-4DC604C9D8DF}"/>
                </a:ext>
              </a:extLst>
            </p:cNvPr>
            <p:cNvSpPr txBox="1">
              <a:spLocks noChangeArrowheads="1"/>
            </p:cNvSpPr>
            <p:nvPr/>
          </p:nvSpPr>
          <p:spPr bwMode="auto">
            <a:xfrm>
              <a:off x="2592" y="661"/>
              <a:ext cx="92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rPr>
                <a:t>reconnection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1" i="1" u="none" strike="noStrike" kern="1200" cap="none" spc="0" normalizeH="0" baseline="0" noProof="0">
                <a:ln>
                  <a:noFill/>
                </a:ln>
                <a:solidFill>
                  <a:srgbClr val="000000"/>
                </a:solidFill>
                <a:effectLst/>
                <a:uLnTx/>
                <a:uFillTx/>
                <a:latin typeface="Arial" charset="0"/>
                <a:ea typeface="ＭＳ Ｐゴシック"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1" u="none" strike="noStrike" kern="1200" cap="none" spc="0" normalizeH="0" baseline="0" noProof="0">
                  <a:ln>
                    <a:noFill/>
                  </a:ln>
                  <a:solidFill>
                    <a:srgbClr val="000000"/>
                  </a:solidFill>
                  <a:effectLst/>
                  <a:uLnTx/>
                  <a:uFillTx/>
                  <a:latin typeface="Arial" charset="0"/>
                  <a:ea typeface="ＭＳ Ｐゴシック" charset="-128"/>
                  <a:cs typeface="+mn-cs"/>
                </a:rPr>
                <a:t>V</a:t>
              </a:r>
              <a:r>
                <a:rPr kumimoji="0" lang="en-US" altLang="en-US" sz="1600" b="1"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pic>
        <p:nvPicPr>
          <p:cNvPr id="20" name="Picture 19" descr="Timeline&#10;&#10;Description automatically generated with low confidence">
            <a:extLst>
              <a:ext uri="{FF2B5EF4-FFF2-40B4-BE49-F238E27FC236}">
                <a16:creationId xmlns:a16="http://schemas.microsoft.com/office/drawing/2014/main" id="{F5E28C79-B8D4-1E97-3A26-2F0030ECD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943" y="1543695"/>
            <a:ext cx="2902596" cy="1628181"/>
          </a:xfrm>
          <a:prstGeom prst="rect">
            <a:avLst/>
          </a:prstGeom>
        </p:spPr>
      </p:pic>
      <p:pic>
        <p:nvPicPr>
          <p:cNvPr id="21" name="Picture 20" descr="Chart, timeline&#10;&#10;Description automatically generated">
            <a:extLst>
              <a:ext uri="{FF2B5EF4-FFF2-40B4-BE49-F238E27FC236}">
                <a16:creationId xmlns:a16="http://schemas.microsoft.com/office/drawing/2014/main" id="{7C40EAB8-4C34-DFA4-1095-346CCEE973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8943" y="3214588"/>
            <a:ext cx="2902596" cy="1634307"/>
          </a:xfrm>
          <a:prstGeom prst="rect">
            <a:avLst/>
          </a:prstGeom>
        </p:spPr>
      </p:pic>
      <p:pic>
        <p:nvPicPr>
          <p:cNvPr id="22" name="Picture 21" descr="Chart&#10;&#10;Description automatically generated">
            <a:extLst>
              <a:ext uri="{FF2B5EF4-FFF2-40B4-BE49-F238E27FC236}">
                <a16:creationId xmlns:a16="http://schemas.microsoft.com/office/drawing/2014/main" id="{4F93215E-3D7F-1FA8-EC7B-C63415B674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8943" y="4925510"/>
            <a:ext cx="2913680" cy="1627231"/>
          </a:xfrm>
          <a:prstGeom prst="rect">
            <a:avLst/>
          </a:prstGeom>
        </p:spPr>
      </p:pic>
    </p:spTree>
    <p:extLst>
      <p:ext uri="{BB962C8B-B14F-4D97-AF65-F5344CB8AC3E}">
        <p14:creationId xmlns:p14="http://schemas.microsoft.com/office/powerpoint/2010/main" val="3128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2861-0D52-899F-7A85-6939A72A033A}"/>
              </a:ext>
            </a:extLst>
          </p:cNvPr>
          <p:cNvSpPr>
            <a:spLocks noGrp="1"/>
          </p:cNvSpPr>
          <p:nvPr>
            <p:ph type="title"/>
          </p:nvPr>
        </p:nvSpPr>
        <p:spPr/>
        <p:txBody>
          <a:bodyPr/>
          <a:lstStyle/>
          <a:p>
            <a:r>
              <a:rPr lang="en-US" b="1" dirty="0"/>
              <a:t>Methods for Measuring Reconnection Shear </a:t>
            </a:r>
          </a:p>
        </p:txBody>
      </p:sp>
      <p:sp>
        <p:nvSpPr>
          <p:cNvPr id="3" name="Content Placeholder 2">
            <a:extLst>
              <a:ext uri="{FF2B5EF4-FFF2-40B4-BE49-F238E27FC236}">
                <a16:creationId xmlns:a16="http://schemas.microsoft.com/office/drawing/2014/main" id="{C5057098-EDA6-F21B-1F5D-5041DBF41D70}"/>
              </a:ext>
            </a:extLst>
          </p:cNvPr>
          <p:cNvSpPr>
            <a:spLocks noGrp="1"/>
          </p:cNvSpPr>
          <p:nvPr>
            <p:ph idx="1"/>
          </p:nvPr>
        </p:nvSpPr>
        <p:spPr/>
        <p:txBody>
          <a:bodyPr/>
          <a:lstStyle/>
          <a:p>
            <a:r>
              <a:rPr lang="en-US" dirty="0"/>
              <a:t>Combining observations with mathematical model </a:t>
            </a:r>
          </a:p>
          <a:p>
            <a:r>
              <a:rPr lang="en-US" dirty="0"/>
              <a:t>Force Free field </a:t>
            </a:r>
          </a:p>
          <a:p>
            <a:r>
              <a:rPr lang="en-US" dirty="0"/>
              <a:t>Alpha = 0 for potential</a:t>
            </a:r>
          </a:p>
          <a:p>
            <a:r>
              <a:rPr lang="en-US" dirty="0"/>
              <a:t>Higher alpha values correspond to higher shear, lower alpha values correspond to lower shear</a:t>
            </a:r>
          </a:p>
          <a:p>
            <a:endParaRPr lang="en-US" dirty="0"/>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2070F9C-3648-D5EA-5D3E-DAB3A6F7BD22}"/>
                  </a:ext>
                </a:extLst>
              </p:cNvPr>
              <p:cNvSpPr txBox="1"/>
              <p:nvPr/>
            </p:nvSpPr>
            <p:spPr>
              <a:xfrm>
                <a:off x="4389121" y="5309403"/>
                <a:ext cx="2724580" cy="55233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smtClean="0">
                              <a:solidFill>
                                <a:srgbClr val="836967"/>
                              </a:solidFill>
                              <a:latin typeface="Cambria Math" panose="02040503050406030204" pitchFamily="18" charset="0"/>
                            </a:rPr>
                          </m:ctrlPr>
                        </m:accPr>
                        <m:e>
                          <m:r>
                            <m:rPr>
                              <m:sty m:val="p"/>
                            </m:rPr>
                            <a:rPr lang="en-US" sz="3200">
                              <a:latin typeface="Cambria Math" panose="02040503050406030204" pitchFamily="18" charset="0"/>
                            </a:rPr>
                            <m:t>∇</m:t>
                          </m:r>
                        </m:e>
                      </m:acc>
                      <m:r>
                        <a:rPr lang="en-US" sz="3200" i="0">
                          <a:latin typeface="Cambria Math" panose="02040503050406030204" pitchFamily="18" charset="0"/>
                        </a:rPr>
                        <m:t>×</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𝐵</m:t>
                          </m:r>
                        </m:e>
                      </m:acc>
                      <m:r>
                        <a:rPr lang="en-US" sz="3200" i="0">
                          <a:latin typeface="Cambria Math" panose="02040503050406030204" pitchFamily="18" charset="0"/>
                        </a:rPr>
                        <m:t>=</m:t>
                      </m:r>
                      <m:r>
                        <a:rPr lang="en-US" sz="3200" i="1">
                          <a:latin typeface="Cambria Math" panose="02040503050406030204" pitchFamily="18" charset="0"/>
                        </a:rPr>
                        <m:t>𝛼</m:t>
                      </m:r>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𝐵</m:t>
                          </m:r>
                        </m:e>
                      </m:acc>
                    </m:oMath>
                  </m:oMathPara>
                </a14:m>
                <a:endParaRPr lang="en-US" sz="3200" dirty="0"/>
              </a:p>
            </p:txBody>
          </p:sp>
        </mc:Choice>
        <mc:Fallback>
          <p:sp>
            <p:nvSpPr>
              <p:cNvPr id="4" name="TextBox 3">
                <a:extLst>
                  <a:ext uri="{FF2B5EF4-FFF2-40B4-BE49-F238E27FC236}">
                    <a16:creationId xmlns:a16="http://schemas.microsoft.com/office/drawing/2014/main" id="{B2070F9C-3648-D5EA-5D3E-DAB3A6F7BD22}"/>
                  </a:ext>
                </a:extLst>
              </p:cNvPr>
              <p:cNvSpPr txBox="1">
                <a:spLocks noRot="1" noChangeAspect="1" noMove="1" noResize="1" noEditPoints="1" noAdjustHandles="1" noChangeArrowheads="1" noChangeShapeType="1" noTextEdit="1"/>
              </p:cNvSpPr>
              <p:nvPr/>
            </p:nvSpPr>
            <p:spPr>
              <a:xfrm>
                <a:off x="4389121" y="5309403"/>
                <a:ext cx="2724580" cy="5523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71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C17-9BD9-BDCE-9E11-E40D4DE6EB81}"/>
              </a:ext>
            </a:extLst>
          </p:cNvPr>
          <p:cNvSpPr>
            <a:spLocks noGrp="1"/>
          </p:cNvSpPr>
          <p:nvPr>
            <p:ph type="title"/>
          </p:nvPr>
        </p:nvSpPr>
        <p:spPr/>
        <p:txBody>
          <a:bodyPr/>
          <a:lstStyle/>
          <a:p>
            <a:r>
              <a:rPr lang="en-US" b="1" dirty="0"/>
              <a:t>Preliminary Results </a:t>
            </a:r>
          </a:p>
        </p:txBody>
      </p:sp>
      <p:sp>
        <p:nvSpPr>
          <p:cNvPr id="3" name="Content Placeholder 2">
            <a:extLst>
              <a:ext uri="{FF2B5EF4-FFF2-40B4-BE49-F238E27FC236}">
                <a16:creationId xmlns:a16="http://schemas.microsoft.com/office/drawing/2014/main" id="{04DB6D0D-4484-B4EB-A3BD-4EC9F8AE4EB2}"/>
              </a:ext>
            </a:extLst>
          </p:cNvPr>
          <p:cNvSpPr>
            <a:spLocks noGrp="1"/>
          </p:cNvSpPr>
          <p:nvPr>
            <p:ph idx="1"/>
          </p:nvPr>
        </p:nvSpPr>
        <p:spPr>
          <a:xfrm>
            <a:off x="838200" y="1467863"/>
            <a:ext cx="10515600" cy="4351338"/>
          </a:xfrm>
        </p:spPr>
        <p:txBody>
          <a:bodyPr/>
          <a:lstStyle/>
          <a:p>
            <a:r>
              <a:rPr lang="en-US" dirty="0"/>
              <a:t>Three phases of Flare Evolution</a:t>
            </a:r>
          </a:p>
          <a:p>
            <a:pPr lvl="1"/>
            <a:r>
              <a:rPr lang="en-US" dirty="0"/>
              <a:t>High Shear</a:t>
            </a:r>
          </a:p>
          <a:p>
            <a:pPr lvl="1"/>
            <a:r>
              <a:rPr lang="en-US" dirty="0"/>
              <a:t>Rapid Expansion</a:t>
            </a:r>
          </a:p>
          <a:p>
            <a:pPr lvl="1"/>
            <a:r>
              <a:rPr lang="en-US" dirty="0"/>
              <a:t>Slow Expansion </a:t>
            </a:r>
          </a:p>
        </p:txBody>
      </p:sp>
      <p:pic>
        <p:nvPicPr>
          <p:cNvPr id="5" name="Picture 4" descr="Timeline&#10;&#10;Description automatically generated with low confidence">
            <a:extLst>
              <a:ext uri="{FF2B5EF4-FFF2-40B4-BE49-F238E27FC236}">
                <a16:creationId xmlns:a16="http://schemas.microsoft.com/office/drawing/2014/main" id="{7B971D69-666A-A513-0927-D3435D455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87" y="3719535"/>
            <a:ext cx="4972855" cy="2789471"/>
          </a:xfrm>
          <a:prstGeom prst="rect">
            <a:avLst/>
          </a:prstGeom>
        </p:spPr>
      </p:pic>
      <p:pic>
        <p:nvPicPr>
          <p:cNvPr id="7" name="Picture 6" descr="Chart&#10;&#10;Description automatically generated">
            <a:extLst>
              <a:ext uri="{FF2B5EF4-FFF2-40B4-BE49-F238E27FC236}">
                <a16:creationId xmlns:a16="http://schemas.microsoft.com/office/drawing/2014/main" id="{5CA9B4B9-E530-A0AD-9BD2-95E519480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625839"/>
            <a:ext cx="5130848" cy="2865474"/>
          </a:xfrm>
          <a:prstGeom prst="rect">
            <a:avLst/>
          </a:prstGeom>
        </p:spPr>
      </p:pic>
      <p:pic>
        <p:nvPicPr>
          <p:cNvPr id="9" name="Picture 8" descr="Chart, timeline&#10;&#10;Description automatically generated">
            <a:extLst>
              <a:ext uri="{FF2B5EF4-FFF2-40B4-BE49-F238E27FC236}">
                <a16:creationId xmlns:a16="http://schemas.microsoft.com/office/drawing/2014/main" id="{2A740F3A-8D14-DD64-AB37-3C754A3F22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6823" y="257951"/>
            <a:ext cx="5089201" cy="2865474"/>
          </a:xfrm>
          <a:prstGeom prst="rect">
            <a:avLst/>
          </a:prstGeom>
        </p:spPr>
      </p:pic>
      <p:sp>
        <p:nvSpPr>
          <p:cNvPr id="10" name="TextBox 9">
            <a:extLst>
              <a:ext uri="{FF2B5EF4-FFF2-40B4-BE49-F238E27FC236}">
                <a16:creationId xmlns:a16="http://schemas.microsoft.com/office/drawing/2014/main" id="{6B1964C8-A2F2-7635-45AB-14F67F8BF59E}"/>
              </a:ext>
            </a:extLst>
          </p:cNvPr>
          <p:cNvSpPr txBox="1"/>
          <p:nvPr/>
        </p:nvSpPr>
        <p:spPr>
          <a:xfrm>
            <a:off x="2039815" y="6510209"/>
            <a:ext cx="3137095" cy="369332"/>
          </a:xfrm>
          <a:prstGeom prst="rect">
            <a:avLst/>
          </a:prstGeom>
          <a:noFill/>
        </p:spPr>
        <p:txBody>
          <a:bodyPr wrap="square" rtlCol="0">
            <a:spAutoFit/>
          </a:bodyPr>
          <a:lstStyle/>
          <a:p>
            <a:r>
              <a:rPr lang="en-US" dirty="0"/>
              <a:t>Phase 1</a:t>
            </a:r>
          </a:p>
        </p:txBody>
      </p:sp>
      <p:sp>
        <p:nvSpPr>
          <p:cNvPr id="11" name="TextBox 10">
            <a:extLst>
              <a:ext uri="{FF2B5EF4-FFF2-40B4-BE49-F238E27FC236}">
                <a16:creationId xmlns:a16="http://schemas.microsoft.com/office/drawing/2014/main" id="{EE24484C-9C90-8F0B-C3EB-8C6C544CF3BB}"/>
              </a:ext>
            </a:extLst>
          </p:cNvPr>
          <p:cNvSpPr txBox="1"/>
          <p:nvPr/>
        </p:nvSpPr>
        <p:spPr>
          <a:xfrm>
            <a:off x="8071845" y="3189966"/>
            <a:ext cx="3240308" cy="369332"/>
          </a:xfrm>
          <a:prstGeom prst="rect">
            <a:avLst/>
          </a:prstGeom>
          <a:noFill/>
        </p:spPr>
        <p:txBody>
          <a:bodyPr wrap="square" rtlCol="0">
            <a:spAutoFit/>
          </a:bodyPr>
          <a:lstStyle/>
          <a:p>
            <a:r>
              <a:rPr lang="en-US" dirty="0"/>
              <a:t>Phase 2</a:t>
            </a:r>
          </a:p>
        </p:txBody>
      </p:sp>
      <p:sp>
        <p:nvSpPr>
          <p:cNvPr id="12" name="TextBox 11">
            <a:extLst>
              <a:ext uri="{FF2B5EF4-FFF2-40B4-BE49-F238E27FC236}">
                <a16:creationId xmlns:a16="http://schemas.microsoft.com/office/drawing/2014/main" id="{1A23E721-80AB-334F-FECB-08CACD092A08}"/>
              </a:ext>
            </a:extLst>
          </p:cNvPr>
          <p:cNvSpPr txBox="1"/>
          <p:nvPr/>
        </p:nvSpPr>
        <p:spPr>
          <a:xfrm>
            <a:off x="8071845" y="6560978"/>
            <a:ext cx="2546253" cy="369332"/>
          </a:xfrm>
          <a:prstGeom prst="rect">
            <a:avLst/>
          </a:prstGeom>
          <a:noFill/>
        </p:spPr>
        <p:txBody>
          <a:bodyPr wrap="square" rtlCol="0">
            <a:spAutoFit/>
          </a:bodyPr>
          <a:lstStyle/>
          <a:p>
            <a:r>
              <a:rPr lang="en-US" dirty="0"/>
              <a:t>Phase 3</a:t>
            </a:r>
          </a:p>
        </p:txBody>
      </p:sp>
    </p:spTree>
    <p:extLst>
      <p:ext uri="{BB962C8B-B14F-4D97-AF65-F5344CB8AC3E}">
        <p14:creationId xmlns:p14="http://schemas.microsoft.com/office/powerpoint/2010/main" val="362407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794</Words>
  <Application>Microsoft Office PowerPoint</Application>
  <PresentationFormat>Widescreen</PresentationFormat>
  <Paragraphs>82</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Measuring Magnetic Reconnection in Solar Flares</vt:lpstr>
      <vt:lpstr>Magnetic Reconnection on the Sun’s Surface </vt:lpstr>
      <vt:lpstr>Theories of Reconnection</vt:lpstr>
      <vt:lpstr>Goals of the Study </vt:lpstr>
      <vt:lpstr>Measuring Reconnection Rate  </vt:lpstr>
      <vt:lpstr>PowerPoint Presentation</vt:lpstr>
      <vt:lpstr>Reconnection Shear</vt:lpstr>
      <vt:lpstr>Methods for Measuring Reconnection Shear </vt:lpstr>
      <vt:lpstr>Preliminary Results </vt:lpstr>
      <vt:lpstr>Phase 1: High Shear</vt:lpstr>
      <vt:lpstr>Phase 3: Slow Expansion </vt:lpstr>
      <vt:lpstr>Future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Reconnection in Solar Flares</dc:title>
  <dc:creator>Audrey Robison</dc:creator>
  <cp:lastModifiedBy>Audrey Robison</cp:lastModifiedBy>
  <cp:revision>8</cp:revision>
  <dcterms:created xsi:type="dcterms:W3CDTF">2022-07-08T02:44:11Z</dcterms:created>
  <dcterms:modified xsi:type="dcterms:W3CDTF">2022-07-08T18:35:16Z</dcterms:modified>
</cp:coreProperties>
</file>