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3" r:id="rId5"/>
    <p:sldId id="264" r:id="rId6"/>
    <p:sldId id="265" r:id="rId7"/>
    <p:sldId id="259" r:id="rId8"/>
    <p:sldId id="262" r:id="rId9"/>
    <p:sldId id="26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334" autoAdjust="0"/>
  </p:normalViewPr>
  <p:slideViewPr>
    <p:cSldViewPr snapToGrid="0">
      <p:cViewPr varScale="1">
        <p:scale>
          <a:sx n="58" d="100"/>
          <a:sy n="58" d="100"/>
        </p:scale>
        <p:origin x="12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E9F0C-FFC3-43CF-A1C6-4203A01EC6F8}"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09DFD-DC2C-40D0-B478-62698348AB58}" type="slidenum">
              <a:rPr lang="en-US" smtClean="0"/>
              <a:t>‹#›</a:t>
            </a:fld>
            <a:endParaRPr lang="en-US"/>
          </a:p>
        </p:txBody>
      </p:sp>
    </p:spTree>
    <p:extLst>
      <p:ext uri="{BB962C8B-B14F-4D97-AF65-F5344CB8AC3E}">
        <p14:creationId xmlns:p14="http://schemas.microsoft.com/office/powerpoint/2010/main" val="326579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solar flare, how is it associated with magnetic reconnection. Flares are the bits left behind from Coronal Mass Ejections. </a:t>
            </a:r>
          </a:p>
        </p:txBody>
      </p:sp>
      <p:sp>
        <p:nvSpPr>
          <p:cNvPr id="4" name="Slide Number Placeholder 3"/>
          <p:cNvSpPr>
            <a:spLocks noGrp="1"/>
          </p:cNvSpPr>
          <p:nvPr>
            <p:ph type="sldNum" sz="quarter" idx="5"/>
          </p:nvPr>
        </p:nvSpPr>
        <p:spPr/>
        <p:txBody>
          <a:bodyPr/>
          <a:lstStyle/>
          <a:p>
            <a:fld id="{D1609DFD-DC2C-40D0-B478-62698348AB58}" type="slidenum">
              <a:rPr lang="en-US" smtClean="0"/>
              <a:t>2</a:t>
            </a:fld>
            <a:endParaRPr lang="en-US"/>
          </a:p>
        </p:txBody>
      </p:sp>
    </p:spTree>
    <p:extLst>
      <p:ext uri="{BB962C8B-B14F-4D97-AF65-F5344CB8AC3E}">
        <p14:creationId xmlns:p14="http://schemas.microsoft.com/office/powerpoint/2010/main" val="1799584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Flare ribbons are the location where the energy flows into the chromosphere mapping where reconnection has taken place. Over time, as more field lines reconnect, the flare ribbons move outwards, as field lines further out have reconnected. The flare ribbons brighten before the loops brighten because there is a time delay of when the energy can travel up through the field lines to brighten. Thus, the flare ribbons brighten before their associated flare loops have brightened. As time progresses, the flare ribbons will bloat and travel outwards, as the inner lines have connected the outer lines will begin to connect. </a:t>
            </a:r>
          </a:p>
        </p:txBody>
      </p:sp>
      <p:sp>
        <p:nvSpPr>
          <p:cNvPr id="4" name="Slide Number Placeholder 3"/>
          <p:cNvSpPr>
            <a:spLocks noGrp="1"/>
          </p:cNvSpPr>
          <p:nvPr>
            <p:ph type="sldNum" sz="quarter" idx="5"/>
          </p:nvPr>
        </p:nvSpPr>
        <p:spPr/>
        <p:txBody>
          <a:bodyPr/>
          <a:lstStyle/>
          <a:p>
            <a:fld id="{D1609DFD-DC2C-40D0-B478-62698348AB58}" type="slidenum">
              <a:rPr lang="en-US" smtClean="0"/>
              <a:t>3</a:t>
            </a:fld>
            <a:endParaRPr lang="en-US"/>
          </a:p>
        </p:txBody>
      </p:sp>
    </p:spTree>
    <p:extLst>
      <p:ext uri="{BB962C8B-B14F-4D97-AF65-F5344CB8AC3E}">
        <p14:creationId xmlns:p14="http://schemas.microsoft.com/office/powerpoint/2010/main" val="241787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amount of flux out must equal the amount of flux into the page. Using the identified flare pixels we can measure the flux in and out of the page using our magnetic data. Using this data over time we can estimate the rate of reconnection by taking an integral of this value. In this first image we have mapped the flare pixels with the general pixels that they connect to because the portion of flux in the blue is equal to the amount of flux in the blue on the other side. </a:t>
            </a:r>
          </a:p>
        </p:txBody>
      </p:sp>
      <p:sp>
        <p:nvSpPr>
          <p:cNvPr id="4" name="Slide Number Placeholder 3"/>
          <p:cNvSpPr>
            <a:spLocks noGrp="1"/>
          </p:cNvSpPr>
          <p:nvPr>
            <p:ph type="sldNum" sz="quarter" idx="5"/>
          </p:nvPr>
        </p:nvSpPr>
        <p:spPr/>
        <p:txBody>
          <a:bodyPr/>
          <a:lstStyle/>
          <a:p>
            <a:fld id="{D1609DFD-DC2C-40D0-B478-62698348AB58}" type="slidenum">
              <a:rPr lang="en-US" smtClean="0"/>
              <a:t>4</a:t>
            </a:fld>
            <a:endParaRPr lang="en-US"/>
          </a:p>
        </p:txBody>
      </p:sp>
    </p:spTree>
    <p:extLst>
      <p:ext uri="{BB962C8B-B14F-4D97-AF65-F5344CB8AC3E}">
        <p14:creationId xmlns:p14="http://schemas.microsoft.com/office/powerpoint/2010/main" val="765052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line indicates the reconnection rate, the integral of the reconnection flux. For my first project I was able to reproduce this graph with the data from a particular solar flare .</a:t>
            </a:r>
          </a:p>
        </p:txBody>
      </p:sp>
      <p:sp>
        <p:nvSpPr>
          <p:cNvPr id="4" name="Slide Number Placeholder 3"/>
          <p:cNvSpPr>
            <a:spLocks noGrp="1"/>
          </p:cNvSpPr>
          <p:nvPr>
            <p:ph type="sldNum" sz="quarter" idx="5"/>
          </p:nvPr>
        </p:nvSpPr>
        <p:spPr/>
        <p:txBody>
          <a:bodyPr/>
          <a:lstStyle/>
          <a:p>
            <a:fld id="{D1609DFD-DC2C-40D0-B478-62698348AB58}" type="slidenum">
              <a:rPr lang="en-US" smtClean="0"/>
              <a:t>5</a:t>
            </a:fld>
            <a:endParaRPr lang="en-US"/>
          </a:p>
        </p:txBody>
      </p:sp>
    </p:spTree>
    <p:extLst>
      <p:ext uri="{BB962C8B-B14F-4D97-AF65-F5344CB8AC3E}">
        <p14:creationId xmlns:p14="http://schemas.microsoft.com/office/powerpoint/2010/main" val="210312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line is negative red line is positive we’ve taken the absolute value, so it doesn’t cancel out. There’s a discrepancy due to sources of error. </a:t>
            </a:r>
          </a:p>
        </p:txBody>
      </p:sp>
      <p:sp>
        <p:nvSpPr>
          <p:cNvPr id="4" name="Slide Number Placeholder 3"/>
          <p:cNvSpPr>
            <a:spLocks noGrp="1"/>
          </p:cNvSpPr>
          <p:nvPr>
            <p:ph type="sldNum" sz="quarter" idx="5"/>
          </p:nvPr>
        </p:nvSpPr>
        <p:spPr/>
        <p:txBody>
          <a:bodyPr/>
          <a:lstStyle/>
          <a:p>
            <a:fld id="{D1609DFD-DC2C-40D0-B478-62698348AB58}" type="slidenum">
              <a:rPr lang="en-US" smtClean="0"/>
              <a:t>6</a:t>
            </a:fld>
            <a:endParaRPr lang="en-US"/>
          </a:p>
        </p:txBody>
      </p:sp>
    </p:spTree>
    <p:extLst>
      <p:ext uri="{BB962C8B-B14F-4D97-AF65-F5344CB8AC3E}">
        <p14:creationId xmlns:p14="http://schemas.microsoft.com/office/powerpoint/2010/main" val="91509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difficulty is in modelling exactly how the loops connect over time/space. We know that the inner most edges of the flare ribbons must connect but we do not know how it connects, at what angle and to what part of the flare ribbons. My project will allow us to make a model to mathematically predict how flares will connect, and thus allow us to make an estimate of the relative guide field. </a:t>
            </a:r>
          </a:p>
        </p:txBody>
      </p:sp>
      <p:sp>
        <p:nvSpPr>
          <p:cNvPr id="4" name="Slide Number Placeholder 3"/>
          <p:cNvSpPr>
            <a:spLocks noGrp="1"/>
          </p:cNvSpPr>
          <p:nvPr>
            <p:ph type="sldNum" sz="quarter" idx="5"/>
          </p:nvPr>
        </p:nvSpPr>
        <p:spPr/>
        <p:txBody>
          <a:bodyPr/>
          <a:lstStyle/>
          <a:p>
            <a:fld id="{D1609DFD-DC2C-40D0-B478-62698348AB58}" type="slidenum">
              <a:rPr lang="en-US" smtClean="0"/>
              <a:t>7</a:t>
            </a:fld>
            <a:endParaRPr lang="en-US"/>
          </a:p>
        </p:txBody>
      </p:sp>
    </p:spTree>
    <p:extLst>
      <p:ext uri="{BB962C8B-B14F-4D97-AF65-F5344CB8AC3E}">
        <p14:creationId xmlns:p14="http://schemas.microsoft.com/office/powerpoint/2010/main" val="197255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Withing our models, it is essential to identify which pixels are the location of the feet of the flare ribbons. This data visualization I created in my first week of the REU illustrates the bounds for our identification of which pixels indicate the location of the feet of the solar flare.  This is a histogram with the number of pixels on the y axis and the brightness on the x axis. The white lines indicate median brightness, the lines at 3,4,5,6 represent 3x, 4x, 5x, 6x background brightness. At approximately 4x background brightness, the flare pixels diverge from the background pixels. Moving forward, we will use this data representation to justify our choice of using 6x the background brightness as a conservative estimate of when the flare pixels separate from the regular pixels. </a:t>
            </a:r>
          </a:p>
        </p:txBody>
      </p:sp>
      <p:sp>
        <p:nvSpPr>
          <p:cNvPr id="4" name="Slide Number Placeholder 3"/>
          <p:cNvSpPr>
            <a:spLocks noGrp="1"/>
          </p:cNvSpPr>
          <p:nvPr>
            <p:ph type="sldNum" sz="quarter" idx="5"/>
          </p:nvPr>
        </p:nvSpPr>
        <p:spPr/>
        <p:txBody>
          <a:bodyPr/>
          <a:lstStyle/>
          <a:p>
            <a:fld id="{D1609DFD-DC2C-40D0-B478-62698348AB58}" type="slidenum">
              <a:rPr lang="en-US" smtClean="0"/>
              <a:t>8</a:t>
            </a:fld>
            <a:endParaRPr lang="en-US"/>
          </a:p>
        </p:txBody>
      </p:sp>
    </p:spTree>
    <p:extLst>
      <p:ext uri="{BB962C8B-B14F-4D97-AF65-F5344CB8AC3E}">
        <p14:creationId xmlns:p14="http://schemas.microsoft.com/office/powerpoint/2010/main" val="3395376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By creating a mathematical model describing the geometry of reconnection, we can mathematically describe the value of the guide force. If inner guide lines are more angled than outer guidelines, we know that the guide force has lost its strength over space/time. If our model fits our observations, we can safely determine that our rough estimate for the relative guide field is accurate. Thus, we will have a rough start of a model to represent how flare loops connect over space/time.</a:t>
            </a:r>
          </a:p>
          <a:p>
            <a:r>
              <a:rPr lang="en-US" b="1" dirty="0"/>
              <a:t>Relative: we know the ratio of the guide field relative to B. </a:t>
            </a:r>
            <a:r>
              <a:rPr lang="en-US" b="0" dirty="0"/>
              <a:t>If our model correlates to </a:t>
            </a:r>
            <a:endParaRPr lang="en-US" b="1" dirty="0"/>
          </a:p>
        </p:txBody>
      </p:sp>
      <p:sp>
        <p:nvSpPr>
          <p:cNvPr id="4" name="Slide Number Placeholder 3"/>
          <p:cNvSpPr>
            <a:spLocks noGrp="1"/>
          </p:cNvSpPr>
          <p:nvPr>
            <p:ph type="sldNum" sz="quarter" idx="5"/>
          </p:nvPr>
        </p:nvSpPr>
        <p:spPr/>
        <p:txBody>
          <a:bodyPr/>
          <a:lstStyle/>
          <a:p>
            <a:fld id="{D1609DFD-DC2C-40D0-B478-62698348AB58}" type="slidenum">
              <a:rPr lang="en-US" smtClean="0"/>
              <a:t>9</a:t>
            </a:fld>
            <a:endParaRPr lang="en-US"/>
          </a:p>
        </p:txBody>
      </p:sp>
    </p:spTree>
    <p:extLst>
      <p:ext uri="{BB962C8B-B14F-4D97-AF65-F5344CB8AC3E}">
        <p14:creationId xmlns:p14="http://schemas.microsoft.com/office/powerpoint/2010/main" val="309703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77C6-4141-FF7D-4817-3FC8E1C72E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E7D7B9-0D19-6BA3-69FD-894E7B230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2CF03E-C663-582B-3A0F-A4FA1C5CB605}"/>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5" name="Footer Placeholder 4">
            <a:extLst>
              <a:ext uri="{FF2B5EF4-FFF2-40B4-BE49-F238E27FC236}">
                <a16:creationId xmlns:a16="http://schemas.microsoft.com/office/drawing/2014/main" id="{CDB9E35B-1F0F-52F9-54D4-D4E620345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8E359-B109-9B3D-542F-98C42EE2943B}"/>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287731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E231-E745-6581-508A-BCBE55B82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92C6F-7F2C-797D-8651-0752EEF6B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1ECC0-E607-0903-D0EB-DE8D3B0DFB23}"/>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5" name="Footer Placeholder 4">
            <a:extLst>
              <a:ext uri="{FF2B5EF4-FFF2-40B4-BE49-F238E27FC236}">
                <a16:creationId xmlns:a16="http://schemas.microsoft.com/office/drawing/2014/main" id="{8E09B747-68FE-4F56-B12D-14643650E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22DB1-2E0C-B06C-AD8D-0CA64D88AD30}"/>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59092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72C9A7-51AC-031C-EACA-89F09DF1CB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31F162-C3F7-86DD-0DAE-DDC61FBB8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1DBBB-0E10-7B66-ACD2-510EF83C8247}"/>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5" name="Footer Placeholder 4">
            <a:extLst>
              <a:ext uri="{FF2B5EF4-FFF2-40B4-BE49-F238E27FC236}">
                <a16:creationId xmlns:a16="http://schemas.microsoft.com/office/drawing/2014/main" id="{D8C4BD19-406B-249E-6BF6-DE160AD75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5D159-DBB2-DEB7-F619-96B865915CC2}"/>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180281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A5F4-2354-0E29-8998-305DCBB2D2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A4556-D209-E5B8-2971-694BCC9A0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E4831-8BA3-9514-F46A-47173924B39B}"/>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5" name="Footer Placeholder 4">
            <a:extLst>
              <a:ext uri="{FF2B5EF4-FFF2-40B4-BE49-F238E27FC236}">
                <a16:creationId xmlns:a16="http://schemas.microsoft.com/office/drawing/2014/main" id="{95DCE343-7ECD-36AC-C0AB-54AD2AD5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11537-4CDA-78C4-7F2A-390502EA0F97}"/>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322410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E54A-A777-32A3-3A7C-11C394084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3D4576-B023-8A59-6D7A-4B10B80C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45BB8-29CB-8C2C-76F5-9772A0D01BCF}"/>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5" name="Footer Placeholder 4">
            <a:extLst>
              <a:ext uri="{FF2B5EF4-FFF2-40B4-BE49-F238E27FC236}">
                <a16:creationId xmlns:a16="http://schemas.microsoft.com/office/drawing/2014/main" id="{30EEFD74-937F-1CC6-437A-A19226ED9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6F660-69FB-BCD8-8C86-BFC3D229AE0D}"/>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81284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7C1D-3474-4225-FC14-B4ECAEC0E9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CF4B30-F57A-C1EB-8E49-2688ADD19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C80284-5116-C46B-BCE2-37442DE48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59150-3A90-1D41-5FB1-A0AFFA90FAEA}"/>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6" name="Footer Placeholder 5">
            <a:extLst>
              <a:ext uri="{FF2B5EF4-FFF2-40B4-BE49-F238E27FC236}">
                <a16:creationId xmlns:a16="http://schemas.microsoft.com/office/drawing/2014/main" id="{0644B017-5C09-043F-C7A4-9BB7FDDC8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478E8-CBDB-382D-5F82-6F6E63834D13}"/>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270253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BE13-B960-8419-A167-43EFE7F25E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5ADC0-5A66-1D72-2ACB-240343B461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DE5C88-C105-DC0F-EE32-078C73BCE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7E372F-8C3F-126D-361F-F420B040D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80522-233D-2CE8-CEEC-55D8875187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E7A29-24F9-B311-A5F2-215F2079800E}"/>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8" name="Footer Placeholder 7">
            <a:extLst>
              <a:ext uri="{FF2B5EF4-FFF2-40B4-BE49-F238E27FC236}">
                <a16:creationId xmlns:a16="http://schemas.microsoft.com/office/drawing/2014/main" id="{4FB9D649-5E6B-2A12-3BBE-793F007E68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AB670-1A20-4181-F3C9-7A6331FACAB5}"/>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291354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C5F1-C97D-56DA-037F-0A34F201E1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957B19-559A-3931-FFA0-6A316100C39F}"/>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4" name="Footer Placeholder 3">
            <a:extLst>
              <a:ext uri="{FF2B5EF4-FFF2-40B4-BE49-F238E27FC236}">
                <a16:creationId xmlns:a16="http://schemas.microsoft.com/office/drawing/2014/main" id="{41248B35-F01E-48FD-1E19-57CA65E1BF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E95325-A59E-93D6-0962-316C6A2D3511}"/>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166502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B4C24-ECF2-1642-C06A-D096E705BCD4}"/>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3" name="Footer Placeholder 2">
            <a:extLst>
              <a:ext uri="{FF2B5EF4-FFF2-40B4-BE49-F238E27FC236}">
                <a16:creationId xmlns:a16="http://schemas.microsoft.com/office/drawing/2014/main" id="{B3E59F8F-F01B-0A10-A654-E09FE964D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46B37-BAE8-D54E-0429-E54C6F1B0FBD}"/>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86196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AF33-EB67-F615-BA48-A8F4AE3B0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B363D0-404A-3043-2AB6-99C84E5A7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834FA8-1E39-D363-CA93-5900E0B3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76D1C-17B4-1001-8317-70CCF526E24A}"/>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6" name="Footer Placeholder 5">
            <a:extLst>
              <a:ext uri="{FF2B5EF4-FFF2-40B4-BE49-F238E27FC236}">
                <a16:creationId xmlns:a16="http://schemas.microsoft.com/office/drawing/2014/main" id="{580D1182-68E7-66AB-FDA5-0097F3760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8343C-82E0-22DD-EEF1-FBE67FDE1504}"/>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328757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34FB-FFB8-F710-FEFA-263864F0D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76B01A-D940-1B4B-2645-91FEE7256D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DEB0D7-6992-4D91-BC66-8E40A1FD9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4FD61-EA5A-0FB1-27A7-129A8AA5A24C}"/>
              </a:ext>
            </a:extLst>
          </p:cNvPr>
          <p:cNvSpPr>
            <a:spLocks noGrp="1"/>
          </p:cNvSpPr>
          <p:nvPr>
            <p:ph type="dt" sz="half" idx="10"/>
          </p:nvPr>
        </p:nvSpPr>
        <p:spPr/>
        <p:txBody>
          <a:bodyPr/>
          <a:lstStyle/>
          <a:p>
            <a:fld id="{75FC3514-BBB2-46E1-85A1-FD15CBADD88A}" type="datetimeFigureOut">
              <a:rPr lang="en-US" smtClean="0"/>
              <a:t>6/9/2022</a:t>
            </a:fld>
            <a:endParaRPr lang="en-US"/>
          </a:p>
        </p:txBody>
      </p:sp>
      <p:sp>
        <p:nvSpPr>
          <p:cNvPr id="6" name="Footer Placeholder 5">
            <a:extLst>
              <a:ext uri="{FF2B5EF4-FFF2-40B4-BE49-F238E27FC236}">
                <a16:creationId xmlns:a16="http://schemas.microsoft.com/office/drawing/2014/main" id="{96974E29-B1DE-5A45-FB38-1941F8307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2FC7B-E27D-6110-F826-D010B43E6E94}"/>
              </a:ext>
            </a:extLst>
          </p:cNvPr>
          <p:cNvSpPr>
            <a:spLocks noGrp="1"/>
          </p:cNvSpPr>
          <p:nvPr>
            <p:ph type="sldNum" sz="quarter" idx="12"/>
          </p:nvPr>
        </p:nvSpPr>
        <p:spPr/>
        <p:txBody>
          <a:bodyPr/>
          <a:lstStyle/>
          <a:p>
            <a:fld id="{BEB95B2E-208C-4BCF-9EBA-7E52AEED76EF}" type="slidenum">
              <a:rPr lang="en-US" smtClean="0"/>
              <a:t>‹#›</a:t>
            </a:fld>
            <a:endParaRPr lang="en-US"/>
          </a:p>
        </p:txBody>
      </p:sp>
    </p:spTree>
    <p:extLst>
      <p:ext uri="{BB962C8B-B14F-4D97-AF65-F5344CB8AC3E}">
        <p14:creationId xmlns:p14="http://schemas.microsoft.com/office/powerpoint/2010/main" val="305576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51BA5-5E8A-2FAE-9B60-4859B2636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475D2-F754-4805-603D-B1FB8D17EF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9287B-C4C1-BAB7-BB41-7E0CB784A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C3514-BBB2-46E1-85A1-FD15CBADD88A}" type="datetimeFigureOut">
              <a:rPr lang="en-US" smtClean="0"/>
              <a:t>6/9/2022</a:t>
            </a:fld>
            <a:endParaRPr lang="en-US"/>
          </a:p>
        </p:txBody>
      </p:sp>
      <p:sp>
        <p:nvSpPr>
          <p:cNvPr id="5" name="Footer Placeholder 4">
            <a:extLst>
              <a:ext uri="{FF2B5EF4-FFF2-40B4-BE49-F238E27FC236}">
                <a16:creationId xmlns:a16="http://schemas.microsoft.com/office/drawing/2014/main" id="{D9661E46-BB51-9A2A-8347-3224A9876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D64BAD-B392-CD31-BA32-2AE4745C8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95B2E-208C-4BCF-9EBA-7E52AEED76EF}" type="slidenum">
              <a:rPr lang="en-US" smtClean="0"/>
              <a:t>‹#›</a:t>
            </a:fld>
            <a:endParaRPr lang="en-US"/>
          </a:p>
        </p:txBody>
      </p:sp>
    </p:spTree>
    <p:extLst>
      <p:ext uri="{BB962C8B-B14F-4D97-AF65-F5344CB8AC3E}">
        <p14:creationId xmlns:p14="http://schemas.microsoft.com/office/powerpoint/2010/main" val="336112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D158-4FD2-4A4F-C71C-E54DEB0B3311}"/>
              </a:ext>
            </a:extLst>
          </p:cNvPr>
          <p:cNvSpPr>
            <a:spLocks noGrp="1"/>
          </p:cNvSpPr>
          <p:nvPr>
            <p:ph type="ctrTitle"/>
          </p:nvPr>
        </p:nvSpPr>
        <p:spPr/>
        <p:txBody>
          <a:bodyPr>
            <a:normAutofit fontScale="90000"/>
          </a:bodyPr>
          <a:lstStyle/>
          <a:p>
            <a:r>
              <a:rPr lang="en-US" b="1" i="0" dirty="0">
                <a:solidFill>
                  <a:srgbClr val="000000"/>
                </a:solidFill>
                <a:effectLst/>
                <a:latin typeface="Times New Roman" panose="02020603050405020304" pitchFamily="18" charset="0"/>
              </a:rPr>
              <a:t>Measuring Magnetic Reconnection in Solar Flares</a:t>
            </a:r>
            <a:br>
              <a:rPr lang="en-US" b="1" i="0" dirty="0">
                <a:solidFill>
                  <a:srgbClr val="000000"/>
                </a:solidFill>
                <a:effectLst/>
                <a:latin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A604C4D6-A79C-A313-1F5E-0142333C9DCC}"/>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Audrey Robison</a:t>
            </a:r>
          </a:p>
          <a:p>
            <a:r>
              <a:rPr lang="en-US" dirty="0">
                <a:latin typeface="Times New Roman" panose="02020603050405020304" pitchFamily="18" charset="0"/>
                <a:cs typeface="Times New Roman" panose="02020603050405020304" pitchFamily="18" charset="0"/>
              </a:rPr>
              <a:t>REU Summer 2022 MSU</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Advisor: Dr. </a:t>
            </a:r>
            <a:r>
              <a:rPr lang="en-US" dirty="0" err="1">
                <a:latin typeface="Times New Roman" panose="02020603050405020304" pitchFamily="18" charset="0"/>
                <a:cs typeface="Times New Roman" panose="02020603050405020304" pitchFamily="18" charset="0"/>
              </a:rPr>
              <a:t>Jiong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Qiu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291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F97E-EC8A-055A-62BF-315D3ED26B97}"/>
              </a:ext>
            </a:extLst>
          </p:cNvPr>
          <p:cNvSpPr>
            <a:spLocks noGrp="1"/>
          </p:cNvSpPr>
          <p:nvPr>
            <p:ph type="title"/>
          </p:nvPr>
        </p:nvSpPr>
        <p:spPr/>
        <p:txBody>
          <a:bodyPr/>
          <a:lstStyle/>
          <a:p>
            <a:endParaRPr lang="en-US"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DF30CA9A-117F-4DB4-6EBC-F73756B684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0271" y="805981"/>
            <a:ext cx="7862516" cy="524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52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C3AE-2655-2870-DF9E-9DD738CE64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Magnetic Reconnection on the Sun’s Surface </a:t>
            </a:r>
          </a:p>
        </p:txBody>
      </p:sp>
      <p:pic>
        <p:nvPicPr>
          <p:cNvPr id="4" name="Content Placeholder 3" descr="Forbes_cartoon">
            <a:extLst>
              <a:ext uri="{FF2B5EF4-FFF2-40B4-BE49-F238E27FC236}">
                <a16:creationId xmlns:a16="http://schemas.microsoft.com/office/drawing/2014/main" id="{8448FDED-31FC-DE27-8DDA-CD41451C03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1658" y="2141537"/>
            <a:ext cx="4028387" cy="4351338"/>
          </a:xfrm>
          <a:prstGeom prst="rect">
            <a:avLst/>
          </a:prstGeom>
          <a:noFill/>
          <a:extLst>
            <a:ext uri="{909E8E84-426E-40dd-AFC4-6F175D3DCCD1}">
              <a14:hiddenFill xmlns:a14="http://schemas.microsoft.com/office/drawing/2010/main" xmlns="" xmlns:lc="http://schemas.openxmlformats.org/drawingml/2006/lockedCanvas">
                <a:solidFill>
                  <a:srgbClr val="FFFFFF"/>
                </a:solidFill>
              </a14:hiddenFill>
            </a:ext>
          </a:extLst>
        </p:spPr>
      </p:pic>
      <p:pic>
        <p:nvPicPr>
          <p:cNvPr id="5" name="Picture 4">
            <a:extLst>
              <a:ext uri="{FF2B5EF4-FFF2-40B4-BE49-F238E27FC236}">
                <a16:creationId xmlns:a16="http://schemas.microsoft.com/office/drawing/2014/main" id="{FD923285-4D75-4431-4C80-03265A17F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1037" t="5556"/>
          <a:stretch>
            <a:fillRect/>
          </a:stretch>
        </p:blipFill>
        <p:spPr bwMode="auto">
          <a:xfrm>
            <a:off x="7942592" y="1817980"/>
            <a:ext cx="3107750" cy="4351338"/>
          </a:xfrm>
          <a:prstGeom prst="rect">
            <a:avLst/>
          </a:prstGeom>
          <a:noFill/>
          <a:ln>
            <a:noFill/>
          </a:ln>
          <a:effectLst/>
          <a:extLst>
            <a:ext uri="{909E8E84-426E-40dd-AFC4-6F175D3DCCD1}">
              <a14:hiddenFill xmlns:a14="http://schemas.microsoft.com/office/drawing/2010/main" xmlns="" xmlns:lc="http://schemas.openxmlformats.org/drawingml/2006/lockedCanvas">
                <a:solidFill>
                  <a:schemeClr val="accent1"/>
                </a:solidFill>
              </a14:hiddenFill>
            </a:ext>
            <a:ext uri="{91240B29-F687-4f45-9708-019B960494DF}">
              <a14:hiddenLine xmlns:a14="http://schemas.microsoft.com/office/drawing/2010/main" xmlns="" xmlns:lc="http://schemas.openxmlformats.org/drawingml/2006/lockedCanvas" w="28575">
                <a:solidFill>
                  <a:schemeClr val="hlink"/>
                </a:solidFill>
                <a:miter lim="800000"/>
                <a:headEnd/>
                <a:tailEnd/>
              </a14:hiddenLine>
            </a:ext>
            <a:ext uri="{AF507438-7753-43e0-B8FC-AC1667EBCBE1}">
              <a14:hiddenEffects xmlns:a14="http://schemas.microsoft.com/office/drawing/2010/main" xmlns="" xmlns:lc="http://schemas.openxmlformats.org/drawingml/2006/lockedCanva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3CAAD14-CA62-820F-1081-4868ED94CB32}"/>
              </a:ext>
            </a:extLst>
          </p:cNvPr>
          <p:cNvSpPr txBox="1"/>
          <p:nvPr/>
        </p:nvSpPr>
        <p:spPr>
          <a:xfrm>
            <a:off x="5170045" y="5622332"/>
            <a:ext cx="22508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Forbes- Lin model</a:t>
            </a:r>
          </a:p>
        </p:txBody>
      </p:sp>
    </p:spTree>
    <p:extLst>
      <p:ext uri="{BB962C8B-B14F-4D97-AF65-F5344CB8AC3E}">
        <p14:creationId xmlns:p14="http://schemas.microsoft.com/office/powerpoint/2010/main" val="199311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3A07-7C49-7235-1ACE-864F12ADCD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Theories of Reconnection</a:t>
            </a:r>
          </a:p>
        </p:txBody>
      </p:sp>
      <p:pic>
        <p:nvPicPr>
          <p:cNvPr id="4" name="Content Placeholder 3" descr="loop">
            <a:extLst>
              <a:ext uri="{FF2B5EF4-FFF2-40B4-BE49-F238E27FC236}">
                <a16:creationId xmlns:a16="http://schemas.microsoft.com/office/drawing/2014/main" id="{35FC6E6F-E81E-113B-65A9-C398DA6A2C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2724" y="1898698"/>
            <a:ext cx="3438378" cy="343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F10452D8-3F18-7456-D9E8-709A2E7ED3DC}"/>
              </a:ext>
            </a:extLst>
          </p:cNvPr>
          <p:cNvGrpSpPr>
            <a:grpSpLocks/>
          </p:cNvGrpSpPr>
          <p:nvPr/>
        </p:nvGrpSpPr>
        <p:grpSpPr bwMode="auto">
          <a:xfrm>
            <a:off x="5640619" y="1809724"/>
            <a:ext cx="5046663" cy="3616325"/>
            <a:chOff x="2592" y="266"/>
            <a:chExt cx="3179" cy="2278"/>
          </a:xfrm>
        </p:grpSpPr>
        <p:sp>
          <p:nvSpPr>
            <p:cNvPr id="6" name="Text Box 27">
              <a:extLst>
                <a:ext uri="{FF2B5EF4-FFF2-40B4-BE49-F238E27FC236}">
                  <a16:creationId xmlns:a16="http://schemas.microsoft.com/office/drawing/2014/main" id="{C13130D5-8741-AF6B-08FA-5BC7B733B4E8}"/>
                </a:ext>
              </a:extLst>
            </p:cNvPr>
            <p:cNvSpPr txBox="1">
              <a:spLocks noChangeArrowheads="1"/>
            </p:cNvSpPr>
            <p:nvPr/>
          </p:nvSpPr>
          <p:spPr bwMode="auto">
            <a:xfrm>
              <a:off x="3512" y="1898"/>
              <a:ext cx="141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reconnection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333399"/>
                  </a:solidFill>
                  <a:effectLst/>
                  <a:uLnTx/>
                  <a:uFillTx/>
                  <a:latin typeface="Arial" charset="0"/>
                  <a:ea typeface="ＭＳ Ｐゴシック" charset="-128"/>
                  <a:cs typeface="+mn-cs"/>
                </a:rPr>
                <a:t>rate (general)</a:t>
              </a:r>
              <a:r>
                <a:rPr kumimoji="0" lang="en-US" altLang="en-US" sz="2000" b="0" i="0" u="none" strike="noStrike" kern="1200" cap="none" spc="0" normalizeH="0" baseline="0" noProof="0">
                  <a:ln>
                    <a:noFill/>
                  </a:ln>
                  <a:solidFill>
                    <a:srgbClr val="333399"/>
                  </a:solidFill>
                  <a:effectLst/>
                  <a:uLnTx/>
                  <a:uFillTx/>
                  <a:latin typeface="Arial" charset="0"/>
                  <a:ea typeface="ＭＳ Ｐゴシック" charset="-128"/>
                  <a:cs typeface="+mn-cs"/>
                </a:rPr>
                <a:t>  </a:t>
              </a:r>
              <a:endParaRPr kumimoji="0" lang="en-US" altLang="en-US" sz="2400" b="1" i="0" u="none" strike="noStrike" kern="1200" cap="none" spc="0" normalizeH="0" baseline="0" noProof="0">
                <a:ln>
                  <a:noFill/>
                </a:ln>
                <a:solidFill>
                  <a:srgbClr val="333399"/>
                </a:solidFill>
                <a:effectLst/>
                <a:uLnTx/>
                <a:uFillTx/>
                <a:latin typeface="Arial" charset="0"/>
                <a:ea typeface="ＭＳ Ｐゴシック" charset="-128"/>
                <a:cs typeface="+mn-cs"/>
              </a:endParaRPr>
            </a:p>
          </p:txBody>
        </p:sp>
        <p:pic>
          <p:nvPicPr>
            <p:cNvPr id="7" name="Picture 6" descr="arcade">
              <a:extLst>
                <a:ext uri="{FF2B5EF4-FFF2-40B4-BE49-F238E27FC236}">
                  <a16:creationId xmlns:a16="http://schemas.microsoft.com/office/drawing/2014/main" id="{64EACABE-5C8F-791A-3224-AAB133203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 y="266"/>
              <a:ext cx="2736" cy="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31">
              <a:extLst>
                <a:ext uri="{FF2B5EF4-FFF2-40B4-BE49-F238E27FC236}">
                  <a16:creationId xmlns:a16="http://schemas.microsoft.com/office/drawing/2014/main" id="{2EF3BC62-A06B-2DE4-9538-AAC5388BD6EB}"/>
                </a:ext>
              </a:extLst>
            </p:cNvPr>
            <p:cNvSpPr>
              <a:spLocks noChangeShapeType="1"/>
            </p:cNvSpPr>
            <p:nvPr/>
          </p:nvSpPr>
          <p:spPr bwMode="auto">
            <a:xfrm>
              <a:off x="3224" y="103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9" name="Line 32">
              <a:extLst>
                <a:ext uri="{FF2B5EF4-FFF2-40B4-BE49-F238E27FC236}">
                  <a16:creationId xmlns:a16="http://schemas.microsoft.com/office/drawing/2014/main" id="{AE2984E0-C0A1-DF83-7149-52150E82711A}"/>
                </a:ext>
              </a:extLst>
            </p:cNvPr>
            <p:cNvSpPr>
              <a:spLocks noChangeShapeType="1"/>
            </p:cNvSpPr>
            <p:nvPr/>
          </p:nvSpPr>
          <p:spPr bwMode="auto">
            <a:xfrm>
              <a:off x="4232" y="746"/>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0" name="Text Box 33">
              <a:extLst>
                <a:ext uri="{FF2B5EF4-FFF2-40B4-BE49-F238E27FC236}">
                  <a16:creationId xmlns:a16="http://schemas.microsoft.com/office/drawing/2014/main" id="{CCD53219-4265-1CA4-4131-FF6C8E274E2E}"/>
                </a:ext>
              </a:extLst>
            </p:cNvPr>
            <p:cNvSpPr txBox="1">
              <a:spLocks noChangeArrowheads="1"/>
            </p:cNvSpPr>
            <p:nvPr/>
          </p:nvSpPr>
          <p:spPr bwMode="auto">
            <a:xfrm>
              <a:off x="4652" y="716"/>
              <a:ext cx="4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0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Text Box 34">
              <a:extLst>
                <a:ext uri="{FF2B5EF4-FFF2-40B4-BE49-F238E27FC236}">
                  <a16:creationId xmlns:a16="http://schemas.microsoft.com/office/drawing/2014/main" id="{54C40014-42E9-FD90-7E23-344EF3002D59}"/>
                </a:ext>
              </a:extLst>
            </p:cNvPr>
            <p:cNvSpPr txBox="1">
              <a:spLocks noChangeArrowheads="1"/>
            </p:cNvSpPr>
            <p:nvPr/>
          </p:nvSpPr>
          <p:spPr bwMode="auto">
            <a:xfrm>
              <a:off x="4827" y="428"/>
              <a:ext cx="3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24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2" name="Text Box 36">
              <a:extLst>
                <a:ext uri="{FF2B5EF4-FFF2-40B4-BE49-F238E27FC236}">
                  <a16:creationId xmlns:a16="http://schemas.microsoft.com/office/drawing/2014/main" id="{158A2371-1AFA-A235-55E5-57D4EBD0BEF1}"/>
                </a:ext>
              </a:extLst>
            </p:cNvPr>
            <p:cNvSpPr txBox="1">
              <a:spLocks noChangeArrowheads="1"/>
            </p:cNvSpPr>
            <p:nvPr/>
          </p:nvSpPr>
          <p:spPr bwMode="auto">
            <a:xfrm>
              <a:off x="5473" y="1677"/>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B</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3" name="Text Box 37">
              <a:extLst>
                <a:ext uri="{FF2B5EF4-FFF2-40B4-BE49-F238E27FC236}">
                  <a16:creationId xmlns:a16="http://schemas.microsoft.com/office/drawing/2014/main" id="{AEE0C73D-F21C-5C79-0B5E-AC7A926B136F}"/>
                </a:ext>
              </a:extLst>
            </p:cNvPr>
            <p:cNvSpPr txBox="1">
              <a:spLocks noChangeArrowheads="1"/>
            </p:cNvSpPr>
            <p:nvPr/>
          </p:nvSpPr>
          <p:spPr bwMode="auto">
            <a:xfrm>
              <a:off x="5065" y="2061"/>
              <a:ext cx="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1200" cap="none" spc="0" normalizeH="0" baseline="0" noProof="0">
                  <a:ln>
                    <a:noFill/>
                  </a:ln>
                  <a:solidFill>
                    <a:srgbClr val="000000"/>
                  </a:solidFill>
                  <a:effectLst/>
                  <a:uLnTx/>
                  <a:uFillTx/>
                  <a:latin typeface="Arial" charset="0"/>
                  <a:ea typeface="ＭＳ Ｐゴシック" charset="-128"/>
                  <a:cs typeface="+mn-cs"/>
                </a:rPr>
                <a:t>dA</a:t>
              </a:r>
              <a:r>
                <a:rPr kumimoji="0" lang="en-US" altLang="en-US" sz="2000" b="0" i="1" u="none" strike="noStrike" kern="1200" cap="none" spc="0" normalizeH="0" baseline="-25000" noProof="0">
                  <a:ln>
                    <a:noFill/>
                  </a:ln>
                  <a:solidFill>
                    <a:srgbClr val="000000"/>
                  </a:solidFill>
                  <a:effectLst/>
                  <a:uLnTx/>
                  <a:uFillTx/>
                  <a:latin typeface="Arial" charset="0"/>
                  <a:ea typeface="ＭＳ Ｐゴシック" charset="-128"/>
                  <a:cs typeface="+mn-cs"/>
                </a:rPr>
                <a:t>R</a:t>
              </a:r>
              <a:endParaRPr kumimoji="0" lang="en-US" altLang="en-US" sz="24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4" name="Line 38">
              <a:extLst>
                <a:ext uri="{FF2B5EF4-FFF2-40B4-BE49-F238E27FC236}">
                  <a16:creationId xmlns:a16="http://schemas.microsoft.com/office/drawing/2014/main" id="{CCCFFA84-27A3-A7E8-EE47-B274D31E73F4}"/>
                </a:ext>
              </a:extLst>
            </p:cNvPr>
            <p:cNvSpPr>
              <a:spLocks noChangeShapeType="1"/>
            </p:cNvSpPr>
            <p:nvPr/>
          </p:nvSpPr>
          <p:spPr bwMode="auto">
            <a:xfrm>
              <a:off x="4616" y="2138"/>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5" name="Line 39">
              <a:extLst>
                <a:ext uri="{FF2B5EF4-FFF2-40B4-BE49-F238E27FC236}">
                  <a16:creationId xmlns:a16="http://schemas.microsoft.com/office/drawing/2014/main" id="{757A6198-9810-C47C-45D5-9C8331CB540B}"/>
                </a:ext>
              </a:extLst>
            </p:cNvPr>
            <p:cNvSpPr>
              <a:spLocks noChangeShapeType="1"/>
            </p:cNvSpPr>
            <p:nvPr/>
          </p:nvSpPr>
          <p:spPr bwMode="auto">
            <a:xfrm>
              <a:off x="5048" y="1754"/>
              <a:ext cx="432" cy="4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6" name="Line 40">
              <a:extLst>
                <a:ext uri="{FF2B5EF4-FFF2-40B4-BE49-F238E27FC236}">
                  <a16:creationId xmlns:a16="http://schemas.microsoft.com/office/drawing/2014/main" id="{446BB161-AB86-D494-36E0-BA4C91159EC5}"/>
                </a:ext>
              </a:extLst>
            </p:cNvPr>
            <p:cNvSpPr>
              <a:spLocks noChangeShapeType="1"/>
            </p:cNvSpPr>
            <p:nvPr/>
          </p:nvSpPr>
          <p:spPr bwMode="auto">
            <a:xfrm>
              <a:off x="4376" y="554"/>
              <a:ext cx="43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 name="Text Box 41">
              <a:extLst>
                <a:ext uri="{FF2B5EF4-FFF2-40B4-BE49-F238E27FC236}">
                  <a16:creationId xmlns:a16="http://schemas.microsoft.com/office/drawing/2014/main" id="{5334657F-AA38-B3EB-38FF-D9C34173EC26}"/>
                </a:ext>
              </a:extLst>
            </p:cNvPr>
            <p:cNvSpPr txBox="1">
              <a:spLocks noChangeArrowheads="1"/>
            </p:cNvSpPr>
            <p:nvPr/>
          </p:nvSpPr>
          <p:spPr bwMode="auto">
            <a:xfrm>
              <a:off x="2592" y="661"/>
              <a:ext cx="92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rPr>
                <a:t>reconnection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1" i="1" u="none" strike="noStrike" kern="1200" cap="none" spc="0" normalizeH="0" baseline="0" noProof="0">
                <a:ln>
                  <a:noFill/>
                </a:ln>
                <a:solidFill>
                  <a:srgbClr val="000000"/>
                </a:solidFill>
                <a:effectLst/>
                <a:uLnTx/>
                <a:uFillTx/>
                <a:latin typeface="Arial" charset="0"/>
                <a:ea typeface="ＭＳ Ｐゴシック"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1" u="none" strike="noStrike" kern="1200" cap="none" spc="0" normalizeH="0" baseline="0" noProof="0">
                  <a:ln>
                    <a:noFill/>
                  </a:ln>
                  <a:solidFill>
                    <a:srgbClr val="000000"/>
                  </a:solidFill>
                  <a:effectLst/>
                  <a:uLnTx/>
                  <a:uFillTx/>
                  <a:latin typeface="Arial" charset="0"/>
                  <a:ea typeface="ＭＳ Ｐゴシック" charset="-128"/>
                  <a:cs typeface="+mn-cs"/>
                </a:rPr>
                <a:t>V</a:t>
              </a:r>
              <a:r>
                <a:rPr kumimoji="0" lang="en-US" altLang="en-US" sz="1600" b="1" i="1" u="none" strike="noStrike" kern="1200" cap="none" spc="0" normalizeH="0" baseline="-25000" noProof="0">
                  <a:ln>
                    <a:noFill/>
                  </a:ln>
                  <a:solidFill>
                    <a:srgbClr val="000000"/>
                  </a:solidFill>
                  <a:effectLst/>
                  <a:uLnTx/>
                  <a:uFillTx/>
                  <a:latin typeface="Arial" charset="0"/>
                  <a:ea typeface="ＭＳ Ｐゴシック" charset="-128"/>
                  <a:cs typeface="+mn-cs"/>
                </a:rPr>
                <a:t>in</a:t>
              </a:r>
              <a:endParaRPr kumimoji="0" lang="en-US" altLang="en-US" sz="1600" b="1"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 name="TextBox 17">
            <a:extLst>
              <a:ext uri="{FF2B5EF4-FFF2-40B4-BE49-F238E27FC236}">
                <a16:creationId xmlns:a16="http://schemas.microsoft.com/office/drawing/2014/main" id="{4B9F1530-FAC7-6712-8BC4-8A3589E2EA6C}"/>
              </a:ext>
            </a:extLst>
          </p:cNvPr>
          <p:cNvSpPr txBox="1"/>
          <p:nvPr/>
        </p:nvSpPr>
        <p:spPr>
          <a:xfrm>
            <a:off x="5051339" y="6123543"/>
            <a:ext cx="29260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Terry Forbes</a:t>
            </a:r>
          </a:p>
        </p:txBody>
      </p:sp>
    </p:spTree>
    <p:extLst>
      <p:ext uri="{BB962C8B-B14F-4D97-AF65-F5344CB8AC3E}">
        <p14:creationId xmlns:p14="http://schemas.microsoft.com/office/powerpoint/2010/main" val="101810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CA53-C369-5DF2-8554-A546A9B279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Mapping </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5820D24-530D-4CB5-B383-D86C79B03B8D}"/>
                  </a:ext>
                </a:extLst>
              </p:cNvPr>
              <p:cNvSpPr>
                <a:spLocks noGrp="1"/>
              </p:cNvSpPr>
              <p:nvPr>
                <p:ph sz="half" idx="2"/>
              </p:nvPr>
            </p:nvSpPr>
            <p:spPr>
              <a:xfrm>
                <a:off x="3333457" y="5711484"/>
                <a:ext cx="5965874" cy="943781"/>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charset="0"/>
                              <a:ea typeface="Cambria Math" charset="0"/>
                              <a:cs typeface="Cambria Math" charset="0"/>
                            </a:rPr>
                            <m:t>Φ</m:t>
                          </m:r>
                        </m:e>
                        <m:sub>
                          <m:r>
                            <a:rPr lang="en-US" b="0" i="1" smtClean="0">
                              <a:latin typeface="Cambria Math" charset="0"/>
                            </a:rPr>
                            <m:t>𝐵</m:t>
                          </m:r>
                        </m:sub>
                      </m:sSub>
                      <m:r>
                        <a:rPr lang="en-US" b="0" i="1" smtClean="0">
                          <a:latin typeface="Cambria Math" charset="0"/>
                        </a:rPr>
                        <m:t>= </m:t>
                      </m:r>
                      <m:nary>
                        <m:naryPr>
                          <m:limLoc m:val="undOvr"/>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charset="0"/>
                                </a:rPr>
                                <m:t>𝐵</m:t>
                              </m:r>
                            </m:e>
                            <m:sub>
                              <m:r>
                                <a:rPr lang="en-US" b="0" i="1" smtClean="0">
                                  <a:latin typeface="Cambria Math" charset="0"/>
                                </a:rPr>
                                <m:t>𝑖𝑛</m:t>
                              </m:r>
                            </m:sub>
                          </m:sSub>
                        </m:e>
                      </m:nary>
                      <m:sSub>
                        <m:sSubPr>
                          <m:ctrlPr>
                            <a:rPr lang="en-US" i="1" smtClean="0">
                              <a:latin typeface="Cambria Math" panose="02040503050406030204" pitchFamily="18" charset="0"/>
                            </a:rPr>
                          </m:ctrlPr>
                        </m:sSubPr>
                        <m:e>
                          <m:r>
                            <a:rPr lang="en-US" b="0" i="1" smtClean="0">
                              <a:latin typeface="Cambria Math" charset="0"/>
                            </a:rPr>
                            <m:t>𝑑𝐴</m:t>
                          </m:r>
                        </m:e>
                        <m:sub>
                          <m:r>
                            <a:rPr lang="en-US" b="0" i="1" smtClean="0">
                              <a:latin typeface="Cambria Math" charset="0"/>
                            </a:rPr>
                            <m:t>𝑖𝑛</m:t>
                          </m:r>
                        </m:sub>
                      </m:sSub>
                      <m:r>
                        <a:rPr lang="en-US" b="0" i="1" smtClean="0">
                          <a:latin typeface="Cambria Math" charset="0"/>
                        </a:rPr>
                        <m:t>=</m:t>
                      </m:r>
                      <m:nary>
                        <m:naryPr>
                          <m:limLoc m:val="undOvr"/>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charset="0"/>
                                </a:rPr>
                                <m:t>𝐵</m:t>
                              </m:r>
                            </m:e>
                            <m:sub>
                              <m:r>
                                <a:rPr lang="en-US" b="0" i="1" smtClean="0">
                                  <a:latin typeface="Cambria Math" charset="0"/>
                                </a:rPr>
                                <m:t>𝑅</m:t>
                              </m:r>
                            </m:sub>
                          </m:sSub>
                        </m:e>
                      </m:nary>
                      <m:r>
                        <a:rPr lang="en-US" b="0" i="1" smtClean="0">
                          <a:latin typeface="Cambria Math" charset="0"/>
                        </a:rPr>
                        <m:t>𝑑</m:t>
                      </m:r>
                      <m:sSub>
                        <m:sSubPr>
                          <m:ctrlPr>
                            <a:rPr lang="en-US" b="0" i="1" smtClean="0">
                              <a:latin typeface="Cambria Math" panose="02040503050406030204" pitchFamily="18" charset="0"/>
                            </a:rPr>
                          </m:ctrlPr>
                        </m:sSubPr>
                        <m:e>
                          <m:r>
                            <a:rPr lang="en-US" b="0" i="1" smtClean="0">
                              <a:latin typeface="Cambria Math" charset="0"/>
                            </a:rPr>
                            <m:t>𝐴</m:t>
                          </m:r>
                        </m:e>
                        <m:sub>
                          <m:r>
                            <a:rPr lang="en-US" b="0" i="1" smtClean="0">
                              <a:latin typeface="Cambria Math" charset="0"/>
                            </a:rPr>
                            <m:t>𝑅</m:t>
                          </m:r>
                        </m:sub>
                      </m:sSub>
                    </m:oMath>
                  </m:oMathPara>
                </a14:m>
                <a:endParaRPr lang="en-US" dirty="0"/>
              </a:p>
            </p:txBody>
          </p:sp>
        </mc:Choice>
        <mc:Fallback>
          <p:sp>
            <p:nvSpPr>
              <p:cNvPr id="4" name="Content Placeholder 3">
                <a:extLst>
                  <a:ext uri="{FF2B5EF4-FFF2-40B4-BE49-F238E27FC236}">
                    <a16:creationId xmlns:a16="http://schemas.microsoft.com/office/drawing/2014/main" id="{A5820D24-530D-4CB5-B383-D86C79B03B8D}"/>
                  </a:ext>
                </a:extLst>
              </p:cNvPr>
              <p:cNvSpPr>
                <a:spLocks noGrp="1" noRot="1" noChangeAspect="1" noMove="1" noResize="1" noEditPoints="1" noAdjustHandles="1" noChangeArrowheads="1" noChangeShapeType="1" noTextEdit="1"/>
              </p:cNvSpPr>
              <p:nvPr>
                <p:ph sz="half" idx="2"/>
              </p:nvPr>
            </p:nvSpPr>
            <p:spPr>
              <a:xfrm>
                <a:off x="3333457" y="5711484"/>
                <a:ext cx="5965874" cy="943781"/>
              </a:xfrm>
              <a:blipFill>
                <a:blip r:embed="rId3"/>
                <a:stretch>
                  <a:fillRect/>
                </a:stretch>
              </a:blipFill>
            </p:spPr>
            <p:txBody>
              <a:bodyPr/>
              <a:lstStyle/>
              <a:p>
                <a:r>
                  <a:rPr lang="en-US">
                    <a:noFill/>
                  </a:rPr>
                  <a:t> </a:t>
                </a:r>
              </a:p>
            </p:txBody>
          </p:sp>
        </mc:Fallback>
      </mc:AlternateContent>
      <p:pic>
        <p:nvPicPr>
          <p:cNvPr id="5" name="Content Placeholder 4" descr="1226_uvmap.eps">
            <a:extLst>
              <a:ext uri="{FF2B5EF4-FFF2-40B4-BE49-F238E27FC236}">
                <a16:creationId xmlns:a16="http://schemas.microsoft.com/office/drawing/2014/main" id="{87A27040-413C-D426-EA26-566383C8ABC0}"/>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238801" y="1416062"/>
            <a:ext cx="6555195" cy="4586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a:extLst>
              <a:ext uri="{FF2B5EF4-FFF2-40B4-BE49-F238E27FC236}">
                <a16:creationId xmlns:a16="http://schemas.microsoft.com/office/drawing/2014/main" id="{C0DB6286-4520-BA0A-23CA-EADB4DC545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6394" y="1720065"/>
            <a:ext cx="5176911" cy="345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7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78D8-D402-97F5-6F10-FA3F3AD5AA2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Measuring the Reconnection Rate</a:t>
            </a:r>
          </a:p>
        </p:txBody>
      </p:sp>
      <p:pic>
        <p:nvPicPr>
          <p:cNvPr id="5" name="Content Placeholder 4">
            <a:extLst>
              <a:ext uri="{FF2B5EF4-FFF2-40B4-BE49-F238E27FC236}">
                <a16:creationId xmlns:a16="http://schemas.microsoft.com/office/drawing/2014/main" id="{5D5C8205-2C70-B055-8314-292A7CCC39BE}"/>
              </a:ext>
            </a:extLst>
          </p:cNvPr>
          <p:cNvPicPr>
            <a:picLocks noGrp="1" noChangeAspect="1"/>
          </p:cNvPicPr>
          <p:nvPr>
            <p:ph sz="half" idx="1"/>
          </p:nvPr>
        </p:nvPicPr>
        <p:blipFill>
          <a:blip r:embed="rId3"/>
          <a:stretch>
            <a:fillRect/>
          </a:stretch>
        </p:blipFill>
        <p:spPr>
          <a:xfrm>
            <a:off x="1400907" y="1874522"/>
            <a:ext cx="8643425" cy="4795633"/>
          </a:xfrm>
          <a:prstGeom prst="rect">
            <a:avLst/>
          </a:prstGeom>
        </p:spPr>
      </p:pic>
    </p:spTree>
    <p:extLst>
      <p:ext uri="{BB962C8B-B14F-4D97-AF65-F5344CB8AC3E}">
        <p14:creationId xmlns:p14="http://schemas.microsoft.com/office/powerpoint/2010/main" val="52227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F3E5A9BA-1F8D-00CF-9BE2-0E6F43C990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9306" y="319405"/>
            <a:ext cx="6442870" cy="6442870"/>
          </a:xfrm>
        </p:spPr>
      </p:pic>
    </p:spTree>
    <p:extLst>
      <p:ext uri="{BB962C8B-B14F-4D97-AF65-F5344CB8AC3E}">
        <p14:creationId xmlns:p14="http://schemas.microsoft.com/office/powerpoint/2010/main" val="57995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14C4-CFE1-3FF2-47FA-EB8CE39197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Mapping Reconnection Between Flare Ribbons</a:t>
            </a:r>
          </a:p>
        </p:txBody>
      </p:sp>
      <p:pic>
        <p:nvPicPr>
          <p:cNvPr id="4" name="Content Placeholder 3">
            <a:extLst>
              <a:ext uri="{FF2B5EF4-FFF2-40B4-BE49-F238E27FC236}">
                <a16:creationId xmlns:a16="http://schemas.microsoft.com/office/drawing/2014/main" id="{72D2101B-F1B2-52FF-870B-DB825F922FD5}"/>
              </a:ext>
            </a:extLst>
          </p:cNvPr>
          <p:cNvPicPr>
            <a:picLocks noGrp="1" noChangeAspect="1"/>
          </p:cNvPicPr>
          <p:nvPr>
            <p:ph idx="1"/>
          </p:nvPr>
        </p:nvPicPr>
        <p:blipFill>
          <a:blip r:embed="rId3"/>
          <a:stretch>
            <a:fillRect/>
          </a:stretch>
        </p:blipFill>
        <p:spPr>
          <a:xfrm>
            <a:off x="1308920" y="1690688"/>
            <a:ext cx="8808570" cy="4103416"/>
          </a:xfrm>
          <a:prstGeom prst="rect">
            <a:avLst/>
          </a:prstGeom>
        </p:spPr>
      </p:pic>
      <p:sp>
        <p:nvSpPr>
          <p:cNvPr id="5" name="TextBox 4">
            <a:extLst>
              <a:ext uri="{FF2B5EF4-FFF2-40B4-BE49-F238E27FC236}">
                <a16:creationId xmlns:a16="http://schemas.microsoft.com/office/drawing/2014/main" id="{25643222-D8C1-E4AC-725B-84CB7352EE22}"/>
              </a:ext>
            </a:extLst>
          </p:cNvPr>
          <p:cNvSpPr txBox="1"/>
          <p:nvPr/>
        </p:nvSpPr>
        <p:spPr>
          <a:xfrm>
            <a:off x="1885071" y="5894363"/>
            <a:ext cx="5795889" cy="70788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err="1">
                <a:ln>
                  <a:noFill/>
                </a:ln>
                <a:solidFill>
                  <a:srgbClr val="000000"/>
                </a:solidFill>
                <a:effectLst/>
                <a:uLnTx/>
                <a:uFillTx/>
                <a:latin typeface="Times New Roman" panose="02020603050405020304" pitchFamily="18" charset="0"/>
                <a:ea typeface="Chalkboard" charset="0"/>
                <a:cs typeface="Times New Roman" panose="02020603050405020304" pitchFamily="18" charset="0"/>
              </a:rPr>
              <a:t>Yurchyshyn</a:t>
            </a:r>
            <a:r>
              <a:rPr kumimoji="0" lang="en-US"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Chalkboard" charset="0"/>
                <a:cs typeface="Times New Roman" panose="02020603050405020304" pitchFamily="18" charset="0"/>
              </a:rPr>
              <a:t> et al. 2001, Leamon et al. 2004, Hu et al. 2014</a:t>
            </a:r>
            <a:endPar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Chalkboard" charset="0"/>
              <a:cs typeface="Times New Roman" panose="02020603050405020304" pitchFamily="18" charset="0"/>
            </a:endParaRPr>
          </a:p>
        </p:txBody>
      </p:sp>
    </p:spTree>
    <p:extLst>
      <p:ext uri="{BB962C8B-B14F-4D97-AF65-F5344CB8AC3E}">
        <p14:creationId xmlns:p14="http://schemas.microsoft.com/office/powerpoint/2010/main" val="14321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6D16-151A-C416-52E5-C3305364AC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Flare Pixel Identification</a:t>
            </a:r>
          </a:p>
        </p:txBody>
      </p:sp>
      <p:pic>
        <p:nvPicPr>
          <p:cNvPr id="5" name="Content Placeholder 4" descr="Chart&#10;&#10;Description automatically generated">
            <a:extLst>
              <a:ext uri="{FF2B5EF4-FFF2-40B4-BE49-F238E27FC236}">
                <a16:creationId xmlns:a16="http://schemas.microsoft.com/office/drawing/2014/main" id="{53A48719-FCA2-1CAB-605C-3C1BA7D770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213695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9232-99BF-3E95-F302-C627E10D56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of this Study </a:t>
            </a:r>
          </a:p>
        </p:txBody>
      </p:sp>
      <p:sp>
        <p:nvSpPr>
          <p:cNvPr id="3" name="Content Placeholder 2">
            <a:extLst>
              <a:ext uri="{FF2B5EF4-FFF2-40B4-BE49-F238E27FC236}">
                <a16:creationId xmlns:a16="http://schemas.microsoft.com/office/drawing/2014/main" id="{A026B3FA-B467-3565-82BE-DF3B2BF1348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determine how flares reconnect between flare ribbons</a:t>
            </a:r>
          </a:p>
          <a:p>
            <a:r>
              <a:rPr lang="en-US" dirty="0">
                <a:latin typeface="Times New Roman" panose="02020603050405020304" pitchFamily="18" charset="0"/>
                <a:cs typeface="Times New Roman" panose="02020603050405020304" pitchFamily="18" charset="0"/>
              </a:rPr>
              <a:t>Determine how the shear of the flare loops evolves with time</a:t>
            </a:r>
          </a:p>
          <a:p>
            <a:r>
              <a:rPr lang="en-US" dirty="0">
                <a:latin typeface="Times New Roman" panose="02020603050405020304" pitchFamily="18" charset="0"/>
                <a:cs typeface="Times New Roman" panose="02020603050405020304" pitchFamily="18" charset="0"/>
              </a:rPr>
              <a:t>Mathematically estimate the relative guide field, based on the result of programming model of flare loops constrained by observation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233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769</Words>
  <Application>Microsoft Office PowerPoint</Application>
  <PresentationFormat>Widescreen</PresentationFormat>
  <Paragraphs>43</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Measuring Magnetic Reconnection in Solar Flares </vt:lpstr>
      <vt:lpstr>Magnetic Reconnection on the Sun’s Surface </vt:lpstr>
      <vt:lpstr>Theories of Reconnection</vt:lpstr>
      <vt:lpstr>Mapping </vt:lpstr>
      <vt:lpstr>Measuring the Reconnection Rate</vt:lpstr>
      <vt:lpstr>PowerPoint Presentation</vt:lpstr>
      <vt:lpstr>Mapping Reconnection Between Flare Ribbons</vt:lpstr>
      <vt:lpstr>Flare Pixel Identification</vt:lpstr>
      <vt:lpstr>Objective of this Study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Reconnection in Solar Flares </dc:title>
  <dc:creator>Audrey Robison</dc:creator>
  <cp:lastModifiedBy>Audrey Robison</cp:lastModifiedBy>
  <cp:revision>2</cp:revision>
  <dcterms:created xsi:type="dcterms:W3CDTF">2022-06-09T22:11:11Z</dcterms:created>
  <dcterms:modified xsi:type="dcterms:W3CDTF">2022-06-10T19:34:27Z</dcterms:modified>
</cp:coreProperties>
</file>