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snapToGrid="0">
      <p:cViewPr varScale="1">
        <p:scale>
          <a:sx n="68" d="100"/>
          <a:sy n="68" d="100"/>
        </p:scale>
        <p:origin x="81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C1124-2825-4973-A73A-8ADAD1160BE9}" type="datetimeFigureOut">
              <a:rPr lang="en-US" smtClean="0"/>
              <a:t>6/24/2022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F93193-8FD1-4CC8-B6FD-E5329B88D70F}" type="slidenum">
              <a:rPr lang="en-US" smtClean="0"/>
              <a:t>‹#›</a:t>
            </a:fld>
            <a:endParaRPr lang="en-US"/>
          </a:p>
        </p:txBody>
      </p:sp>
    </p:spTree>
    <p:extLst>
      <p:ext uri="{BB962C8B-B14F-4D97-AF65-F5344CB8AC3E}">
        <p14:creationId xmlns:p14="http://schemas.microsoft.com/office/powerpoint/2010/main" val="312268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Blue: negative  red: positive. The lines indicate the amount of flux in each flare pixel over time.  The negative is represented by blue and the positive by red. The first graph indicates the flux over time and the second indicates the change in flux over time or the reconnection rate. I generated these graphs in the first week, achieving the first goal of this summer research program, measuring the rate of reconnection.  </a:t>
            </a:r>
          </a:p>
        </p:txBody>
      </p:sp>
      <p:sp>
        <p:nvSpPr>
          <p:cNvPr id="4" name="Slide Number Placeholder 3"/>
          <p:cNvSpPr>
            <a:spLocks noGrp="1"/>
          </p:cNvSpPr>
          <p:nvPr>
            <p:ph type="sldNum" sz="quarter" idx="5"/>
          </p:nvPr>
        </p:nvSpPr>
        <p:spPr/>
        <p:txBody>
          <a:bodyPr/>
          <a:lstStyle/>
          <a:p>
            <a:fld id="{CFF93193-8FD1-4CC8-B6FD-E5329B88D70F}" type="slidenum">
              <a:rPr lang="en-US" smtClean="0"/>
              <a:t>4</a:t>
            </a:fld>
            <a:endParaRPr lang="en-US"/>
          </a:p>
        </p:txBody>
      </p:sp>
    </p:spTree>
    <p:extLst>
      <p:ext uri="{BB962C8B-B14F-4D97-AF65-F5344CB8AC3E}">
        <p14:creationId xmlns:p14="http://schemas.microsoft.com/office/powerpoint/2010/main" val="2259473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objective of this study is to measure the reconnection shear. The guide field, the component of the electromagnetic field that is not involved in magnetic reconnection, causes the filed lines to shear. I am trying to map this shear over time, by representing how the magnitude of the shear increases or decreases over time as the flare evolves. The angle at which the loops form at first is a sheared small angle, and over time the exterior loops become closer to right, 90 degrees angles. </a:t>
            </a:r>
          </a:p>
        </p:txBody>
      </p:sp>
      <p:sp>
        <p:nvSpPr>
          <p:cNvPr id="4" name="Slide Number Placeholder 3"/>
          <p:cNvSpPr>
            <a:spLocks noGrp="1"/>
          </p:cNvSpPr>
          <p:nvPr>
            <p:ph type="sldNum" sz="quarter" idx="5"/>
          </p:nvPr>
        </p:nvSpPr>
        <p:spPr/>
        <p:txBody>
          <a:bodyPr/>
          <a:lstStyle/>
          <a:p>
            <a:fld id="{CFF93193-8FD1-4CC8-B6FD-E5329B88D70F}" type="slidenum">
              <a:rPr lang="en-US" smtClean="0"/>
              <a:t>5</a:t>
            </a:fld>
            <a:endParaRPr lang="en-US"/>
          </a:p>
        </p:txBody>
      </p:sp>
    </p:spTree>
    <p:extLst>
      <p:ext uri="{BB962C8B-B14F-4D97-AF65-F5344CB8AC3E}">
        <p14:creationId xmlns:p14="http://schemas.microsoft.com/office/powerpoint/2010/main" val="1306046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84F3-56B5-E609-EA50-CADE7AA929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A5968E-F110-AE55-00FF-70A5CBD1CA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0206DE-1D46-6355-B33A-D886B7D651B2}"/>
              </a:ext>
            </a:extLst>
          </p:cNvPr>
          <p:cNvSpPr>
            <a:spLocks noGrp="1"/>
          </p:cNvSpPr>
          <p:nvPr>
            <p:ph type="dt" sz="half" idx="10"/>
          </p:nvPr>
        </p:nvSpPr>
        <p:spPr/>
        <p:txBody>
          <a:bodyPr/>
          <a:lstStyle/>
          <a:p>
            <a:fld id="{5F583BCD-6D60-40D0-A509-CAD8D0100962}" type="datetimeFigureOut">
              <a:rPr lang="en-US" smtClean="0"/>
              <a:t>6/23/2022</a:t>
            </a:fld>
            <a:endParaRPr lang="en-US"/>
          </a:p>
        </p:txBody>
      </p:sp>
      <p:sp>
        <p:nvSpPr>
          <p:cNvPr id="5" name="Footer Placeholder 4">
            <a:extLst>
              <a:ext uri="{FF2B5EF4-FFF2-40B4-BE49-F238E27FC236}">
                <a16:creationId xmlns:a16="http://schemas.microsoft.com/office/drawing/2014/main" id="{B8F55EEB-361C-4177-1980-CB27F15F4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B9F0CD-4817-628F-7AC4-14BC747D130D}"/>
              </a:ext>
            </a:extLst>
          </p:cNvPr>
          <p:cNvSpPr>
            <a:spLocks noGrp="1"/>
          </p:cNvSpPr>
          <p:nvPr>
            <p:ph type="sldNum" sz="quarter" idx="12"/>
          </p:nvPr>
        </p:nvSpPr>
        <p:spPr/>
        <p:txBody>
          <a:bodyPr/>
          <a:lstStyle/>
          <a:p>
            <a:fld id="{BF3A8388-09FB-4C53-B7D2-712F7EE29D8C}" type="slidenum">
              <a:rPr lang="en-US" smtClean="0"/>
              <a:t>‹#›</a:t>
            </a:fld>
            <a:endParaRPr lang="en-US"/>
          </a:p>
        </p:txBody>
      </p:sp>
    </p:spTree>
    <p:extLst>
      <p:ext uri="{BB962C8B-B14F-4D97-AF65-F5344CB8AC3E}">
        <p14:creationId xmlns:p14="http://schemas.microsoft.com/office/powerpoint/2010/main" val="3674476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4A26-D0AF-65E5-DFC6-90C7511016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44E9EA-9B4C-9493-EAE4-9893E7EADC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7155EA-7EEB-492C-B237-EFDB75B44814}"/>
              </a:ext>
            </a:extLst>
          </p:cNvPr>
          <p:cNvSpPr>
            <a:spLocks noGrp="1"/>
          </p:cNvSpPr>
          <p:nvPr>
            <p:ph type="dt" sz="half" idx="10"/>
          </p:nvPr>
        </p:nvSpPr>
        <p:spPr/>
        <p:txBody>
          <a:bodyPr/>
          <a:lstStyle/>
          <a:p>
            <a:fld id="{5F583BCD-6D60-40D0-A509-CAD8D0100962}" type="datetimeFigureOut">
              <a:rPr lang="en-US" smtClean="0"/>
              <a:t>6/23/2022</a:t>
            </a:fld>
            <a:endParaRPr lang="en-US"/>
          </a:p>
        </p:txBody>
      </p:sp>
      <p:sp>
        <p:nvSpPr>
          <p:cNvPr id="5" name="Footer Placeholder 4">
            <a:extLst>
              <a:ext uri="{FF2B5EF4-FFF2-40B4-BE49-F238E27FC236}">
                <a16:creationId xmlns:a16="http://schemas.microsoft.com/office/drawing/2014/main" id="{6C14D67A-A4C0-6343-A870-9B677FD27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C303F8-759F-DD2D-2CEA-2B7BBC62AABA}"/>
              </a:ext>
            </a:extLst>
          </p:cNvPr>
          <p:cNvSpPr>
            <a:spLocks noGrp="1"/>
          </p:cNvSpPr>
          <p:nvPr>
            <p:ph type="sldNum" sz="quarter" idx="12"/>
          </p:nvPr>
        </p:nvSpPr>
        <p:spPr/>
        <p:txBody>
          <a:bodyPr/>
          <a:lstStyle/>
          <a:p>
            <a:fld id="{BF3A8388-09FB-4C53-B7D2-712F7EE29D8C}" type="slidenum">
              <a:rPr lang="en-US" smtClean="0"/>
              <a:t>‹#›</a:t>
            </a:fld>
            <a:endParaRPr lang="en-US"/>
          </a:p>
        </p:txBody>
      </p:sp>
    </p:spTree>
    <p:extLst>
      <p:ext uri="{BB962C8B-B14F-4D97-AF65-F5344CB8AC3E}">
        <p14:creationId xmlns:p14="http://schemas.microsoft.com/office/powerpoint/2010/main" val="275058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D81AF3-B769-7FD3-6BA5-80F58AE1D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1B97D0-A9D4-FB94-A90E-6D5DB5D002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FC17DE-09D9-C23C-CD64-E6D950AE333F}"/>
              </a:ext>
            </a:extLst>
          </p:cNvPr>
          <p:cNvSpPr>
            <a:spLocks noGrp="1"/>
          </p:cNvSpPr>
          <p:nvPr>
            <p:ph type="dt" sz="half" idx="10"/>
          </p:nvPr>
        </p:nvSpPr>
        <p:spPr/>
        <p:txBody>
          <a:bodyPr/>
          <a:lstStyle/>
          <a:p>
            <a:fld id="{5F583BCD-6D60-40D0-A509-CAD8D0100962}" type="datetimeFigureOut">
              <a:rPr lang="en-US" smtClean="0"/>
              <a:t>6/23/2022</a:t>
            </a:fld>
            <a:endParaRPr lang="en-US"/>
          </a:p>
        </p:txBody>
      </p:sp>
      <p:sp>
        <p:nvSpPr>
          <p:cNvPr id="5" name="Footer Placeholder 4">
            <a:extLst>
              <a:ext uri="{FF2B5EF4-FFF2-40B4-BE49-F238E27FC236}">
                <a16:creationId xmlns:a16="http://schemas.microsoft.com/office/drawing/2014/main" id="{57BD1411-32DD-6538-D207-2C6A22456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565B1-8274-33B9-6384-7EFE1CFD7A84}"/>
              </a:ext>
            </a:extLst>
          </p:cNvPr>
          <p:cNvSpPr>
            <a:spLocks noGrp="1"/>
          </p:cNvSpPr>
          <p:nvPr>
            <p:ph type="sldNum" sz="quarter" idx="12"/>
          </p:nvPr>
        </p:nvSpPr>
        <p:spPr/>
        <p:txBody>
          <a:bodyPr/>
          <a:lstStyle/>
          <a:p>
            <a:fld id="{BF3A8388-09FB-4C53-B7D2-712F7EE29D8C}" type="slidenum">
              <a:rPr lang="en-US" smtClean="0"/>
              <a:t>‹#›</a:t>
            </a:fld>
            <a:endParaRPr lang="en-US"/>
          </a:p>
        </p:txBody>
      </p:sp>
    </p:spTree>
    <p:extLst>
      <p:ext uri="{BB962C8B-B14F-4D97-AF65-F5344CB8AC3E}">
        <p14:creationId xmlns:p14="http://schemas.microsoft.com/office/powerpoint/2010/main" val="2446452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333C-F71A-68EE-3AAC-F7C0C0E9DD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BFB16E-9AEA-07A0-99C6-B69CCF14E9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B5514A-4C75-2668-7CAD-B89AE438F3F6}"/>
              </a:ext>
            </a:extLst>
          </p:cNvPr>
          <p:cNvSpPr>
            <a:spLocks noGrp="1"/>
          </p:cNvSpPr>
          <p:nvPr>
            <p:ph type="dt" sz="half" idx="10"/>
          </p:nvPr>
        </p:nvSpPr>
        <p:spPr/>
        <p:txBody>
          <a:bodyPr/>
          <a:lstStyle/>
          <a:p>
            <a:fld id="{5F583BCD-6D60-40D0-A509-CAD8D0100962}" type="datetimeFigureOut">
              <a:rPr lang="en-US" smtClean="0"/>
              <a:t>6/23/2022</a:t>
            </a:fld>
            <a:endParaRPr lang="en-US"/>
          </a:p>
        </p:txBody>
      </p:sp>
      <p:sp>
        <p:nvSpPr>
          <p:cNvPr id="5" name="Footer Placeholder 4">
            <a:extLst>
              <a:ext uri="{FF2B5EF4-FFF2-40B4-BE49-F238E27FC236}">
                <a16:creationId xmlns:a16="http://schemas.microsoft.com/office/drawing/2014/main" id="{8693233F-D16B-431D-1B2A-65092A803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EB00B-C782-8649-C27C-23A833DA3BEC}"/>
              </a:ext>
            </a:extLst>
          </p:cNvPr>
          <p:cNvSpPr>
            <a:spLocks noGrp="1"/>
          </p:cNvSpPr>
          <p:nvPr>
            <p:ph type="sldNum" sz="quarter" idx="12"/>
          </p:nvPr>
        </p:nvSpPr>
        <p:spPr/>
        <p:txBody>
          <a:bodyPr/>
          <a:lstStyle/>
          <a:p>
            <a:fld id="{BF3A8388-09FB-4C53-B7D2-712F7EE29D8C}" type="slidenum">
              <a:rPr lang="en-US" smtClean="0"/>
              <a:t>‹#›</a:t>
            </a:fld>
            <a:endParaRPr lang="en-US"/>
          </a:p>
        </p:txBody>
      </p:sp>
    </p:spTree>
    <p:extLst>
      <p:ext uri="{BB962C8B-B14F-4D97-AF65-F5344CB8AC3E}">
        <p14:creationId xmlns:p14="http://schemas.microsoft.com/office/powerpoint/2010/main" val="200767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3905-9A01-6C24-6DB6-446942099A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D819AB-766D-A1A3-85B3-9F450A1579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D4876D-DFC6-A60B-E29C-F080DAE3E3D6}"/>
              </a:ext>
            </a:extLst>
          </p:cNvPr>
          <p:cNvSpPr>
            <a:spLocks noGrp="1"/>
          </p:cNvSpPr>
          <p:nvPr>
            <p:ph type="dt" sz="half" idx="10"/>
          </p:nvPr>
        </p:nvSpPr>
        <p:spPr/>
        <p:txBody>
          <a:bodyPr/>
          <a:lstStyle/>
          <a:p>
            <a:fld id="{5F583BCD-6D60-40D0-A509-CAD8D0100962}" type="datetimeFigureOut">
              <a:rPr lang="en-US" smtClean="0"/>
              <a:t>6/23/2022</a:t>
            </a:fld>
            <a:endParaRPr lang="en-US"/>
          </a:p>
        </p:txBody>
      </p:sp>
      <p:sp>
        <p:nvSpPr>
          <p:cNvPr id="5" name="Footer Placeholder 4">
            <a:extLst>
              <a:ext uri="{FF2B5EF4-FFF2-40B4-BE49-F238E27FC236}">
                <a16:creationId xmlns:a16="http://schemas.microsoft.com/office/drawing/2014/main" id="{44EF4128-FBA9-3675-4942-C1F7306BB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E33D4-6C4E-67B0-F0A4-779114315925}"/>
              </a:ext>
            </a:extLst>
          </p:cNvPr>
          <p:cNvSpPr>
            <a:spLocks noGrp="1"/>
          </p:cNvSpPr>
          <p:nvPr>
            <p:ph type="sldNum" sz="quarter" idx="12"/>
          </p:nvPr>
        </p:nvSpPr>
        <p:spPr/>
        <p:txBody>
          <a:bodyPr/>
          <a:lstStyle/>
          <a:p>
            <a:fld id="{BF3A8388-09FB-4C53-B7D2-712F7EE29D8C}" type="slidenum">
              <a:rPr lang="en-US" smtClean="0"/>
              <a:t>‹#›</a:t>
            </a:fld>
            <a:endParaRPr lang="en-US"/>
          </a:p>
        </p:txBody>
      </p:sp>
    </p:spTree>
    <p:extLst>
      <p:ext uri="{BB962C8B-B14F-4D97-AF65-F5344CB8AC3E}">
        <p14:creationId xmlns:p14="http://schemas.microsoft.com/office/powerpoint/2010/main" val="184853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0B133-73B1-03F4-8C40-10EA5F53B1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15A227-798F-06F5-D9D3-D99F9506DD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4D5898-86CB-5DE1-45C7-6E3591F34D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FD47E2-7219-E768-8712-B5A89415B7F7}"/>
              </a:ext>
            </a:extLst>
          </p:cNvPr>
          <p:cNvSpPr>
            <a:spLocks noGrp="1"/>
          </p:cNvSpPr>
          <p:nvPr>
            <p:ph type="dt" sz="half" idx="10"/>
          </p:nvPr>
        </p:nvSpPr>
        <p:spPr/>
        <p:txBody>
          <a:bodyPr/>
          <a:lstStyle/>
          <a:p>
            <a:fld id="{5F583BCD-6D60-40D0-A509-CAD8D0100962}" type="datetimeFigureOut">
              <a:rPr lang="en-US" smtClean="0"/>
              <a:t>6/23/2022</a:t>
            </a:fld>
            <a:endParaRPr lang="en-US"/>
          </a:p>
        </p:txBody>
      </p:sp>
      <p:sp>
        <p:nvSpPr>
          <p:cNvPr id="6" name="Footer Placeholder 5">
            <a:extLst>
              <a:ext uri="{FF2B5EF4-FFF2-40B4-BE49-F238E27FC236}">
                <a16:creationId xmlns:a16="http://schemas.microsoft.com/office/drawing/2014/main" id="{F49C0AC2-80D8-87CB-FB49-2EA2ACD5E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C289A7-C758-E44B-DD10-313B506FBA95}"/>
              </a:ext>
            </a:extLst>
          </p:cNvPr>
          <p:cNvSpPr>
            <a:spLocks noGrp="1"/>
          </p:cNvSpPr>
          <p:nvPr>
            <p:ph type="sldNum" sz="quarter" idx="12"/>
          </p:nvPr>
        </p:nvSpPr>
        <p:spPr/>
        <p:txBody>
          <a:bodyPr/>
          <a:lstStyle/>
          <a:p>
            <a:fld id="{BF3A8388-09FB-4C53-B7D2-712F7EE29D8C}" type="slidenum">
              <a:rPr lang="en-US" smtClean="0"/>
              <a:t>‹#›</a:t>
            </a:fld>
            <a:endParaRPr lang="en-US"/>
          </a:p>
        </p:txBody>
      </p:sp>
    </p:spTree>
    <p:extLst>
      <p:ext uri="{BB962C8B-B14F-4D97-AF65-F5344CB8AC3E}">
        <p14:creationId xmlns:p14="http://schemas.microsoft.com/office/powerpoint/2010/main" val="219429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939C-28CC-4887-BAA9-075E7BDDB0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F626F9-3571-405E-65E5-4337B055B4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3197E1-48BB-B83D-D290-9B1EED8550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0BC4B3-4EF1-2A4C-3F1B-F63791BA4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107F0-2B99-4C9B-6788-DE49908D04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58416B-17F6-BCB5-553E-C674E66D4A4B}"/>
              </a:ext>
            </a:extLst>
          </p:cNvPr>
          <p:cNvSpPr>
            <a:spLocks noGrp="1"/>
          </p:cNvSpPr>
          <p:nvPr>
            <p:ph type="dt" sz="half" idx="10"/>
          </p:nvPr>
        </p:nvSpPr>
        <p:spPr/>
        <p:txBody>
          <a:bodyPr/>
          <a:lstStyle/>
          <a:p>
            <a:fld id="{5F583BCD-6D60-40D0-A509-CAD8D0100962}" type="datetimeFigureOut">
              <a:rPr lang="en-US" smtClean="0"/>
              <a:t>6/23/2022</a:t>
            </a:fld>
            <a:endParaRPr lang="en-US"/>
          </a:p>
        </p:txBody>
      </p:sp>
      <p:sp>
        <p:nvSpPr>
          <p:cNvPr id="8" name="Footer Placeholder 7">
            <a:extLst>
              <a:ext uri="{FF2B5EF4-FFF2-40B4-BE49-F238E27FC236}">
                <a16:creationId xmlns:a16="http://schemas.microsoft.com/office/drawing/2014/main" id="{028E0752-4F3C-1A88-E92B-904FBB1A2D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CE5BAA-418B-914E-2C0B-901558A2A110}"/>
              </a:ext>
            </a:extLst>
          </p:cNvPr>
          <p:cNvSpPr>
            <a:spLocks noGrp="1"/>
          </p:cNvSpPr>
          <p:nvPr>
            <p:ph type="sldNum" sz="quarter" idx="12"/>
          </p:nvPr>
        </p:nvSpPr>
        <p:spPr/>
        <p:txBody>
          <a:bodyPr/>
          <a:lstStyle/>
          <a:p>
            <a:fld id="{BF3A8388-09FB-4C53-B7D2-712F7EE29D8C}" type="slidenum">
              <a:rPr lang="en-US" smtClean="0"/>
              <a:t>‹#›</a:t>
            </a:fld>
            <a:endParaRPr lang="en-US"/>
          </a:p>
        </p:txBody>
      </p:sp>
    </p:spTree>
    <p:extLst>
      <p:ext uri="{BB962C8B-B14F-4D97-AF65-F5344CB8AC3E}">
        <p14:creationId xmlns:p14="http://schemas.microsoft.com/office/powerpoint/2010/main" val="151489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49B83-2407-ECB0-F19A-3483F840F4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8D2359-95C2-2490-0E30-7BFA248AB795}"/>
              </a:ext>
            </a:extLst>
          </p:cNvPr>
          <p:cNvSpPr>
            <a:spLocks noGrp="1"/>
          </p:cNvSpPr>
          <p:nvPr>
            <p:ph type="dt" sz="half" idx="10"/>
          </p:nvPr>
        </p:nvSpPr>
        <p:spPr/>
        <p:txBody>
          <a:bodyPr/>
          <a:lstStyle/>
          <a:p>
            <a:fld id="{5F583BCD-6D60-40D0-A509-CAD8D0100962}" type="datetimeFigureOut">
              <a:rPr lang="en-US" smtClean="0"/>
              <a:t>6/23/2022</a:t>
            </a:fld>
            <a:endParaRPr lang="en-US"/>
          </a:p>
        </p:txBody>
      </p:sp>
      <p:sp>
        <p:nvSpPr>
          <p:cNvPr id="4" name="Footer Placeholder 3">
            <a:extLst>
              <a:ext uri="{FF2B5EF4-FFF2-40B4-BE49-F238E27FC236}">
                <a16:creationId xmlns:a16="http://schemas.microsoft.com/office/drawing/2014/main" id="{DD779944-D092-DEB7-72D1-97132F67D9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33DB98-284F-4790-B591-13EDE1FC37AE}"/>
              </a:ext>
            </a:extLst>
          </p:cNvPr>
          <p:cNvSpPr>
            <a:spLocks noGrp="1"/>
          </p:cNvSpPr>
          <p:nvPr>
            <p:ph type="sldNum" sz="quarter" idx="12"/>
          </p:nvPr>
        </p:nvSpPr>
        <p:spPr/>
        <p:txBody>
          <a:bodyPr/>
          <a:lstStyle/>
          <a:p>
            <a:fld id="{BF3A8388-09FB-4C53-B7D2-712F7EE29D8C}" type="slidenum">
              <a:rPr lang="en-US" smtClean="0"/>
              <a:t>‹#›</a:t>
            </a:fld>
            <a:endParaRPr lang="en-US"/>
          </a:p>
        </p:txBody>
      </p:sp>
    </p:spTree>
    <p:extLst>
      <p:ext uri="{BB962C8B-B14F-4D97-AF65-F5344CB8AC3E}">
        <p14:creationId xmlns:p14="http://schemas.microsoft.com/office/powerpoint/2010/main" val="1967049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D6E398-2BB3-34F1-CF4C-F58ECB6C86F3}"/>
              </a:ext>
            </a:extLst>
          </p:cNvPr>
          <p:cNvSpPr>
            <a:spLocks noGrp="1"/>
          </p:cNvSpPr>
          <p:nvPr>
            <p:ph type="dt" sz="half" idx="10"/>
          </p:nvPr>
        </p:nvSpPr>
        <p:spPr/>
        <p:txBody>
          <a:bodyPr/>
          <a:lstStyle/>
          <a:p>
            <a:fld id="{5F583BCD-6D60-40D0-A509-CAD8D0100962}" type="datetimeFigureOut">
              <a:rPr lang="en-US" smtClean="0"/>
              <a:t>6/23/2022</a:t>
            </a:fld>
            <a:endParaRPr lang="en-US"/>
          </a:p>
        </p:txBody>
      </p:sp>
      <p:sp>
        <p:nvSpPr>
          <p:cNvPr id="3" name="Footer Placeholder 2">
            <a:extLst>
              <a:ext uri="{FF2B5EF4-FFF2-40B4-BE49-F238E27FC236}">
                <a16:creationId xmlns:a16="http://schemas.microsoft.com/office/drawing/2014/main" id="{AA47C3FC-8A70-EA6C-D1F7-B951A2EA5E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85D4B1-A64D-B4F0-B304-6A074503FB85}"/>
              </a:ext>
            </a:extLst>
          </p:cNvPr>
          <p:cNvSpPr>
            <a:spLocks noGrp="1"/>
          </p:cNvSpPr>
          <p:nvPr>
            <p:ph type="sldNum" sz="quarter" idx="12"/>
          </p:nvPr>
        </p:nvSpPr>
        <p:spPr/>
        <p:txBody>
          <a:bodyPr/>
          <a:lstStyle/>
          <a:p>
            <a:fld id="{BF3A8388-09FB-4C53-B7D2-712F7EE29D8C}" type="slidenum">
              <a:rPr lang="en-US" smtClean="0"/>
              <a:t>‹#›</a:t>
            </a:fld>
            <a:endParaRPr lang="en-US"/>
          </a:p>
        </p:txBody>
      </p:sp>
    </p:spTree>
    <p:extLst>
      <p:ext uri="{BB962C8B-B14F-4D97-AF65-F5344CB8AC3E}">
        <p14:creationId xmlns:p14="http://schemas.microsoft.com/office/powerpoint/2010/main" val="2741438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E507-74B9-EBA3-89B0-BE8D1C3C67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DBBAE8-9A0A-8738-76D9-2CE1B6601B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4F20F1-D3B1-B2E6-C46E-1EEFD6835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E3412-DC9C-71D8-C2E5-504147C014A9}"/>
              </a:ext>
            </a:extLst>
          </p:cNvPr>
          <p:cNvSpPr>
            <a:spLocks noGrp="1"/>
          </p:cNvSpPr>
          <p:nvPr>
            <p:ph type="dt" sz="half" idx="10"/>
          </p:nvPr>
        </p:nvSpPr>
        <p:spPr/>
        <p:txBody>
          <a:bodyPr/>
          <a:lstStyle/>
          <a:p>
            <a:fld id="{5F583BCD-6D60-40D0-A509-CAD8D0100962}" type="datetimeFigureOut">
              <a:rPr lang="en-US" smtClean="0"/>
              <a:t>6/23/2022</a:t>
            </a:fld>
            <a:endParaRPr lang="en-US"/>
          </a:p>
        </p:txBody>
      </p:sp>
      <p:sp>
        <p:nvSpPr>
          <p:cNvPr id="6" name="Footer Placeholder 5">
            <a:extLst>
              <a:ext uri="{FF2B5EF4-FFF2-40B4-BE49-F238E27FC236}">
                <a16:creationId xmlns:a16="http://schemas.microsoft.com/office/drawing/2014/main" id="{1794CC2C-26E3-F9FC-F0B7-9365182304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9F76C4-262A-AEBA-752B-C99C571ED0F5}"/>
              </a:ext>
            </a:extLst>
          </p:cNvPr>
          <p:cNvSpPr>
            <a:spLocks noGrp="1"/>
          </p:cNvSpPr>
          <p:nvPr>
            <p:ph type="sldNum" sz="quarter" idx="12"/>
          </p:nvPr>
        </p:nvSpPr>
        <p:spPr/>
        <p:txBody>
          <a:bodyPr/>
          <a:lstStyle/>
          <a:p>
            <a:fld id="{BF3A8388-09FB-4C53-B7D2-712F7EE29D8C}" type="slidenum">
              <a:rPr lang="en-US" smtClean="0"/>
              <a:t>‹#›</a:t>
            </a:fld>
            <a:endParaRPr lang="en-US"/>
          </a:p>
        </p:txBody>
      </p:sp>
    </p:spTree>
    <p:extLst>
      <p:ext uri="{BB962C8B-B14F-4D97-AF65-F5344CB8AC3E}">
        <p14:creationId xmlns:p14="http://schemas.microsoft.com/office/powerpoint/2010/main" val="2253351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230EE-3643-BC2C-940F-2D4BC23DB7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74748B-773A-D6FA-740A-0395B4E41C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8F6A10-DC95-95F8-9F34-BFC5CF5108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56618D-89EA-8B2F-7E4F-7BD1505A457B}"/>
              </a:ext>
            </a:extLst>
          </p:cNvPr>
          <p:cNvSpPr>
            <a:spLocks noGrp="1"/>
          </p:cNvSpPr>
          <p:nvPr>
            <p:ph type="dt" sz="half" idx="10"/>
          </p:nvPr>
        </p:nvSpPr>
        <p:spPr/>
        <p:txBody>
          <a:bodyPr/>
          <a:lstStyle/>
          <a:p>
            <a:fld id="{5F583BCD-6D60-40D0-A509-CAD8D0100962}" type="datetimeFigureOut">
              <a:rPr lang="en-US" smtClean="0"/>
              <a:t>6/23/2022</a:t>
            </a:fld>
            <a:endParaRPr lang="en-US"/>
          </a:p>
        </p:txBody>
      </p:sp>
      <p:sp>
        <p:nvSpPr>
          <p:cNvPr id="6" name="Footer Placeholder 5">
            <a:extLst>
              <a:ext uri="{FF2B5EF4-FFF2-40B4-BE49-F238E27FC236}">
                <a16:creationId xmlns:a16="http://schemas.microsoft.com/office/drawing/2014/main" id="{53A8D88C-046C-F868-DEC3-11B4C695BF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8A1B7B-687E-FACA-720F-F96BB76273DB}"/>
              </a:ext>
            </a:extLst>
          </p:cNvPr>
          <p:cNvSpPr>
            <a:spLocks noGrp="1"/>
          </p:cNvSpPr>
          <p:nvPr>
            <p:ph type="sldNum" sz="quarter" idx="12"/>
          </p:nvPr>
        </p:nvSpPr>
        <p:spPr/>
        <p:txBody>
          <a:bodyPr/>
          <a:lstStyle/>
          <a:p>
            <a:fld id="{BF3A8388-09FB-4C53-B7D2-712F7EE29D8C}" type="slidenum">
              <a:rPr lang="en-US" smtClean="0"/>
              <a:t>‹#›</a:t>
            </a:fld>
            <a:endParaRPr lang="en-US"/>
          </a:p>
        </p:txBody>
      </p:sp>
    </p:spTree>
    <p:extLst>
      <p:ext uri="{BB962C8B-B14F-4D97-AF65-F5344CB8AC3E}">
        <p14:creationId xmlns:p14="http://schemas.microsoft.com/office/powerpoint/2010/main" val="3478782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7CB103-AEC2-B3EB-E2EE-F186259D9F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F33A01-3CB9-413B-E61F-724020C7E1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B5AF6B-C6D7-B46B-DC41-A2EF449057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83BCD-6D60-40D0-A509-CAD8D0100962}" type="datetimeFigureOut">
              <a:rPr lang="en-US" smtClean="0"/>
              <a:t>6/23/2022</a:t>
            </a:fld>
            <a:endParaRPr lang="en-US"/>
          </a:p>
        </p:txBody>
      </p:sp>
      <p:sp>
        <p:nvSpPr>
          <p:cNvPr id="5" name="Footer Placeholder 4">
            <a:extLst>
              <a:ext uri="{FF2B5EF4-FFF2-40B4-BE49-F238E27FC236}">
                <a16:creationId xmlns:a16="http://schemas.microsoft.com/office/drawing/2014/main" id="{0B740FFF-C8D7-D2AB-52CF-A3FBCCB1F4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568CC6-5DD9-A4D5-5536-924409DB3D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3A8388-09FB-4C53-B7D2-712F7EE29D8C}" type="slidenum">
              <a:rPr lang="en-US" smtClean="0"/>
              <a:t>‹#›</a:t>
            </a:fld>
            <a:endParaRPr lang="en-US"/>
          </a:p>
        </p:txBody>
      </p:sp>
    </p:spTree>
    <p:extLst>
      <p:ext uri="{BB962C8B-B14F-4D97-AF65-F5344CB8AC3E}">
        <p14:creationId xmlns:p14="http://schemas.microsoft.com/office/powerpoint/2010/main" val="309623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CF20-D8CE-3AFE-4AB1-3D7975CDB2FD}"/>
              </a:ext>
            </a:extLst>
          </p:cNvPr>
          <p:cNvSpPr>
            <a:spLocks noGrp="1"/>
          </p:cNvSpPr>
          <p:nvPr>
            <p:ph type="ctrTitle"/>
          </p:nvPr>
        </p:nvSpPr>
        <p:spPr/>
        <p:txBody>
          <a:bodyPr/>
          <a:lstStyle/>
          <a:p>
            <a:r>
              <a:rPr lang="en-US" dirty="0"/>
              <a:t>Weeks 3-4 Progress</a:t>
            </a:r>
          </a:p>
        </p:txBody>
      </p:sp>
      <p:sp>
        <p:nvSpPr>
          <p:cNvPr id="3" name="Subtitle 2">
            <a:extLst>
              <a:ext uri="{FF2B5EF4-FFF2-40B4-BE49-F238E27FC236}">
                <a16:creationId xmlns:a16="http://schemas.microsoft.com/office/drawing/2014/main" id="{A6095286-A26E-5DE4-ED24-D1659B2737A2}"/>
              </a:ext>
            </a:extLst>
          </p:cNvPr>
          <p:cNvSpPr>
            <a:spLocks noGrp="1"/>
          </p:cNvSpPr>
          <p:nvPr>
            <p:ph type="subTitle" idx="1"/>
          </p:nvPr>
        </p:nvSpPr>
        <p:spPr/>
        <p:txBody>
          <a:bodyPr/>
          <a:lstStyle/>
          <a:p>
            <a:r>
              <a:rPr lang="en-US" dirty="0"/>
              <a:t>Audrey Robison</a:t>
            </a:r>
          </a:p>
          <a:p>
            <a:r>
              <a:rPr lang="en-US" dirty="0"/>
              <a:t>Advisor: Dr. </a:t>
            </a:r>
            <a:r>
              <a:rPr lang="en-US" dirty="0" err="1"/>
              <a:t>Jiong</a:t>
            </a:r>
            <a:r>
              <a:rPr lang="en-US" dirty="0"/>
              <a:t> </a:t>
            </a:r>
            <a:r>
              <a:rPr lang="en-US" dirty="0" err="1"/>
              <a:t>Qiu</a:t>
            </a:r>
            <a:endParaRPr lang="en-US" dirty="0"/>
          </a:p>
          <a:p>
            <a:r>
              <a:rPr lang="en-US" dirty="0"/>
              <a:t>MSU REU Summer 2022</a:t>
            </a:r>
          </a:p>
        </p:txBody>
      </p:sp>
    </p:spTree>
    <p:extLst>
      <p:ext uri="{BB962C8B-B14F-4D97-AF65-F5344CB8AC3E}">
        <p14:creationId xmlns:p14="http://schemas.microsoft.com/office/powerpoint/2010/main" val="2315018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7519-4D8F-FCBF-06A4-17C7F83F8640}"/>
              </a:ext>
            </a:extLst>
          </p:cNvPr>
          <p:cNvSpPr>
            <a:spLocks noGrp="1"/>
          </p:cNvSpPr>
          <p:nvPr>
            <p:ph type="title"/>
          </p:nvPr>
        </p:nvSpPr>
        <p:spPr/>
        <p:txBody>
          <a:bodyPr/>
          <a:lstStyle/>
          <a:p>
            <a:r>
              <a:rPr lang="en-US" dirty="0"/>
              <a:t>Goal of this Summer Project</a:t>
            </a:r>
          </a:p>
        </p:txBody>
      </p:sp>
      <p:sp>
        <p:nvSpPr>
          <p:cNvPr id="3" name="Content Placeholder 2">
            <a:extLst>
              <a:ext uri="{FF2B5EF4-FFF2-40B4-BE49-F238E27FC236}">
                <a16:creationId xmlns:a16="http://schemas.microsoft.com/office/drawing/2014/main" id="{BE260403-4790-7037-0D07-94059EDE0E8F}"/>
              </a:ext>
            </a:extLst>
          </p:cNvPr>
          <p:cNvSpPr>
            <a:spLocks noGrp="1"/>
          </p:cNvSpPr>
          <p:nvPr>
            <p:ph idx="1"/>
          </p:nvPr>
        </p:nvSpPr>
        <p:spPr/>
        <p:txBody>
          <a:bodyPr/>
          <a:lstStyle/>
          <a:p>
            <a:r>
              <a:rPr lang="en-US" dirty="0"/>
              <a:t>The goal of this project is to determine the properties of reconnection in solar flares including: </a:t>
            </a:r>
          </a:p>
          <a:p>
            <a:pPr lvl="1">
              <a:buFont typeface="Courier New" panose="02070309020205020404" pitchFamily="49" charset="0"/>
              <a:buChar char="o"/>
            </a:pPr>
            <a:r>
              <a:rPr lang="en-US" dirty="0"/>
              <a:t>Reconnection Rate</a:t>
            </a:r>
          </a:p>
          <a:p>
            <a:pPr lvl="1">
              <a:buFont typeface="Courier New" panose="02070309020205020404" pitchFamily="49" charset="0"/>
              <a:buChar char="o"/>
            </a:pPr>
            <a:r>
              <a:rPr lang="en-US" dirty="0"/>
              <a:t>Reconnection Shear </a:t>
            </a:r>
          </a:p>
        </p:txBody>
      </p:sp>
    </p:spTree>
    <p:extLst>
      <p:ext uri="{BB962C8B-B14F-4D97-AF65-F5344CB8AC3E}">
        <p14:creationId xmlns:p14="http://schemas.microsoft.com/office/powerpoint/2010/main" val="1227101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D128C-68C6-C460-317F-858C3032F583}"/>
              </a:ext>
            </a:extLst>
          </p:cNvPr>
          <p:cNvSpPr>
            <a:spLocks noGrp="1"/>
          </p:cNvSpPr>
          <p:nvPr>
            <p:ph type="title"/>
          </p:nvPr>
        </p:nvSpPr>
        <p:spPr/>
        <p:txBody>
          <a:bodyPr/>
          <a:lstStyle/>
          <a:p>
            <a:r>
              <a:rPr lang="en-US" dirty="0"/>
              <a:t>Goal 1: Reconnection Rate</a:t>
            </a:r>
          </a:p>
        </p:txBody>
      </p:sp>
      <p:sp>
        <p:nvSpPr>
          <p:cNvPr id="3" name="Content Placeholder 2">
            <a:extLst>
              <a:ext uri="{FF2B5EF4-FFF2-40B4-BE49-F238E27FC236}">
                <a16:creationId xmlns:a16="http://schemas.microsoft.com/office/drawing/2014/main" id="{4DAD660C-8A04-7D3A-EBDB-BC88A84646BE}"/>
              </a:ext>
            </a:extLst>
          </p:cNvPr>
          <p:cNvSpPr>
            <a:spLocks noGrp="1"/>
          </p:cNvSpPr>
          <p:nvPr>
            <p:ph idx="1"/>
          </p:nvPr>
        </p:nvSpPr>
        <p:spPr/>
        <p:txBody>
          <a:bodyPr/>
          <a:lstStyle/>
          <a:p>
            <a:r>
              <a:rPr lang="en-US" dirty="0"/>
              <a:t>Measurement of reconnection rate </a:t>
            </a:r>
          </a:p>
          <a:p>
            <a:r>
              <a:rPr lang="en-US" dirty="0"/>
              <a:t>Justification of the bounds of the defined flare pixels </a:t>
            </a:r>
          </a:p>
        </p:txBody>
      </p:sp>
    </p:spTree>
    <p:extLst>
      <p:ext uri="{BB962C8B-B14F-4D97-AF65-F5344CB8AC3E}">
        <p14:creationId xmlns:p14="http://schemas.microsoft.com/office/powerpoint/2010/main" val="382286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DBFBF597-49E7-EB51-3847-1D248F70E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7154" y="761628"/>
            <a:ext cx="5677692" cy="5334744"/>
          </a:xfrm>
          <a:prstGeom prst="rect">
            <a:avLst/>
          </a:prstGeom>
        </p:spPr>
      </p:pic>
      <p:sp>
        <p:nvSpPr>
          <p:cNvPr id="4" name="TextBox 3">
            <a:extLst>
              <a:ext uri="{FF2B5EF4-FFF2-40B4-BE49-F238E27FC236}">
                <a16:creationId xmlns:a16="http://schemas.microsoft.com/office/drawing/2014/main" id="{C8F524C3-8A93-32A7-43C1-55E90749AEC7}"/>
              </a:ext>
            </a:extLst>
          </p:cNvPr>
          <p:cNvSpPr txBox="1"/>
          <p:nvPr/>
        </p:nvSpPr>
        <p:spPr>
          <a:xfrm>
            <a:off x="3710609" y="6400800"/>
            <a:ext cx="5671930" cy="369332"/>
          </a:xfrm>
          <a:prstGeom prst="rect">
            <a:avLst/>
          </a:prstGeom>
          <a:noFill/>
        </p:spPr>
        <p:txBody>
          <a:bodyPr wrap="square" rtlCol="0">
            <a:spAutoFit/>
          </a:bodyPr>
          <a:lstStyle/>
          <a:p>
            <a:r>
              <a:rPr lang="en-US" dirty="0"/>
              <a:t>Graph of reconnection flux and reconnection rate</a:t>
            </a:r>
          </a:p>
        </p:txBody>
      </p:sp>
    </p:spTree>
    <p:extLst>
      <p:ext uri="{BB962C8B-B14F-4D97-AF65-F5344CB8AC3E}">
        <p14:creationId xmlns:p14="http://schemas.microsoft.com/office/powerpoint/2010/main" val="185408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71C66-71AA-E1D1-EB63-1803F11A92D4}"/>
              </a:ext>
            </a:extLst>
          </p:cNvPr>
          <p:cNvSpPr>
            <a:spLocks noGrp="1"/>
          </p:cNvSpPr>
          <p:nvPr>
            <p:ph type="title"/>
          </p:nvPr>
        </p:nvSpPr>
        <p:spPr/>
        <p:txBody>
          <a:bodyPr/>
          <a:lstStyle/>
          <a:p>
            <a:r>
              <a:rPr lang="en-US" dirty="0"/>
              <a:t>Reconnection Shear </a:t>
            </a:r>
          </a:p>
        </p:txBody>
      </p:sp>
      <p:sp>
        <p:nvSpPr>
          <p:cNvPr id="3" name="Content Placeholder 2">
            <a:extLst>
              <a:ext uri="{FF2B5EF4-FFF2-40B4-BE49-F238E27FC236}">
                <a16:creationId xmlns:a16="http://schemas.microsoft.com/office/drawing/2014/main" id="{D2B924FD-9D41-AFE6-16E3-5B055ED4691C}"/>
              </a:ext>
            </a:extLst>
          </p:cNvPr>
          <p:cNvSpPr>
            <a:spLocks noGrp="1"/>
          </p:cNvSpPr>
          <p:nvPr>
            <p:ph idx="1"/>
          </p:nvPr>
        </p:nvSpPr>
        <p:spPr/>
        <p:txBody>
          <a:bodyPr/>
          <a:lstStyle/>
          <a:p>
            <a:r>
              <a:rPr lang="en-US" dirty="0"/>
              <a:t>How angle changes over time of flare ribbons: higher shear at first then lower shear </a:t>
            </a:r>
          </a:p>
          <a:p>
            <a:r>
              <a:rPr lang="en-US" dirty="0"/>
              <a:t>Guide field is stronger at first then weaker over time </a:t>
            </a:r>
          </a:p>
          <a:p>
            <a:r>
              <a:rPr lang="en-US" dirty="0"/>
              <a:t>Angle approaches 90 degrees over time </a:t>
            </a:r>
          </a:p>
        </p:txBody>
      </p:sp>
    </p:spTree>
    <p:extLst>
      <p:ext uri="{BB962C8B-B14F-4D97-AF65-F5344CB8AC3E}">
        <p14:creationId xmlns:p14="http://schemas.microsoft.com/office/powerpoint/2010/main" val="99152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mammal&#10;&#10;Description automatically generated">
            <a:extLst>
              <a:ext uri="{FF2B5EF4-FFF2-40B4-BE49-F238E27FC236}">
                <a16:creationId xmlns:a16="http://schemas.microsoft.com/office/drawing/2014/main" id="{F8C0D888-AA03-0D5C-99C4-B19985477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3353" y="1270072"/>
            <a:ext cx="5734850" cy="3810532"/>
          </a:xfrm>
          <a:prstGeom prst="rect">
            <a:avLst/>
          </a:prstGeom>
        </p:spPr>
      </p:pic>
      <p:pic>
        <p:nvPicPr>
          <p:cNvPr id="5" name="Picture 4" descr="A picture containing text, hydrozoan&#10;&#10;Description automatically generated">
            <a:extLst>
              <a:ext uri="{FF2B5EF4-FFF2-40B4-BE49-F238E27FC236}">
                <a16:creationId xmlns:a16="http://schemas.microsoft.com/office/drawing/2014/main" id="{6853D2F1-F85B-7BBE-0E63-6D40095D9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378" y="1298651"/>
            <a:ext cx="5706271" cy="3781953"/>
          </a:xfrm>
          <a:prstGeom prst="rect">
            <a:avLst/>
          </a:prstGeom>
        </p:spPr>
      </p:pic>
      <p:sp>
        <p:nvSpPr>
          <p:cNvPr id="6" name="TextBox 5">
            <a:extLst>
              <a:ext uri="{FF2B5EF4-FFF2-40B4-BE49-F238E27FC236}">
                <a16:creationId xmlns:a16="http://schemas.microsoft.com/office/drawing/2014/main" id="{347CBACF-F75E-D2D6-27AC-B38F226FBF6E}"/>
              </a:ext>
            </a:extLst>
          </p:cNvPr>
          <p:cNvSpPr txBox="1"/>
          <p:nvPr/>
        </p:nvSpPr>
        <p:spPr>
          <a:xfrm>
            <a:off x="232378" y="5444197"/>
            <a:ext cx="3643532" cy="646331"/>
          </a:xfrm>
          <a:prstGeom prst="rect">
            <a:avLst/>
          </a:prstGeom>
          <a:noFill/>
        </p:spPr>
        <p:txBody>
          <a:bodyPr wrap="square" rtlCol="0">
            <a:spAutoFit/>
          </a:bodyPr>
          <a:lstStyle/>
          <a:p>
            <a:r>
              <a:rPr lang="en-US" dirty="0"/>
              <a:t>Wavelength: 131</a:t>
            </a:r>
          </a:p>
          <a:p>
            <a:r>
              <a:rPr lang="en-US" dirty="0"/>
              <a:t>Phase 1: high shear</a:t>
            </a:r>
          </a:p>
        </p:txBody>
      </p:sp>
      <p:sp>
        <p:nvSpPr>
          <p:cNvPr id="7" name="TextBox 6">
            <a:extLst>
              <a:ext uri="{FF2B5EF4-FFF2-40B4-BE49-F238E27FC236}">
                <a16:creationId xmlns:a16="http://schemas.microsoft.com/office/drawing/2014/main" id="{2C01EFF6-6B6E-9C94-3F0D-B6239BB54CB3}"/>
              </a:ext>
            </a:extLst>
          </p:cNvPr>
          <p:cNvSpPr txBox="1"/>
          <p:nvPr/>
        </p:nvSpPr>
        <p:spPr>
          <a:xfrm>
            <a:off x="6253353" y="5444197"/>
            <a:ext cx="3643532" cy="923330"/>
          </a:xfrm>
          <a:prstGeom prst="rect">
            <a:avLst/>
          </a:prstGeom>
          <a:noFill/>
        </p:spPr>
        <p:txBody>
          <a:bodyPr wrap="square" rtlCol="0">
            <a:spAutoFit/>
          </a:bodyPr>
          <a:lstStyle/>
          <a:p>
            <a:r>
              <a:rPr lang="en-US" dirty="0"/>
              <a:t>Wavelength: 304</a:t>
            </a:r>
          </a:p>
          <a:p>
            <a:r>
              <a:rPr lang="en-US" dirty="0"/>
              <a:t>Phase 5: slow expansion b</a:t>
            </a:r>
          </a:p>
          <a:p>
            <a:r>
              <a:rPr lang="en-US" dirty="0"/>
              <a:t> (less shear)  </a:t>
            </a:r>
          </a:p>
        </p:txBody>
      </p:sp>
    </p:spTree>
    <p:extLst>
      <p:ext uri="{BB962C8B-B14F-4D97-AF65-F5344CB8AC3E}">
        <p14:creationId xmlns:p14="http://schemas.microsoft.com/office/powerpoint/2010/main" val="513202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CB0E-DAD0-2A96-C22D-2DA3E4CC781D}"/>
              </a:ext>
            </a:extLst>
          </p:cNvPr>
          <p:cNvSpPr>
            <a:spLocks noGrp="1"/>
          </p:cNvSpPr>
          <p:nvPr>
            <p:ph type="title"/>
          </p:nvPr>
        </p:nvSpPr>
        <p:spPr/>
        <p:txBody>
          <a:bodyPr/>
          <a:lstStyle/>
          <a:p>
            <a:r>
              <a:rPr lang="en-US" dirty="0"/>
              <a:t>Next Steps </a:t>
            </a:r>
          </a:p>
        </p:txBody>
      </p:sp>
      <p:sp>
        <p:nvSpPr>
          <p:cNvPr id="3" name="Content Placeholder 2">
            <a:extLst>
              <a:ext uri="{FF2B5EF4-FFF2-40B4-BE49-F238E27FC236}">
                <a16:creationId xmlns:a16="http://schemas.microsoft.com/office/drawing/2014/main" id="{BF161EF0-0DD2-17C0-CE0C-C1B6604D747A}"/>
              </a:ext>
            </a:extLst>
          </p:cNvPr>
          <p:cNvSpPr>
            <a:spLocks noGrp="1"/>
          </p:cNvSpPr>
          <p:nvPr>
            <p:ph idx="1"/>
          </p:nvPr>
        </p:nvSpPr>
        <p:spPr/>
        <p:txBody>
          <a:bodyPr/>
          <a:lstStyle/>
          <a:p>
            <a:r>
              <a:rPr lang="en-US" dirty="0"/>
              <a:t>Finding a method to verify  our observations quantitatively </a:t>
            </a:r>
          </a:p>
          <a:p>
            <a:endParaRPr lang="en-US" dirty="0"/>
          </a:p>
        </p:txBody>
      </p:sp>
    </p:spTree>
    <p:extLst>
      <p:ext uri="{BB962C8B-B14F-4D97-AF65-F5344CB8AC3E}">
        <p14:creationId xmlns:p14="http://schemas.microsoft.com/office/powerpoint/2010/main" val="1996871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5567</TotalTime>
  <Words>311</Words>
  <Application>Microsoft Office PowerPoint</Application>
  <PresentationFormat>Widescreen</PresentationFormat>
  <Paragraphs>27</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Office Theme</vt:lpstr>
      <vt:lpstr>Weeks 3-4 Progress</vt:lpstr>
      <vt:lpstr>Goal of this Summer Project</vt:lpstr>
      <vt:lpstr>Goal 1: Reconnection Rate</vt:lpstr>
      <vt:lpstr>PowerPoint Presentation</vt:lpstr>
      <vt:lpstr>Reconnection Shear </vt:lpstr>
      <vt:lpstr>PowerPoint Presentation</vt:lpstr>
      <vt:lpstr>Next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Weeks 3-4 Progress</dc:title>
  <dc:creator>Audrey Robison</dc:creator>
  <cp:lastModifiedBy>Audrey Robison</cp:lastModifiedBy>
  <cp:revision>4</cp:revision>
  <dcterms:created xsi:type="dcterms:W3CDTF">2022-06-23T20:17:39Z</dcterms:created>
  <dcterms:modified xsi:type="dcterms:W3CDTF">2022-06-27T17:04:53Z</dcterms:modified>
</cp:coreProperties>
</file>