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399288" cy="43200638"/>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479" autoAdjust="0"/>
    <p:restoredTop sz="94660"/>
  </p:normalViewPr>
  <p:slideViewPr>
    <p:cSldViewPr snapToGrid="0">
      <p:cViewPr>
        <p:scale>
          <a:sx n="10" d="100"/>
          <a:sy n="10" d="100"/>
        </p:scale>
        <p:origin x="3413"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6DA2D1B-7895-47C4-A809-C486A5C1531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p:nvPr>
        </p:nvSpPr>
        <p:spPr>
          <a:xfrm>
            <a:off x="1619640" y="10108800"/>
            <a:ext cx="2915892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27" name="PlaceHolder 3"/>
          <p:cNvSpPr>
            <a:spLocks noGrp="1"/>
          </p:cNvSpPr>
          <p:nvPr>
            <p:ph/>
          </p:nvPr>
        </p:nvSpPr>
        <p:spPr>
          <a:xfrm>
            <a:off x="1619640" y="23196240"/>
            <a:ext cx="2915892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B04922B-17C9-4A9D-A92E-927CB4A5DCC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61964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0" name="PlaceHolder 3"/>
          <p:cNvSpPr>
            <a:spLocks noGrp="1"/>
          </p:cNvSpPr>
          <p:nvPr>
            <p:ph/>
          </p:nvPr>
        </p:nvSpPr>
        <p:spPr>
          <a:xfrm>
            <a:off x="1656072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1" name="PlaceHolder 4"/>
          <p:cNvSpPr>
            <a:spLocks noGrp="1"/>
          </p:cNvSpPr>
          <p:nvPr>
            <p:ph/>
          </p:nvPr>
        </p:nvSpPr>
        <p:spPr>
          <a:xfrm>
            <a:off x="1619640" y="2319624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2" name="PlaceHolder 5"/>
          <p:cNvSpPr>
            <a:spLocks noGrp="1"/>
          </p:cNvSpPr>
          <p:nvPr>
            <p:ph/>
          </p:nvPr>
        </p:nvSpPr>
        <p:spPr>
          <a:xfrm>
            <a:off x="16560720" y="2319624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97487FF-B699-482F-8A97-4F0E9DC02FB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p:nvPr>
        </p:nvSpPr>
        <p:spPr>
          <a:xfrm>
            <a:off x="1619640" y="1010880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5" name="PlaceHolder 3"/>
          <p:cNvSpPr>
            <a:spLocks noGrp="1"/>
          </p:cNvSpPr>
          <p:nvPr>
            <p:ph/>
          </p:nvPr>
        </p:nvSpPr>
        <p:spPr>
          <a:xfrm>
            <a:off x="11478240" y="1010880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6" name="PlaceHolder 4"/>
          <p:cNvSpPr>
            <a:spLocks noGrp="1"/>
          </p:cNvSpPr>
          <p:nvPr>
            <p:ph/>
          </p:nvPr>
        </p:nvSpPr>
        <p:spPr>
          <a:xfrm>
            <a:off x="21336840" y="1010880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7" name="PlaceHolder 5"/>
          <p:cNvSpPr>
            <a:spLocks noGrp="1"/>
          </p:cNvSpPr>
          <p:nvPr>
            <p:ph/>
          </p:nvPr>
        </p:nvSpPr>
        <p:spPr>
          <a:xfrm>
            <a:off x="1619640" y="2319624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8" name="PlaceHolder 6"/>
          <p:cNvSpPr>
            <a:spLocks noGrp="1"/>
          </p:cNvSpPr>
          <p:nvPr>
            <p:ph/>
          </p:nvPr>
        </p:nvSpPr>
        <p:spPr>
          <a:xfrm>
            <a:off x="11478240" y="2319624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39" name="PlaceHolder 7"/>
          <p:cNvSpPr>
            <a:spLocks noGrp="1"/>
          </p:cNvSpPr>
          <p:nvPr>
            <p:ph/>
          </p:nvPr>
        </p:nvSpPr>
        <p:spPr>
          <a:xfrm>
            <a:off x="21336840" y="23196240"/>
            <a:ext cx="938880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54F08B9-2913-4D89-AB1E-BC1C7BE479F1}"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1619640" y="10108800"/>
            <a:ext cx="29158920" cy="2505600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sldNum" idx="3"/>
          </p:nvPr>
        </p:nvSpPr>
        <p:spPr/>
        <p:txBody>
          <a:bodyPr/>
          <a:lstStyle/>
          <a:p>
            <a:fld id="{B3E3B536-8248-486F-A351-6AB92C248C2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p:nvPr>
        </p:nvSpPr>
        <p:spPr>
          <a:xfrm>
            <a:off x="1619640" y="10108800"/>
            <a:ext cx="29158920" cy="2505600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0A323F8-7584-4326-9613-1FE5564475B3}"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1619640" y="10108800"/>
            <a:ext cx="14229360" cy="2505600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10" name="PlaceHolder 3"/>
          <p:cNvSpPr>
            <a:spLocks noGrp="1"/>
          </p:cNvSpPr>
          <p:nvPr>
            <p:ph/>
          </p:nvPr>
        </p:nvSpPr>
        <p:spPr>
          <a:xfrm>
            <a:off x="16560720" y="10108800"/>
            <a:ext cx="14229360" cy="2505600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9E13BB-8B0D-4284-801B-D0B5B7B603A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9EA1D1C-9246-4F36-A29D-CC1764F7494C}"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430000" y="7070040"/>
            <a:ext cx="27538920" cy="6971652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6C753B2-B97D-4582-9A1B-91E39583451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p:nvPr>
        </p:nvSpPr>
        <p:spPr>
          <a:xfrm>
            <a:off x="161964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15" name="PlaceHolder 3"/>
          <p:cNvSpPr>
            <a:spLocks noGrp="1"/>
          </p:cNvSpPr>
          <p:nvPr>
            <p:ph/>
          </p:nvPr>
        </p:nvSpPr>
        <p:spPr>
          <a:xfrm>
            <a:off x="16560720" y="10108800"/>
            <a:ext cx="14229360" cy="2505600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16" name="PlaceHolder 4"/>
          <p:cNvSpPr>
            <a:spLocks noGrp="1"/>
          </p:cNvSpPr>
          <p:nvPr>
            <p:ph/>
          </p:nvPr>
        </p:nvSpPr>
        <p:spPr>
          <a:xfrm>
            <a:off x="1619640" y="2319624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B356F2-7AE2-40BB-91CD-43597EA8786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p:nvPr>
        </p:nvSpPr>
        <p:spPr>
          <a:xfrm>
            <a:off x="1619640" y="10108800"/>
            <a:ext cx="14229360" cy="2505600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19" name="PlaceHolder 3"/>
          <p:cNvSpPr>
            <a:spLocks noGrp="1"/>
          </p:cNvSpPr>
          <p:nvPr>
            <p:ph/>
          </p:nvPr>
        </p:nvSpPr>
        <p:spPr>
          <a:xfrm>
            <a:off x="1656072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20" name="PlaceHolder 4"/>
          <p:cNvSpPr>
            <a:spLocks noGrp="1"/>
          </p:cNvSpPr>
          <p:nvPr>
            <p:ph/>
          </p:nvPr>
        </p:nvSpPr>
        <p:spPr>
          <a:xfrm>
            <a:off x="16560720" y="2319624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EB21AFD-8097-4AAF-8C56-8A624D7101D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430000" y="7070040"/>
            <a:ext cx="2753892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p:nvPr>
        </p:nvSpPr>
        <p:spPr>
          <a:xfrm>
            <a:off x="161964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23" name="PlaceHolder 3"/>
          <p:cNvSpPr>
            <a:spLocks noGrp="1"/>
          </p:cNvSpPr>
          <p:nvPr>
            <p:ph/>
          </p:nvPr>
        </p:nvSpPr>
        <p:spPr>
          <a:xfrm>
            <a:off x="16560720" y="10108800"/>
            <a:ext cx="1422936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24" name="PlaceHolder 4"/>
          <p:cNvSpPr>
            <a:spLocks noGrp="1"/>
          </p:cNvSpPr>
          <p:nvPr>
            <p:ph/>
          </p:nvPr>
        </p:nvSpPr>
        <p:spPr>
          <a:xfrm>
            <a:off x="1619640" y="23196240"/>
            <a:ext cx="29158920" cy="11951640"/>
          </a:xfrm>
          <a:prstGeom prst="rect">
            <a:avLst/>
          </a:prstGeom>
          <a:noFill/>
          <a:ln w="0">
            <a:noFill/>
          </a:ln>
        </p:spPr>
        <p:txBody>
          <a:bodyPr lIns="0" tIns="0" rIns="0" bIns="0" anchor="t">
            <a:normAutofit/>
          </a:bodyPr>
          <a:lstStyle/>
          <a:p>
            <a:pPr>
              <a:lnSpc>
                <a:spcPct val="90000"/>
              </a:lnSpc>
              <a:spcBef>
                <a:spcPts val="1417"/>
              </a:spcBef>
              <a:buNone/>
            </a:pPr>
            <a:endParaRPr lang="en-US" sz="99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8CA81A2-53B7-4290-B1A7-13C18DF389A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430000" y="7070040"/>
            <a:ext cx="27538920" cy="15039720"/>
          </a:xfrm>
          <a:prstGeom prst="rect">
            <a:avLst/>
          </a:prstGeom>
          <a:noFill/>
          <a:ln w="0">
            <a:noFill/>
          </a:ln>
        </p:spPr>
        <p:txBody>
          <a:bodyPr anchor="b">
            <a:noAutofit/>
          </a:bodyPr>
          <a:lstStyle/>
          <a:p>
            <a:pPr algn="ctr">
              <a:lnSpc>
                <a:spcPct val="90000"/>
              </a:lnSpc>
              <a:buNone/>
            </a:pPr>
            <a:r>
              <a:rPr lang="en-US" sz="21260" b="0" strike="noStrike" spc="-1">
                <a:solidFill>
                  <a:srgbClr val="000000"/>
                </a:solidFill>
                <a:latin typeface="Calibri Light"/>
              </a:rPr>
              <a:t>Click to edit Master title style</a:t>
            </a:r>
            <a:endParaRPr lang="en-US" sz="21260" b="0" strike="noStrike" spc="-1">
              <a:solidFill>
                <a:srgbClr val="000000"/>
              </a:solidFill>
              <a:latin typeface="Calibri"/>
            </a:endParaRPr>
          </a:p>
        </p:txBody>
      </p:sp>
      <p:sp>
        <p:nvSpPr>
          <p:cNvPr id="5" name="PlaceHolder 2"/>
          <p:cNvSpPr>
            <a:spLocks noGrp="1"/>
          </p:cNvSpPr>
          <p:nvPr>
            <p:ph type="dt" idx="1"/>
          </p:nvPr>
        </p:nvSpPr>
        <p:spPr>
          <a:xfrm>
            <a:off x="2227320" y="40040640"/>
            <a:ext cx="7289640" cy="2299680"/>
          </a:xfrm>
          <a:prstGeom prst="rect">
            <a:avLst/>
          </a:prstGeom>
          <a:noFill/>
          <a:ln w="0">
            <a:noFill/>
          </a:ln>
        </p:spPr>
        <p:txBody>
          <a:bodyPr anchor="ctr">
            <a:noAutofit/>
          </a:bodyPr>
          <a:lstStyle>
            <a:lvl1pPr>
              <a:lnSpc>
                <a:spcPct val="100000"/>
              </a:lnSpc>
              <a:buNone/>
              <a:defRPr lang="en-US" sz="4250" b="0" strike="noStrike" spc="-1">
                <a:solidFill>
                  <a:srgbClr val="8B8B8B"/>
                </a:solidFill>
                <a:latin typeface="Calibri"/>
              </a:defRPr>
            </a:lvl1pPr>
          </a:lstStyle>
          <a:p>
            <a:pPr>
              <a:lnSpc>
                <a:spcPct val="100000"/>
              </a:lnSpc>
              <a:buNone/>
            </a:pPr>
            <a:r>
              <a:rPr lang="en-US" sz="4250" b="0" strike="noStrike" spc="-1">
                <a:solidFill>
                  <a:srgbClr val="8B8B8B"/>
                </a:solidFill>
                <a:latin typeface="Calibri"/>
              </a:rPr>
              <a:t>&lt;date/time&gt;</a:t>
            </a:r>
            <a:endParaRPr lang="en-CA" sz="4250" b="0" strike="noStrike" spc="-1">
              <a:latin typeface="Times New Roman"/>
            </a:endParaRPr>
          </a:p>
        </p:txBody>
      </p:sp>
      <p:sp>
        <p:nvSpPr>
          <p:cNvPr id="2" name="PlaceHolder 3"/>
          <p:cNvSpPr>
            <a:spLocks noGrp="1"/>
          </p:cNvSpPr>
          <p:nvPr>
            <p:ph type="ftr" idx="2"/>
          </p:nvPr>
        </p:nvSpPr>
        <p:spPr>
          <a:xfrm>
            <a:off x="10732320" y="40040640"/>
            <a:ext cx="10934280" cy="2299680"/>
          </a:xfrm>
          <a:prstGeom prst="rect">
            <a:avLst/>
          </a:prstGeom>
          <a:noFill/>
          <a:ln w="0">
            <a:noFill/>
          </a:ln>
        </p:spPr>
        <p:txBody>
          <a:bodyPr anchor="ctr">
            <a:noAutofit/>
          </a:bodyPr>
          <a:lstStyle>
            <a:lvl1pPr algn="ctr">
              <a:buNone/>
              <a:defRPr lang="en-CA" sz="1400" b="0" strike="noStrike" spc="-1">
                <a:latin typeface="Times New Roman"/>
              </a:defRPr>
            </a:lvl1pPr>
          </a:lstStyle>
          <a:p>
            <a:pPr algn="ctr">
              <a:buNone/>
            </a:pPr>
            <a:r>
              <a:rPr lang="en-CA" sz="1400" b="0" strike="noStrike" spc="-1">
                <a:latin typeface="Times New Roman"/>
              </a:rPr>
              <a:t>&lt;footer&gt;</a:t>
            </a:r>
          </a:p>
        </p:txBody>
      </p:sp>
      <p:sp>
        <p:nvSpPr>
          <p:cNvPr id="3" name="PlaceHolder 4"/>
          <p:cNvSpPr>
            <a:spLocks noGrp="1"/>
          </p:cNvSpPr>
          <p:nvPr>
            <p:ph type="sldNum" idx="3"/>
          </p:nvPr>
        </p:nvSpPr>
        <p:spPr>
          <a:xfrm>
            <a:off x="22881960" y="40040640"/>
            <a:ext cx="7289640" cy="2299680"/>
          </a:xfrm>
          <a:prstGeom prst="rect">
            <a:avLst/>
          </a:prstGeom>
          <a:noFill/>
          <a:ln w="0">
            <a:noFill/>
          </a:ln>
        </p:spPr>
        <p:txBody>
          <a:bodyPr anchor="ctr">
            <a:noAutofit/>
          </a:bodyPr>
          <a:lstStyle>
            <a:lvl1pPr algn="r">
              <a:lnSpc>
                <a:spcPct val="100000"/>
              </a:lnSpc>
              <a:buNone/>
              <a:defRPr lang="en-US" sz="4250" b="0" strike="noStrike" spc="-1">
                <a:solidFill>
                  <a:srgbClr val="8B8B8B"/>
                </a:solidFill>
                <a:latin typeface="Calibri"/>
              </a:defRPr>
            </a:lvl1pPr>
          </a:lstStyle>
          <a:p>
            <a:pPr algn="r">
              <a:lnSpc>
                <a:spcPct val="100000"/>
              </a:lnSpc>
              <a:buNone/>
            </a:pPr>
            <a:fld id="{32D15FE3-D0C6-4C58-87EE-D58C727F1D2A}" type="slidenum">
              <a:rPr lang="en-US" sz="4250" b="0" strike="noStrike" spc="-1">
                <a:solidFill>
                  <a:srgbClr val="8B8B8B"/>
                </a:solidFill>
                <a:latin typeface="Calibri"/>
              </a:rPr>
              <a:t>‹#›</a:t>
            </a:fld>
            <a:endParaRPr lang="en-CA" sz="42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48550/ARXIV.2012.10414" TargetMode="Externa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hyperlink" Target="https://doi.org/10.1117/1.JATIS.6.1.011007" TargetMode="External"/><Relationship Id="rId7" Type="http://schemas.openxmlformats.org/officeDocument/2006/relationships/hyperlink" Target="https://doi.org/10.1103/PhysRevLett.119.131802" TargetMode="External"/><Relationship Id="rId12" Type="http://schemas.openxmlformats.org/officeDocument/2006/relationships/hyperlink" Target="https://doi.org/10.1117/12.2593001" TargetMode="External"/><Relationship Id="rId17" Type="http://schemas.openxmlformats.org/officeDocument/2006/relationships/image" Target="../media/image5.png"/><Relationship Id="rId2" Type="http://schemas.openxmlformats.org/officeDocument/2006/relationships/hyperlink" Target="https://doi.org/10.1117/1.JATIS.2.3.036003" TargetMode="Externa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oi.org/10.1109/CAE.2019.8709274" TargetMode="External"/><Relationship Id="rId11" Type="http://schemas.openxmlformats.org/officeDocument/2006/relationships/hyperlink" Target="http://arxiv.org/abs/2405.08883" TargetMode="External"/><Relationship Id="rId5" Type="http://schemas.openxmlformats.org/officeDocument/2006/relationships/hyperlink" Target="https://doi.org/10.1117/1.JATIS.3.3.036002" TargetMode="External"/><Relationship Id="rId15" Type="http://schemas.openxmlformats.org/officeDocument/2006/relationships/image" Target="../media/image3.jpeg"/><Relationship Id="rId10" Type="http://schemas.openxmlformats.org/officeDocument/2006/relationships/hyperlink" Target="https://doi.org/10.1146/annurev-astro-091916-055240" TargetMode="External"/><Relationship Id="rId4" Type="http://schemas.openxmlformats.org/officeDocument/2006/relationships/hyperlink" Target="https://doi.org/10.1117/12.2631791" TargetMode="External"/><Relationship Id="rId9" Type="http://schemas.openxmlformats.org/officeDocument/2006/relationships/hyperlink" Target="https://doi.org/10.1007/s10686-012-9298-x" TargetMode="Externa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F15CC377-118D-149F-E191-997AE40BB12A}"/>
              </a:ext>
            </a:extLst>
          </p:cNvPr>
          <p:cNvSpPr/>
          <p:nvPr/>
        </p:nvSpPr>
        <p:spPr>
          <a:xfrm>
            <a:off x="969420" y="12830733"/>
            <a:ext cx="14716899" cy="16970806"/>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3">
            <a:extLst>
              <a:ext uri="{FF2B5EF4-FFF2-40B4-BE49-F238E27FC236}">
                <a16:creationId xmlns:a16="http://schemas.microsoft.com/office/drawing/2014/main" id="{4EE6D461-D626-5F49-9671-20E4E2D11BA5}"/>
              </a:ext>
            </a:extLst>
          </p:cNvPr>
          <p:cNvSpPr/>
          <p:nvPr/>
        </p:nvSpPr>
        <p:spPr>
          <a:xfrm>
            <a:off x="1762308" y="13706606"/>
            <a:ext cx="13080321" cy="16375278"/>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90000"/>
              </a:lnSpc>
            </a:pPr>
            <a:r>
              <a:rPr lang="en-CA" sz="2800" b="0" strike="noStrike" spc="-1" dirty="0">
                <a:latin typeface="Calibri" panose="020F0502020204030204" pitchFamily="34" charset="0"/>
                <a:ea typeface="Calibri" panose="020F0502020204030204" pitchFamily="34" charset="0"/>
                <a:cs typeface="Calibri" panose="020F0502020204030204" pitchFamily="34" charset="0"/>
              </a:rPr>
              <a:t>Typical CCD readout noise is well characterized and can be modeled analytically fairly accurately [5, 12], as can be seen in black in Figure 3. Following this same methodology, and slightly modifying the transfer function, we can similarly model the integrated noise performance of hypothetical Skipper CCDS. We obtained readout electronics noise spectra from both the STA Archon controller and the newly developed Low Threshold Acquisitio</a:t>
            </a:r>
            <a:r>
              <a:rPr lang="en-CA" sz="2800" spc="-1" dirty="0">
                <a:latin typeface="Calibri" panose="020F0502020204030204" pitchFamily="34" charset="0"/>
                <a:ea typeface="Calibri" panose="020F0502020204030204" pitchFamily="34" charset="0"/>
                <a:cs typeface="Calibri" panose="020F0502020204030204" pitchFamily="34" charset="0"/>
              </a:rPr>
              <a:t>n controller from </a:t>
            </a:r>
            <a:r>
              <a:rPr lang="en-CA" sz="2800" spc="-1" dirty="0" err="1">
                <a:latin typeface="Calibri" panose="020F0502020204030204" pitchFamily="34" charset="0"/>
                <a:ea typeface="Calibri" panose="020F0502020204030204" pitchFamily="34" charset="0"/>
                <a:cs typeface="Calibri" panose="020F0502020204030204" pitchFamily="34" charset="0"/>
              </a:rPr>
              <a:t>FermiLab</a:t>
            </a:r>
            <a:r>
              <a:rPr lang="en-CA" sz="2800" spc="-1" dirty="0">
                <a:latin typeface="Calibri" panose="020F0502020204030204" pitchFamily="34" charset="0"/>
                <a:ea typeface="Calibri" panose="020F0502020204030204" pitchFamily="34" charset="0"/>
                <a:cs typeface="Calibri" panose="020F0502020204030204" pitchFamily="34" charset="0"/>
              </a:rPr>
              <a:t> [5]. Because of the need for non-destructive readout-electronics, baseline Skipper read noise is higher than usual CCDs at around 2.5 e</a:t>
            </a:r>
            <a:r>
              <a:rPr lang="en-CA" sz="2800" spc="-1" baseline="30000" dirty="0">
                <a:latin typeface="Calibri" panose="020F0502020204030204" pitchFamily="34" charset="0"/>
                <a:ea typeface="Calibri" panose="020F0502020204030204" pitchFamily="34" charset="0"/>
                <a:cs typeface="Calibri" panose="020F0502020204030204" pitchFamily="34" charset="0"/>
              </a:rPr>
              <a:t>- </a:t>
            </a:r>
            <a:r>
              <a:rPr lang="en-CA" sz="2800" spc="-1" dirty="0">
                <a:latin typeface="Calibri" panose="020F0502020204030204" pitchFamily="34" charset="0"/>
                <a:ea typeface="Calibri" panose="020F0502020204030204" pitchFamily="34" charset="0"/>
                <a:cs typeface="Calibri" panose="020F0502020204030204" pitchFamily="34" charset="0"/>
              </a:rPr>
              <a:t>RMS [3, 6, 8]. However, new detector readout electronics promise to push intrinsic noise to sub-electron levels, reducing total readout times by a factor of ~10. </a:t>
            </a: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r>
              <a:rPr lang="en-CA" sz="2800" spc="-1" dirty="0">
                <a:latin typeface="Calibri" panose="020F0502020204030204" pitchFamily="34" charset="0"/>
                <a:ea typeface="Calibri" panose="020F0502020204030204" pitchFamily="34" charset="0"/>
                <a:cs typeface="Calibri" panose="020F0502020204030204" pitchFamily="34" charset="0"/>
              </a:rPr>
              <a:t>From our simulations, we find an optimal readout frequency of around 100-200 kHz, corresponding to a minimum readout time of approximately 1 second. In order to push into the photon counting regime, we require ~1000 skips with the LTA board, and more than 2000 skips with the STA controller. For the LTA electronics, this gives a final readout-time of ~700 seconds, or ~11 minutes. While this readout time is still prohibitive to many astronomical applications, future developments will continue to decrease this time, including additional amplifiers, a novel differential amplifier design, and decreasing electronics noise. With missions such as Aspera and the HWO, Skipper CCDs are in a prime field to become ubiquitous within low signal observations.</a:t>
            </a: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38" name="Rectangle: Rounded Corners 37">
            <a:extLst>
              <a:ext uri="{FF2B5EF4-FFF2-40B4-BE49-F238E27FC236}">
                <a16:creationId xmlns:a16="http://schemas.microsoft.com/office/drawing/2014/main" id="{9C6934A1-0213-4272-4228-F5A0A135B85C}"/>
              </a:ext>
            </a:extLst>
          </p:cNvPr>
          <p:cNvSpPr/>
          <p:nvPr/>
        </p:nvSpPr>
        <p:spPr>
          <a:xfrm>
            <a:off x="969420" y="31066235"/>
            <a:ext cx="14716899" cy="5595733"/>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DC7896B6-975E-BDDA-2497-492847CF8106}"/>
              </a:ext>
            </a:extLst>
          </p:cNvPr>
          <p:cNvSpPr/>
          <p:nvPr/>
        </p:nvSpPr>
        <p:spPr>
          <a:xfrm>
            <a:off x="16738371" y="17800114"/>
            <a:ext cx="14716899" cy="18861855"/>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3">
            <a:extLst>
              <a:ext uri="{FF2B5EF4-FFF2-40B4-BE49-F238E27FC236}">
                <a16:creationId xmlns:a16="http://schemas.microsoft.com/office/drawing/2014/main" id="{3FCDF800-9035-B850-5822-5123E1F05604}"/>
              </a:ext>
            </a:extLst>
          </p:cNvPr>
          <p:cNvSpPr/>
          <p:nvPr/>
        </p:nvSpPr>
        <p:spPr>
          <a:xfrm>
            <a:off x="17551510" y="18661879"/>
            <a:ext cx="13090620" cy="18277339"/>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90000"/>
              </a:lnSpc>
              <a:buNone/>
            </a:pPr>
            <a:r>
              <a:rPr lang="en-US" sz="2800" spc="-1" dirty="0">
                <a:latin typeface="Calibri" panose="020F0502020204030204" pitchFamily="34" charset="0"/>
                <a:ea typeface="Calibri" panose="020F0502020204030204" pitchFamily="34" charset="0"/>
                <a:cs typeface="Calibri" panose="020F0502020204030204" pitchFamily="34" charset="0"/>
              </a:rPr>
              <a:t>Using high resolution OVI CGM simulations, we calculate theoretical performance of the low-read noise Skipper CCDs with Aspera. Aspera currently implements a MCP with performance near the 1-skip Skipper noise background. From the simulations, we clearly see a large increase in the diffuse OVI line emission SNR with increasing skips, approaching the UV background limited regime. Assuming the optimal readout speed from the readout simulations with a readout time of approximately ~1000s, a Skipper CCD with 1024 skips and 128 amplifiers adds approximately 2-3 hours to the total Aspera exposure time of ~30 days, only a ~0.5% down time. The long exposure times and low-signal of the Aspera observations provide an optimal environment for Skipper CCDs.</a:t>
            </a: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r>
              <a:rPr lang="en-US" sz="2800" spc="-1" dirty="0">
                <a:latin typeface="Calibri" panose="020F0502020204030204" pitchFamily="34" charset="0"/>
                <a:ea typeface="Calibri" panose="020F0502020204030204" pitchFamily="34" charset="0"/>
                <a:cs typeface="Calibri" panose="020F0502020204030204" pitchFamily="34" charset="0"/>
              </a:rPr>
              <a:t>Figure 4: Simulated OVI line emission signal to noise ratios for the Aspera </a:t>
            </a:r>
            <a:r>
              <a:rPr lang="en-US" sz="2800" spc="-1" dirty="0" err="1">
                <a:latin typeface="Calibri" panose="020F0502020204030204" pitchFamily="34" charset="0"/>
                <a:ea typeface="Calibri" panose="020F0502020204030204" pitchFamily="34" charset="0"/>
                <a:cs typeface="Calibri" panose="020F0502020204030204" pitchFamily="34" charset="0"/>
              </a:rPr>
              <a:t>SmallSat</a:t>
            </a:r>
            <a:r>
              <a:rPr lang="en-US" sz="2800" spc="-1" dirty="0">
                <a:latin typeface="Calibri" panose="020F0502020204030204" pitchFamily="34" charset="0"/>
                <a:ea typeface="Calibri" panose="020F0502020204030204" pitchFamily="34" charset="0"/>
                <a:cs typeface="Calibri" panose="020F0502020204030204" pitchFamily="34" charset="0"/>
              </a:rPr>
              <a:t> mission. Notable improvements in the diffuse outer edges can be seen for increasing numbers of skips.</a:t>
            </a: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p:txBody>
      </p:sp>
      <p:sp>
        <p:nvSpPr>
          <p:cNvPr id="31" name="Rectangle: Rounded Corners 30">
            <a:extLst>
              <a:ext uri="{FF2B5EF4-FFF2-40B4-BE49-F238E27FC236}">
                <a16:creationId xmlns:a16="http://schemas.microsoft.com/office/drawing/2014/main" id="{0FA73BFE-C0B0-6665-1297-32A0354608FB}"/>
              </a:ext>
            </a:extLst>
          </p:cNvPr>
          <p:cNvSpPr/>
          <p:nvPr/>
        </p:nvSpPr>
        <p:spPr>
          <a:xfrm>
            <a:off x="16738371" y="5671615"/>
            <a:ext cx="14716899" cy="10970234"/>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C868B9FA-720F-DFFC-3A15-52EC7F622F8C}"/>
              </a:ext>
            </a:extLst>
          </p:cNvPr>
          <p:cNvSpPr/>
          <p:nvPr/>
        </p:nvSpPr>
        <p:spPr>
          <a:xfrm>
            <a:off x="944020" y="5642533"/>
            <a:ext cx="14716899" cy="5923504"/>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39E4E8EB-2F11-A0BC-938B-7213A9F28523}"/>
              </a:ext>
            </a:extLst>
          </p:cNvPr>
          <p:cNvSpPr/>
          <p:nvPr/>
        </p:nvSpPr>
        <p:spPr>
          <a:xfrm>
            <a:off x="1002007" y="38100228"/>
            <a:ext cx="30394904" cy="4571153"/>
          </a:xfrm>
          <a:prstGeom prst="roundRect">
            <a:avLst/>
          </a:prstGeom>
          <a:solidFill>
            <a:schemeClr val="bg1">
              <a:lumMod val="95000"/>
            </a:schemeClr>
          </a:solidFill>
          <a:ln w="38100">
            <a:solidFill>
              <a:srgbClr val="0C234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3"/>
          <p:cNvSpPr/>
          <p:nvPr/>
        </p:nvSpPr>
        <p:spPr>
          <a:xfrm>
            <a:off x="2429999" y="2716243"/>
            <a:ext cx="27538920"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US" sz="4800" b="0" strike="noStrike" spc="-1" dirty="0">
                <a:solidFill>
                  <a:srgbClr val="000000"/>
                </a:solidFill>
                <a:latin typeface="Calibri Light"/>
                <a:ea typeface="Noto Sans CJK SC"/>
              </a:rPr>
              <a:t>Brock A. Parker</a:t>
            </a:r>
            <a:r>
              <a:rPr lang="en-US" sz="4800" b="0" strike="noStrike" spc="-1" baseline="33000" dirty="0">
                <a:solidFill>
                  <a:srgbClr val="000000"/>
                </a:solidFill>
                <a:latin typeface="Calibri Light"/>
                <a:ea typeface="Noto Sans CJK SC"/>
              </a:rPr>
              <a:t>1</a:t>
            </a:r>
            <a:r>
              <a:rPr lang="en-US" sz="4800" b="0" strike="noStrike" spc="-1" dirty="0">
                <a:solidFill>
                  <a:srgbClr val="000000"/>
                </a:solidFill>
                <a:latin typeface="Calibri Light"/>
                <a:ea typeface="Noto Sans CJK SC"/>
              </a:rPr>
              <a:t>, Erika Hamden</a:t>
            </a:r>
            <a:r>
              <a:rPr lang="en-US" sz="4800" b="0" strike="noStrike" spc="-1" baseline="33000" dirty="0">
                <a:solidFill>
                  <a:srgbClr val="000000"/>
                </a:solidFill>
                <a:latin typeface="Calibri Light"/>
                <a:ea typeface="Noto Sans CJK SC"/>
              </a:rPr>
              <a:t>1</a:t>
            </a:r>
            <a:r>
              <a:rPr lang="en-US" sz="4800" b="0" strike="noStrike" spc="-1" dirty="0">
                <a:solidFill>
                  <a:srgbClr val="000000"/>
                </a:solidFill>
                <a:latin typeface="Calibri Light"/>
                <a:ea typeface="Noto Sans CJK SC"/>
              </a:rPr>
              <a:t>, Steve Kaye</a:t>
            </a:r>
            <a:r>
              <a:rPr lang="en-US" sz="4800" b="0" strike="noStrike" spc="-1" baseline="33000" dirty="0">
                <a:solidFill>
                  <a:srgbClr val="000000"/>
                </a:solidFill>
                <a:latin typeface="Calibri Light"/>
                <a:ea typeface="Noto Sans CJK SC"/>
              </a:rPr>
              <a:t>1</a:t>
            </a:r>
            <a:r>
              <a:rPr lang="en-US" sz="4800" b="0" strike="noStrike" spc="-1" dirty="0">
                <a:solidFill>
                  <a:srgbClr val="000000"/>
                </a:solidFill>
                <a:latin typeface="Calibri Light"/>
                <a:ea typeface="Noto Sans CJK SC"/>
              </a:rPr>
              <a:t>, </a:t>
            </a:r>
            <a:r>
              <a:rPr lang="en-US" sz="4800" b="0" strike="noStrike" spc="-1" dirty="0" err="1">
                <a:solidFill>
                  <a:srgbClr val="000000"/>
                </a:solidFill>
                <a:latin typeface="Calibri Light"/>
                <a:ea typeface="Noto Sans CJK SC"/>
              </a:rPr>
              <a:t>Aafaque</a:t>
            </a:r>
            <a:r>
              <a:rPr lang="en-US" sz="4800" b="0" strike="noStrike" spc="-1" dirty="0">
                <a:solidFill>
                  <a:srgbClr val="000000"/>
                </a:solidFill>
                <a:latin typeface="Calibri Light"/>
                <a:ea typeface="Noto Sans CJK SC"/>
              </a:rPr>
              <a:t> Khan</a:t>
            </a:r>
            <a:r>
              <a:rPr lang="en-US" sz="4800" b="0" strike="noStrike" spc="-1" baseline="33000" dirty="0">
                <a:solidFill>
                  <a:srgbClr val="000000"/>
                </a:solidFill>
                <a:latin typeface="Calibri Light"/>
              </a:rPr>
              <a:t>1</a:t>
            </a:r>
            <a:endParaRPr lang="en-CA" sz="4800" b="0" strike="noStrike" spc="-1" dirty="0">
              <a:latin typeface="Arial"/>
            </a:endParaRPr>
          </a:p>
          <a:p>
            <a:pPr algn="ctr">
              <a:lnSpc>
                <a:spcPct val="90000"/>
              </a:lnSpc>
              <a:buNone/>
            </a:pPr>
            <a:r>
              <a:rPr lang="en-US" sz="4800" b="0" strike="noStrike" spc="-1" dirty="0">
                <a:solidFill>
                  <a:srgbClr val="000000"/>
                </a:solidFill>
                <a:latin typeface="Calibri Light"/>
              </a:rPr>
              <a:t>University of Arizona</a:t>
            </a:r>
            <a:endParaRPr lang="en-CA" sz="4800" b="0" strike="noStrike" spc="-1" dirty="0">
              <a:latin typeface="Arial"/>
            </a:endParaRPr>
          </a:p>
        </p:txBody>
      </p:sp>
      <p:sp>
        <p:nvSpPr>
          <p:cNvPr id="41" name="PlaceHolder 1"/>
          <p:cNvSpPr>
            <a:spLocks noGrp="1"/>
          </p:cNvSpPr>
          <p:nvPr>
            <p:ph type="title"/>
          </p:nvPr>
        </p:nvSpPr>
        <p:spPr>
          <a:xfrm>
            <a:off x="5278999" y="494907"/>
            <a:ext cx="21840920" cy="2229622"/>
          </a:xfrm>
          <a:prstGeom prst="rect">
            <a:avLst/>
          </a:prstGeom>
          <a:noFill/>
          <a:ln w="0">
            <a:noFill/>
          </a:ln>
        </p:spPr>
        <p:txBody>
          <a:bodyPr anchor="t">
            <a:normAutofit/>
          </a:bodyPr>
          <a:lstStyle/>
          <a:p>
            <a:pPr algn="ctr">
              <a:lnSpc>
                <a:spcPct val="90000"/>
              </a:lnSpc>
              <a:buNone/>
            </a:pPr>
            <a:r>
              <a:rPr lang="en-US" sz="8000" b="0" strike="noStrike" spc="-1" dirty="0">
                <a:solidFill>
                  <a:srgbClr val="000000"/>
                </a:solidFill>
                <a:latin typeface="Calibri Light"/>
              </a:rPr>
              <a:t>Theoretical Performance and Applications of a Novel </a:t>
            </a:r>
            <a:br>
              <a:rPr lang="en-US" sz="8000" b="0" strike="noStrike" spc="-1" dirty="0">
                <a:solidFill>
                  <a:srgbClr val="000000"/>
                </a:solidFill>
                <a:latin typeface="Calibri Light"/>
              </a:rPr>
            </a:br>
            <a:r>
              <a:rPr lang="en-US" sz="8000" b="0" strike="noStrike" spc="-1" dirty="0">
                <a:solidFill>
                  <a:srgbClr val="000000"/>
                </a:solidFill>
                <a:latin typeface="Calibri Light"/>
              </a:rPr>
              <a:t>128-amplifier Delta-Doped UV Enhanced Skipper CCD</a:t>
            </a:r>
            <a:endParaRPr lang="en-US" sz="8000" b="0" strike="noStrike" spc="-1" dirty="0">
              <a:solidFill>
                <a:srgbClr val="000000"/>
              </a:solidFill>
              <a:latin typeface="Calibri"/>
            </a:endParaRPr>
          </a:p>
        </p:txBody>
      </p:sp>
      <p:sp>
        <p:nvSpPr>
          <p:cNvPr id="42" name="Title 3"/>
          <p:cNvSpPr/>
          <p:nvPr/>
        </p:nvSpPr>
        <p:spPr>
          <a:xfrm>
            <a:off x="1762308" y="6035806"/>
            <a:ext cx="13080321" cy="5484744"/>
          </a:xfrm>
          <a:prstGeom prst="rect">
            <a:avLst/>
          </a:prstGeom>
          <a:noFill/>
          <a:ln w="0">
            <a:noFill/>
          </a:ln>
        </p:spPr>
        <p:style>
          <a:lnRef idx="0">
            <a:scrgbClr r="0" g="0" b="0"/>
          </a:lnRef>
          <a:fillRef idx="0">
            <a:scrgbClr r="0" g="0" b="0"/>
          </a:fillRef>
          <a:effectRef idx="0">
            <a:scrgbClr r="0" g="0" b="0"/>
          </a:effectRef>
          <a:fontRef idx="minor"/>
        </p:style>
        <p:txBody>
          <a:bodyPr anchor="t">
            <a:normAutofit lnSpcReduction="10000"/>
          </a:bodyPr>
          <a:lstStyle/>
          <a:p>
            <a:pPr algn="just">
              <a:lnSpc>
                <a:spcPct val="90000"/>
              </a:lnSpc>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Efforts are being made to develop detectors that can be used for applications in astronomy. Skipper CCDs are an inventive detector architecture with photon-counting ability utilizing multiple non-destructive readouts of pixel charge [6]. Our group is working on developing Skipper CCDs with enhanced UV QE. In this paper we present the design and readout electronics for a 128-amplifier Skipper CCD. We calculate theoretical Skipper noise models and optimize readout times for a selection of scenarios. Using this architecture, we demonstrate hypothetical signal-to-noise ratio improvements in two different applications: ultra-diffuse spatially resolved spectroscopic mapping, and high-resolution spectroscopy with pixel binning and automatic sky line removal. We provide the status of our on-going effort for extensive characterization of the noise performance of delta-doped enhanced Skipper CCDs, including our characterization setup and absolute quantum efficiency measurements. We propose a tentative project timeline, including planned lot runs, characterization tests, and on-sky testing. Low-noise Skipper CCDs have the potential to revolutionize ultra-faint imaging, due to their greatly increased signal-to-noise ratio at low incident fluxes.</a:t>
            </a: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3">
            <a:extLst>
              <a:ext uri="{FF2B5EF4-FFF2-40B4-BE49-F238E27FC236}">
                <a16:creationId xmlns:a16="http://schemas.microsoft.com/office/drawing/2014/main" id="{322AD4A8-A400-4A2D-DF68-F790FAECC5D6}"/>
              </a:ext>
            </a:extLst>
          </p:cNvPr>
          <p:cNvSpPr/>
          <p:nvPr/>
        </p:nvSpPr>
        <p:spPr>
          <a:xfrm>
            <a:off x="18313750" y="29084972"/>
            <a:ext cx="12399300" cy="20104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CA" sz="2400" b="0" strike="noStrike" spc="-1" dirty="0">
                <a:latin typeface="Arial"/>
              </a:rPr>
              <a:t>Body text for simulated observations</a:t>
            </a:r>
          </a:p>
        </p:txBody>
      </p:sp>
      <p:sp>
        <p:nvSpPr>
          <p:cNvPr id="4" name="Title 3">
            <a:extLst>
              <a:ext uri="{FF2B5EF4-FFF2-40B4-BE49-F238E27FC236}">
                <a16:creationId xmlns:a16="http://schemas.microsoft.com/office/drawing/2014/main" id="{35C84D96-ADA2-885A-D238-F569DB4C7176}"/>
              </a:ext>
            </a:extLst>
          </p:cNvPr>
          <p:cNvSpPr/>
          <p:nvPr/>
        </p:nvSpPr>
        <p:spPr>
          <a:xfrm>
            <a:off x="17551510" y="6291200"/>
            <a:ext cx="13090620" cy="9935401"/>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90000"/>
              </a:lnSpc>
              <a:buNone/>
            </a:pPr>
            <a:r>
              <a:rPr lang="en-US" sz="2800" b="0" strike="noStrike" spc="-1" dirty="0">
                <a:latin typeface="Calibri" panose="020F0502020204030204" pitchFamily="34" charset="0"/>
                <a:ea typeface="Calibri" panose="020F0502020204030204" pitchFamily="34" charset="0"/>
                <a:cs typeface="Calibri" panose="020F0502020204030204" pitchFamily="34" charset="0"/>
              </a:rPr>
              <a:t>We are currently undergoing construction of our Skipper CCD testing setup, including an existing UV monochromator, absolute QE measurement setup, and dark current measurement setup. In the proceeding years, we plan to perform UV characterization of existing Skipper CCDs, including 4k x 2k 15 </a:t>
            </a:r>
            <a:r>
              <a:rPr lang="el-GR" sz="2800" b="0" strike="noStrike" spc="-1" dirty="0">
                <a:latin typeface="Calibri" panose="020F0502020204030204" pitchFamily="34" charset="0"/>
                <a:ea typeface="Calibri" panose="020F0502020204030204" pitchFamily="34" charset="0"/>
                <a:cs typeface="Calibri" panose="020F0502020204030204" pitchFamily="34" charset="0"/>
              </a:rPr>
              <a:t>μ</a:t>
            </a:r>
            <a:r>
              <a:rPr lang="en-US" sz="2800" b="0" strike="noStrike" spc="-1" dirty="0">
                <a:latin typeface="Calibri" panose="020F0502020204030204" pitchFamily="34" charset="0"/>
                <a:ea typeface="Calibri" panose="020F0502020204030204" pitchFamily="34" charset="0"/>
                <a:cs typeface="Calibri" panose="020F0502020204030204" pitchFamily="34" charset="0"/>
              </a:rPr>
              <a:t>m detector designed at </a:t>
            </a:r>
            <a:r>
              <a:rPr lang="en-US" sz="2800" b="0" strike="noStrike" spc="-1" dirty="0" err="1">
                <a:latin typeface="Calibri" panose="020F0502020204030204" pitchFamily="34" charset="0"/>
                <a:ea typeface="Calibri" panose="020F0502020204030204" pitchFamily="34" charset="0"/>
                <a:cs typeface="Calibri" panose="020F0502020204030204" pitchFamily="34" charset="0"/>
              </a:rPr>
              <a:t>FermiLab</a:t>
            </a:r>
            <a:r>
              <a:rPr lang="en-US" sz="2800" b="0" strike="noStrike" spc="-1" dirty="0">
                <a:latin typeface="Calibri" panose="020F0502020204030204" pitchFamily="34" charset="0"/>
                <a:ea typeface="Calibri" panose="020F0502020204030204" pitchFamily="34" charset="0"/>
                <a:cs typeface="Calibri" panose="020F0502020204030204" pitchFamily="34" charset="0"/>
              </a:rPr>
              <a:t>. These devices will undergo UV optimization at JPL, including backside thinning, delta-doping, and AR coating. Concurrent to these characterization efforts, we are designing and planning a lot run of a 128-amplifier Skipper CCD, which we will characterize with our existing setup. Following design and testing of thes</a:t>
            </a:r>
            <a:r>
              <a:rPr lang="en-US" sz="2800" spc="-1" dirty="0">
                <a:latin typeface="Calibri" panose="020F0502020204030204" pitchFamily="34" charset="0"/>
                <a:ea typeface="Calibri" panose="020F0502020204030204" pitchFamily="34" charset="0"/>
                <a:cs typeface="Calibri" panose="020F0502020204030204" pitchFamily="34" charset="0"/>
              </a:rPr>
              <a:t>e devices, design optimizations will be completed and a new lot run will be performed, with the ultimate goal of deep-sub electron Skipper CCDs with a readout time of less than two minutes. After final testing and verification of the final device, we are planning on-sky testing of CGM observations with CH</a:t>
            </a:r>
            <a:r>
              <a:rPr lang="el-GR" sz="2800" spc="-1" dirty="0">
                <a:latin typeface="Calibri" panose="020F0502020204030204" pitchFamily="34" charset="0"/>
                <a:ea typeface="Calibri" panose="020F0502020204030204" pitchFamily="34" charset="0"/>
                <a:cs typeface="Calibri" panose="020F0502020204030204" pitchFamily="34" charset="0"/>
              </a:rPr>
              <a:t>α</a:t>
            </a:r>
            <a:r>
              <a:rPr lang="en-US" sz="2800" spc="-1" dirty="0">
                <a:latin typeface="Calibri" panose="020F0502020204030204" pitchFamily="34" charset="0"/>
                <a:ea typeface="Calibri" panose="020F0502020204030204" pitchFamily="34" charset="0"/>
                <a:cs typeface="Calibri" panose="020F0502020204030204" pitchFamily="34" charset="0"/>
              </a:rPr>
              <a:t>S, the </a:t>
            </a:r>
            <a:r>
              <a:rPr lang="en-US" sz="2800" spc="-1" dirty="0" err="1">
                <a:latin typeface="Calibri" panose="020F0502020204030204" pitchFamily="34" charset="0"/>
                <a:ea typeface="Calibri" panose="020F0502020204030204" pitchFamily="34" charset="0"/>
                <a:cs typeface="Calibri" panose="020F0502020204030204" pitchFamily="34" charset="0"/>
              </a:rPr>
              <a:t>Circumgalactic</a:t>
            </a:r>
            <a:r>
              <a:rPr lang="en-US" sz="2800" spc="-1" dirty="0">
                <a:latin typeface="Calibri" panose="020F0502020204030204" pitchFamily="34" charset="0"/>
                <a:ea typeface="Calibri" panose="020F0502020204030204" pitchFamily="34" charset="0"/>
                <a:cs typeface="Calibri" panose="020F0502020204030204" pitchFamily="34" charset="0"/>
              </a:rPr>
              <a:t> H</a:t>
            </a:r>
            <a:r>
              <a:rPr lang="el-GR" sz="2800" spc="-1" dirty="0">
                <a:latin typeface="Calibri" panose="020F0502020204030204" pitchFamily="34" charset="0"/>
                <a:ea typeface="Calibri" panose="020F0502020204030204" pitchFamily="34" charset="0"/>
                <a:cs typeface="Calibri" panose="020F0502020204030204" pitchFamily="34" charset="0"/>
              </a:rPr>
              <a:t>α</a:t>
            </a:r>
            <a:r>
              <a:rPr lang="en-US" sz="2800" spc="-1" dirty="0">
                <a:latin typeface="Calibri" panose="020F0502020204030204" pitchFamily="34" charset="0"/>
                <a:ea typeface="Calibri" panose="020F0502020204030204" pitchFamily="34" charset="0"/>
                <a:cs typeface="Calibri" panose="020F0502020204030204" pitchFamily="34" charset="0"/>
              </a:rPr>
              <a:t> Spectrograph.</a:t>
            </a: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None/>
            </a:pPr>
            <a:r>
              <a:rPr lang="en-US" sz="2800" spc="-1" dirty="0">
                <a:latin typeface="Calibri" panose="020F0502020204030204" pitchFamily="34" charset="0"/>
                <a:ea typeface="Calibri" panose="020F0502020204030204" pitchFamily="34" charset="0"/>
                <a:cs typeface="Calibri" panose="020F0502020204030204" pitchFamily="34" charset="0"/>
              </a:rPr>
              <a:t>Figure 1: Proposed project timeline, including detector characterization, multiple lot runs, and on-sky testing.</a:t>
            </a:r>
          </a:p>
        </p:txBody>
      </p:sp>
      <p:sp>
        <p:nvSpPr>
          <p:cNvPr id="5" name="Title 3">
            <a:extLst>
              <a:ext uri="{FF2B5EF4-FFF2-40B4-BE49-F238E27FC236}">
                <a16:creationId xmlns:a16="http://schemas.microsoft.com/office/drawing/2014/main" id="{4532B2CE-4473-F376-A753-EA15526A967D}"/>
              </a:ext>
            </a:extLst>
          </p:cNvPr>
          <p:cNvSpPr/>
          <p:nvPr/>
        </p:nvSpPr>
        <p:spPr>
          <a:xfrm>
            <a:off x="1820400" y="38356171"/>
            <a:ext cx="29819141" cy="429189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2500" lnSpcReduction="10000"/>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[1] E. T. Hamden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“Charge-coupled devices detectors with high quantum efficiency at UV wavelengths,” </a:t>
            </a:r>
            <a:r>
              <a:rPr lang="en-US" sz="2400" i="1" dirty="0">
                <a:effectLst/>
                <a:latin typeface="Calibri" panose="020F0502020204030204" pitchFamily="34" charset="0"/>
                <a:ea typeface="Calibri" panose="020F0502020204030204" pitchFamily="34" charset="0"/>
                <a:cs typeface="Calibri" panose="020F0502020204030204" pitchFamily="34" charset="0"/>
              </a:rPr>
              <a:t>J. Astron. </a:t>
            </a:r>
            <a:r>
              <a:rPr lang="en-US" sz="2400" i="1" dirty="0" err="1">
                <a:effectLst/>
                <a:latin typeface="Calibri" panose="020F0502020204030204" pitchFamily="34" charset="0"/>
                <a:ea typeface="Calibri" panose="020F0502020204030204" pitchFamily="34" charset="0"/>
                <a:cs typeface="Calibri" panose="020F0502020204030204" pitchFamily="34" charset="0"/>
              </a:rPr>
              <a:t>Telesc</a:t>
            </a:r>
            <a:r>
              <a:rPr lang="en-US" sz="2400" i="1"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err="1">
                <a:effectLst/>
                <a:latin typeface="Calibri" panose="020F0502020204030204" pitchFamily="34" charset="0"/>
                <a:ea typeface="Calibri" panose="020F0502020204030204" pitchFamily="34" charset="0"/>
                <a:cs typeface="Calibri" panose="020F0502020204030204" pitchFamily="34" charset="0"/>
              </a:rPr>
              <a:t>Instrum</a:t>
            </a:r>
            <a:r>
              <a:rPr lang="en-US" sz="2400" i="1" dirty="0">
                <a:effectLst/>
                <a:latin typeface="Calibri" panose="020F0502020204030204" pitchFamily="34" charset="0"/>
                <a:ea typeface="Calibri" panose="020F0502020204030204" pitchFamily="34" charset="0"/>
                <a:cs typeface="Calibri" panose="020F0502020204030204" pitchFamily="34" charset="0"/>
              </a:rPr>
              <a:t>. Syst</a:t>
            </a:r>
            <a:r>
              <a:rPr lang="en-US" sz="2400" dirty="0">
                <a:effectLst/>
                <a:latin typeface="Calibri" panose="020F0502020204030204" pitchFamily="34" charset="0"/>
                <a:ea typeface="Calibri" panose="020F0502020204030204" pitchFamily="34" charset="0"/>
                <a:cs typeface="Calibri" panose="020F0502020204030204" pitchFamily="34" charset="0"/>
              </a:rPr>
              <a:t>, vol. 2, no. 3, p. 036003, Sep. 2016,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2"/>
              </a:rPr>
              <a:t>10.1117/1.JATIS.2.3.036003</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[2] G. </a:t>
            </a:r>
            <a:r>
              <a:rPr lang="en-US" sz="2400" dirty="0" err="1">
                <a:effectLst/>
                <a:latin typeface="Calibri" panose="020F0502020204030204" pitchFamily="34" charset="0"/>
                <a:ea typeface="Calibri" panose="020F0502020204030204" pitchFamily="34" charset="0"/>
                <a:cs typeface="Calibri" panose="020F0502020204030204" pitchFamily="34" charset="0"/>
              </a:rPr>
              <a:t>Kyne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“Delta-doped electron-multiplying CCDs for FIREBall-2,” </a:t>
            </a:r>
            <a:r>
              <a:rPr lang="en-US" sz="2400" i="1" dirty="0">
                <a:effectLst/>
                <a:latin typeface="Calibri" panose="020F0502020204030204" pitchFamily="34" charset="0"/>
                <a:ea typeface="Calibri" panose="020F0502020204030204" pitchFamily="34" charset="0"/>
                <a:cs typeface="Calibri" panose="020F0502020204030204" pitchFamily="34" charset="0"/>
              </a:rPr>
              <a:t>J. Astron. </a:t>
            </a:r>
            <a:r>
              <a:rPr lang="en-US" sz="2400" i="1" dirty="0" err="1">
                <a:effectLst/>
                <a:latin typeface="Calibri" panose="020F0502020204030204" pitchFamily="34" charset="0"/>
                <a:ea typeface="Calibri" panose="020F0502020204030204" pitchFamily="34" charset="0"/>
                <a:cs typeface="Calibri" panose="020F0502020204030204" pitchFamily="34" charset="0"/>
              </a:rPr>
              <a:t>Telesc</a:t>
            </a:r>
            <a:r>
              <a:rPr lang="en-US" sz="2400" i="1"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err="1">
                <a:effectLst/>
                <a:latin typeface="Calibri" panose="020F0502020204030204" pitchFamily="34" charset="0"/>
                <a:ea typeface="Calibri" panose="020F0502020204030204" pitchFamily="34" charset="0"/>
                <a:cs typeface="Calibri" panose="020F0502020204030204" pitchFamily="34" charset="0"/>
              </a:rPr>
              <a:t>Instrum</a:t>
            </a:r>
            <a:r>
              <a:rPr lang="en-US" sz="2400" i="1" dirty="0">
                <a:effectLst/>
                <a:latin typeface="Calibri" panose="020F0502020204030204" pitchFamily="34" charset="0"/>
                <a:ea typeface="Calibri" panose="020F0502020204030204" pitchFamily="34" charset="0"/>
                <a:cs typeface="Calibri" panose="020F0502020204030204" pitchFamily="34" charset="0"/>
              </a:rPr>
              <a:t>. Syst.</a:t>
            </a:r>
            <a:r>
              <a:rPr lang="en-US" sz="2400" dirty="0">
                <a:effectLst/>
                <a:latin typeface="Calibri" panose="020F0502020204030204" pitchFamily="34" charset="0"/>
                <a:ea typeface="Calibri" panose="020F0502020204030204" pitchFamily="34" charset="0"/>
                <a:cs typeface="Calibri" panose="020F0502020204030204" pitchFamily="34" charset="0"/>
              </a:rPr>
              <a:t>, vol. 6, no. 01, p. 1, Mar. 2020,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3"/>
              </a:rPr>
              <a:t>10.1117/1.JATIS.6.1.011007</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[3] A. </a:t>
            </a:r>
            <a:r>
              <a:rPr lang="en-US" sz="2400" dirty="0" err="1">
                <a:effectLst/>
                <a:latin typeface="Calibri" panose="020F0502020204030204" pitchFamily="34" charset="0"/>
                <a:ea typeface="Calibri" panose="020F0502020204030204" pitchFamily="34" charset="0"/>
                <a:cs typeface="Calibri" panose="020F0502020204030204" pitchFamily="34" charset="0"/>
              </a:rPr>
              <a:t>Lapi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“Fast readout of the Skipper CCD for astronomy and quantum imaging,” in </a:t>
            </a:r>
            <a:r>
              <a:rPr lang="en-US" sz="2400" i="1" dirty="0">
                <a:effectLst/>
                <a:latin typeface="Calibri" panose="020F0502020204030204" pitchFamily="34" charset="0"/>
                <a:ea typeface="Calibri" panose="020F0502020204030204" pitchFamily="34" charset="0"/>
                <a:cs typeface="Calibri" panose="020F0502020204030204" pitchFamily="34" charset="0"/>
              </a:rPr>
              <a:t>X-Ray, Optical, and Infrared Detectors for Astronomy X</a:t>
            </a:r>
            <a:r>
              <a:rPr lang="en-US" sz="2400" dirty="0">
                <a:effectLst/>
                <a:latin typeface="Calibri" panose="020F0502020204030204" pitchFamily="34" charset="0"/>
                <a:ea typeface="Calibri" panose="020F0502020204030204" pitchFamily="34" charset="0"/>
                <a:cs typeface="Calibri" panose="020F0502020204030204" pitchFamily="34" charset="0"/>
              </a:rPr>
              <a:t>, A. D. Holland and J. </a:t>
            </a:r>
            <a:r>
              <a:rPr lang="en-US" sz="2400" dirty="0" err="1">
                <a:effectLst/>
                <a:latin typeface="Calibri" panose="020F0502020204030204" pitchFamily="34" charset="0"/>
                <a:ea typeface="Calibri" panose="020F0502020204030204" pitchFamily="34" charset="0"/>
                <a:cs typeface="Calibri" panose="020F0502020204030204" pitchFamily="34" charset="0"/>
              </a:rPr>
              <a:t>Beletic</a:t>
            </a:r>
            <a:r>
              <a:rPr lang="en-US" sz="2400" dirty="0">
                <a:effectLst/>
                <a:latin typeface="Calibri" panose="020F0502020204030204" pitchFamily="34" charset="0"/>
                <a:ea typeface="Calibri" panose="020F0502020204030204" pitchFamily="34" charset="0"/>
                <a:cs typeface="Calibri" panose="020F0502020204030204" pitchFamily="34" charset="0"/>
              </a:rPr>
              <a:t>, Eds., Montréal, Canada: SPIE, Aug. 2022, p. 30.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4"/>
              </a:rPr>
              <a:t>10.1117/12.2631791</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[4] S. </a:t>
            </a:r>
            <a:r>
              <a:rPr lang="en-US" sz="2400" dirty="0" err="1">
                <a:effectLst/>
                <a:latin typeface="Calibri" panose="020F0502020204030204" pitchFamily="34" charset="0"/>
                <a:ea typeface="Calibri" panose="020F0502020204030204" pitchFamily="34" charset="0"/>
                <a:cs typeface="Calibri" panose="020F0502020204030204" pitchFamily="34" charset="0"/>
              </a:rPr>
              <a:t>Nikzad</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“High-efficiency UV/optical/NIR detectors for large aperture telescopes and UV explorer missions: development of and field observations with delta-doped arrays,” </a:t>
            </a:r>
            <a:r>
              <a:rPr lang="en-US" sz="2400" i="1" dirty="0">
                <a:effectLst/>
                <a:latin typeface="Calibri" panose="020F0502020204030204" pitchFamily="34" charset="0"/>
                <a:ea typeface="Calibri" panose="020F0502020204030204" pitchFamily="34" charset="0"/>
                <a:cs typeface="Calibri" panose="020F0502020204030204" pitchFamily="34" charset="0"/>
              </a:rPr>
              <a:t>J. Astron. </a:t>
            </a:r>
            <a:r>
              <a:rPr lang="en-US" sz="2400" i="1" dirty="0" err="1">
                <a:effectLst/>
                <a:latin typeface="Calibri" panose="020F0502020204030204" pitchFamily="34" charset="0"/>
                <a:ea typeface="Calibri" panose="020F0502020204030204" pitchFamily="34" charset="0"/>
                <a:cs typeface="Calibri" panose="020F0502020204030204" pitchFamily="34" charset="0"/>
              </a:rPr>
              <a:t>Telesc</a:t>
            </a:r>
            <a:r>
              <a:rPr lang="en-US" sz="2400" i="1"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err="1">
                <a:effectLst/>
                <a:latin typeface="Calibri" panose="020F0502020204030204" pitchFamily="34" charset="0"/>
                <a:ea typeface="Calibri" panose="020F0502020204030204" pitchFamily="34" charset="0"/>
                <a:cs typeface="Calibri" panose="020F0502020204030204" pitchFamily="34" charset="0"/>
              </a:rPr>
              <a:t>Instrum</a:t>
            </a:r>
            <a:r>
              <a:rPr lang="en-US" sz="2400" i="1" dirty="0">
                <a:effectLst/>
                <a:latin typeface="Calibri" panose="020F0502020204030204" pitchFamily="34" charset="0"/>
                <a:ea typeface="Calibri" panose="020F0502020204030204" pitchFamily="34" charset="0"/>
                <a:cs typeface="Calibri" panose="020F0502020204030204" pitchFamily="34" charset="0"/>
              </a:rPr>
              <a:t>. Syst</a:t>
            </a:r>
            <a:r>
              <a:rPr lang="en-US" sz="2400" dirty="0">
                <a:effectLst/>
                <a:latin typeface="Calibri" panose="020F0502020204030204" pitchFamily="34" charset="0"/>
                <a:ea typeface="Calibri" panose="020F0502020204030204" pitchFamily="34" charset="0"/>
                <a:cs typeface="Calibri" panose="020F0502020204030204" pitchFamily="34" charset="0"/>
              </a:rPr>
              <a:t>, vol. 3, no. 03, p. 1, Sep. 2017,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5"/>
              </a:rPr>
              <a:t>10.1117/1.JATIS.3.3.036002</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[5] G. F. Moroni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“Low Threshold Acquisition Controller for Skipper Charge Coupled Devices,” in </a:t>
            </a:r>
            <a:r>
              <a:rPr lang="en-US" sz="2400" i="1" dirty="0">
                <a:effectLst/>
                <a:latin typeface="Calibri" panose="020F0502020204030204" pitchFamily="34" charset="0"/>
                <a:ea typeface="Calibri" panose="020F0502020204030204" pitchFamily="34" charset="0"/>
                <a:cs typeface="Calibri" panose="020F0502020204030204" pitchFamily="34" charset="0"/>
              </a:rPr>
              <a:t>2019 Argentine Conference on Electronics (CAE)</a:t>
            </a:r>
            <a:r>
              <a:rPr lang="en-US" sz="2400" dirty="0">
                <a:effectLst/>
                <a:latin typeface="Calibri" panose="020F0502020204030204" pitchFamily="34" charset="0"/>
                <a:ea typeface="Calibri" panose="020F0502020204030204" pitchFamily="34" charset="0"/>
                <a:cs typeface="Calibri" panose="020F0502020204030204" pitchFamily="34" charset="0"/>
              </a:rPr>
              <a:t>, Mar del Plata, Argentina: IEEE, Mar. 2019, pp. 86–91.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6"/>
              </a:rPr>
              <a:t>10.1109/CAE.2019.8709274</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[6] J. </a:t>
            </a:r>
            <a:r>
              <a:rPr lang="en-US" sz="2400" dirty="0" err="1">
                <a:effectLst/>
                <a:latin typeface="Calibri" panose="020F0502020204030204" pitchFamily="34" charset="0"/>
                <a:ea typeface="Calibri" panose="020F0502020204030204" pitchFamily="34" charset="0"/>
                <a:cs typeface="Calibri" panose="020F0502020204030204" pitchFamily="34" charset="0"/>
              </a:rPr>
              <a:t>Tiffenberg</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“Single-Electron and Single-Photon Sensitivity with a Silicon Skipper CCD,” </a:t>
            </a:r>
            <a:r>
              <a:rPr lang="en-US" sz="2400" i="1" dirty="0">
                <a:effectLst/>
                <a:latin typeface="Calibri" panose="020F0502020204030204" pitchFamily="34" charset="0"/>
                <a:ea typeface="Calibri" panose="020F0502020204030204" pitchFamily="34" charset="0"/>
                <a:cs typeface="Calibri" panose="020F0502020204030204" pitchFamily="34" charset="0"/>
              </a:rPr>
              <a:t>Phys. Rev. Lett.</a:t>
            </a:r>
            <a:r>
              <a:rPr lang="en-US" sz="2400" dirty="0">
                <a:effectLst/>
                <a:latin typeface="Calibri" panose="020F0502020204030204" pitchFamily="34" charset="0"/>
                <a:ea typeface="Calibri" panose="020F0502020204030204" pitchFamily="34" charset="0"/>
                <a:cs typeface="Calibri" panose="020F0502020204030204" pitchFamily="34" charset="0"/>
              </a:rPr>
              <a:t>, vol. 119, no. 13, p. 131802, Sep. 2017,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7"/>
              </a:rPr>
              <a:t>10.1103/PhysRevLett.119.131802</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[7] F. </a:t>
            </a:r>
            <a:r>
              <a:rPr lang="en-US" sz="2400" dirty="0" err="1">
                <a:effectLst/>
                <a:latin typeface="Calibri" panose="020F0502020204030204" pitchFamily="34" charset="0"/>
                <a:ea typeface="Calibri" panose="020F0502020204030204" pitchFamily="34" charset="0"/>
                <a:cs typeface="Calibri" panose="020F0502020204030204" pitchFamily="34" charset="0"/>
              </a:rPr>
              <a:t>Chierchie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i="1" dirty="0">
                <a:effectLst/>
                <a:latin typeface="Calibri" panose="020F0502020204030204" pitchFamily="34" charset="0"/>
                <a:ea typeface="Calibri" panose="020F0502020204030204" pitchFamily="34" charset="0"/>
                <a:cs typeface="Calibri" panose="020F0502020204030204" pitchFamily="34" charset="0"/>
              </a:rPr>
              <a:t>et al.</a:t>
            </a:r>
            <a:r>
              <a:rPr lang="en-US" sz="2400" dirty="0">
                <a:effectLst/>
                <a:latin typeface="Calibri" panose="020F0502020204030204" pitchFamily="34" charset="0"/>
                <a:ea typeface="Calibri" panose="020F0502020204030204" pitchFamily="34" charset="0"/>
                <a:cs typeface="Calibri" panose="020F0502020204030204" pitchFamily="34" charset="0"/>
              </a:rPr>
              <a:t>, “Smart-readout of the Skipper-CCD: Achieving Sub-electron Noise Levels in Regions of Interest,” 2020,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8"/>
              </a:rPr>
              <a:t>10.48550/ARXIV.2012.10414</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[8] G. Fernández Moroni, J. Estrada, G. </a:t>
            </a:r>
            <a:r>
              <a:rPr lang="en-US" sz="2400" dirty="0" err="1">
                <a:effectLst/>
                <a:latin typeface="Calibri" panose="020F0502020204030204" pitchFamily="34" charset="0"/>
                <a:ea typeface="Calibri" panose="020F0502020204030204" pitchFamily="34" charset="0"/>
                <a:cs typeface="Calibri" panose="020F0502020204030204" pitchFamily="34" charset="0"/>
              </a:rPr>
              <a:t>Cancelo</a:t>
            </a:r>
            <a:r>
              <a:rPr lang="en-US" sz="2400" dirty="0">
                <a:effectLst/>
                <a:latin typeface="Calibri" panose="020F0502020204030204" pitchFamily="34" charset="0"/>
                <a:ea typeface="Calibri" panose="020F0502020204030204" pitchFamily="34" charset="0"/>
                <a:cs typeface="Calibri" panose="020F0502020204030204" pitchFamily="34" charset="0"/>
              </a:rPr>
              <a:t>, S. E. Holland, E. E. </a:t>
            </a:r>
            <a:r>
              <a:rPr lang="en-US" sz="2400" dirty="0" err="1">
                <a:effectLst/>
                <a:latin typeface="Calibri" panose="020F0502020204030204" pitchFamily="34" charset="0"/>
                <a:ea typeface="Calibri" panose="020F0502020204030204" pitchFamily="34" charset="0"/>
                <a:cs typeface="Calibri" panose="020F0502020204030204" pitchFamily="34" charset="0"/>
              </a:rPr>
              <a:t>Paolini</a:t>
            </a:r>
            <a:r>
              <a:rPr lang="en-US" sz="2400" dirty="0">
                <a:effectLst/>
                <a:latin typeface="Calibri" panose="020F0502020204030204" pitchFamily="34" charset="0"/>
                <a:ea typeface="Calibri" panose="020F0502020204030204" pitchFamily="34" charset="0"/>
                <a:cs typeface="Calibri" panose="020F0502020204030204" pitchFamily="34" charset="0"/>
              </a:rPr>
              <a:t>, and H. T. Diehl, “Sub-electron readout noise in a Skipper CCD fabricated on high resistivity silicon,” </a:t>
            </a:r>
            <a:r>
              <a:rPr lang="en-US" sz="2400" i="1" dirty="0">
                <a:effectLst/>
                <a:latin typeface="Calibri" panose="020F0502020204030204" pitchFamily="34" charset="0"/>
                <a:ea typeface="Calibri" panose="020F0502020204030204" pitchFamily="34" charset="0"/>
                <a:cs typeface="Calibri" panose="020F0502020204030204" pitchFamily="34" charset="0"/>
              </a:rPr>
              <a:t>Exp Astron</a:t>
            </a:r>
            <a:r>
              <a:rPr lang="en-US" sz="2400" dirty="0">
                <a:effectLst/>
                <a:latin typeface="Calibri" panose="020F0502020204030204" pitchFamily="34" charset="0"/>
                <a:ea typeface="Calibri" panose="020F0502020204030204" pitchFamily="34" charset="0"/>
                <a:cs typeface="Calibri" panose="020F0502020204030204" pitchFamily="34" charset="0"/>
              </a:rPr>
              <a:t>, vol. 34, no. 1, pp. 43–64, Jul. 2012,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9"/>
              </a:rPr>
              <a:t>10.1007/s10686-012-9298-x</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[9] J. </a:t>
            </a:r>
            <a:r>
              <a:rPr lang="en-US" sz="2400" dirty="0" err="1">
                <a:effectLst/>
                <a:latin typeface="Calibri" panose="020F0502020204030204" pitchFamily="34" charset="0"/>
                <a:ea typeface="Calibri" panose="020F0502020204030204" pitchFamily="34" charset="0"/>
                <a:cs typeface="Calibri" panose="020F0502020204030204" pitchFamily="34" charset="0"/>
              </a:rPr>
              <a:t>Tumlinson</a:t>
            </a:r>
            <a:r>
              <a:rPr lang="en-US" sz="2400" dirty="0">
                <a:effectLst/>
                <a:latin typeface="Calibri" panose="020F0502020204030204" pitchFamily="34" charset="0"/>
                <a:ea typeface="Calibri" panose="020F0502020204030204" pitchFamily="34" charset="0"/>
                <a:cs typeface="Calibri" panose="020F0502020204030204" pitchFamily="34" charset="0"/>
              </a:rPr>
              <a:t>, M. S. </a:t>
            </a:r>
            <a:r>
              <a:rPr lang="en-US" sz="2400" dirty="0" err="1">
                <a:effectLst/>
                <a:latin typeface="Calibri" panose="020F0502020204030204" pitchFamily="34" charset="0"/>
                <a:ea typeface="Calibri" panose="020F0502020204030204" pitchFamily="34" charset="0"/>
                <a:cs typeface="Calibri" panose="020F0502020204030204" pitchFamily="34" charset="0"/>
              </a:rPr>
              <a:t>Peeples</a:t>
            </a:r>
            <a:r>
              <a:rPr lang="en-US" sz="2400" dirty="0">
                <a:effectLst/>
                <a:latin typeface="Calibri" panose="020F0502020204030204" pitchFamily="34" charset="0"/>
                <a:ea typeface="Calibri" panose="020F0502020204030204" pitchFamily="34" charset="0"/>
                <a:cs typeface="Calibri" panose="020F0502020204030204" pitchFamily="34" charset="0"/>
              </a:rPr>
              <a:t>, and J. K. </a:t>
            </a:r>
            <a:r>
              <a:rPr lang="en-US" sz="2400" dirty="0" err="1">
                <a:effectLst/>
                <a:latin typeface="Calibri" panose="020F0502020204030204" pitchFamily="34" charset="0"/>
                <a:ea typeface="Calibri" panose="020F0502020204030204" pitchFamily="34" charset="0"/>
                <a:cs typeface="Calibri" panose="020F0502020204030204" pitchFamily="34" charset="0"/>
              </a:rPr>
              <a:t>Werk</a:t>
            </a:r>
            <a:r>
              <a:rPr lang="en-US" sz="2400" dirty="0">
                <a:effectLst/>
                <a:latin typeface="Calibri" panose="020F0502020204030204" pitchFamily="34" charset="0"/>
                <a:ea typeface="Calibri" panose="020F0502020204030204" pitchFamily="34" charset="0"/>
                <a:cs typeface="Calibri" panose="020F0502020204030204" pitchFamily="34" charset="0"/>
              </a:rPr>
              <a:t>, “The </a:t>
            </a:r>
            <a:r>
              <a:rPr lang="en-US" sz="2400" dirty="0" err="1">
                <a:effectLst/>
                <a:latin typeface="Calibri" panose="020F0502020204030204" pitchFamily="34" charset="0"/>
                <a:ea typeface="Calibri" panose="020F0502020204030204" pitchFamily="34" charset="0"/>
                <a:cs typeface="Calibri" panose="020F0502020204030204" pitchFamily="34" charset="0"/>
              </a:rPr>
              <a:t>Circumgalactic</a:t>
            </a:r>
            <a:r>
              <a:rPr lang="en-US" sz="2400" dirty="0">
                <a:effectLst/>
                <a:latin typeface="Calibri" panose="020F0502020204030204" pitchFamily="34" charset="0"/>
                <a:ea typeface="Calibri" panose="020F0502020204030204" pitchFamily="34" charset="0"/>
                <a:cs typeface="Calibri" panose="020F0502020204030204" pitchFamily="34" charset="0"/>
              </a:rPr>
              <a:t> Medium,” </a:t>
            </a:r>
            <a:r>
              <a:rPr lang="en-US" sz="2400" i="1" dirty="0">
                <a:effectLst/>
                <a:latin typeface="Calibri" panose="020F0502020204030204" pitchFamily="34" charset="0"/>
                <a:ea typeface="Calibri" panose="020F0502020204030204" pitchFamily="34" charset="0"/>
                <a:cs typeface="Calibri" panose="020F0502020204030204" pitchFamily="34" charset="0"/>
              </a:rPr>
              <a:t>Annu. Rev. Astron. </a:t>
            </a:r>
            <a:r>
              <a:rPr lang="en-US" sz="2400" i="1" dirty="0" err="1">
                <a:effectLst/>
                <a:latin typeface="Calibri" panose="020F0502020204030204" pitchFamily="34" charset="0"/>
                <a:ea typeface="Calibri" panose="020F0502020204030204" pitchFamily="34" charset="0"/>
                <a:cs typeface="Calibri" panose="020F0502020204030204" pitchFamily="34" charset="0"/>
              </a:rPr>
              <a:t>Astrophys</a:t>
            </a:r>
            <a:r>
              <a:rPr lang="en-US" sz="2400" i="1" dirty="0">
                <a:effectLst/>
                <a:latin typeface="Calibri" panose="020F0502020204030204" pitchFamily="34" charset="0"/>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cs typeface="Calibri" panose="020F0502020204030204" pitchFamily="34" charset="0"/>
              </a:rPr>
              <a:t>, vol. 55, no. 1, pp. 389–432, Aug. 2017, </a:t>
            </a:r>
            <a:r>
              <a:rPr lang="en-US" sz="2400" dirty="0" err="1">
                <a:effectLst/>
                <a:latin typeface="Calibri" panose="020F0502020204030204" pitchFamily="34" charset="0"/>
                <a:ea typeface="Calibri" panose="020F0502020204030204" pitchFamily="34" charset="0"/>
                <a:cs typeface="Calibri" panose="020F0502020204030204" pitchFamily="34" charset="0"/>
              </a:rPr>
              <a:t>doi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10"/>
              </a:rPr>
              <a:t>10.1146/annurev-astro-091916-055240</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r>
              <a:rPr lang="en-US" sz="2400" dirty="0">
                <a:effectLst/>
                <a:latin typeface="Calibri" panose="020F0502020204030204" pitchFamily="34" charset="0"/>
                <a:ea typeface="Calibri" panose="020F0502020204030204" pitchFamily="34" charset="0"/>
                <a:cs typeface="Calibri" panose="020F0502020204030204" pitchFamily="34" charset="0"/>
              </a:rPr>
              <a:t>[10] A. R. Howe, C. C. Stark, and J. E. Sadleir, “The Scientific Impact of a Noiseless Energy-Resolving Detector for a Future Exoplanet-Imaging Mission.” </a:t>
            </a:r>
            <a:r>
              <a:rPr lang="en-US" sz="2400" dirty="0" err="1">
                <a:effectLst/>
                <a:latin typeface="Calibri" panose="020F0502020204030204" pitchFamily="34" charset="0"/>
                <a:ea typeface="Calibri" panose="020F0502020204030204" pitchFamily="34" charset="0"/>
                <a:cs typeface="Calibri" panose="020F0502020204030204" pitchFamily="34" charset="0"/>
              </a:rPr>
              <a:t>arXiv</a:t>
            </a:r>
            <a:r>
              <a:rPr lang="en-US" sz="2400" dirty="0">
                <a:effectLst/>
                <a:latin typeface="Calibri" panose="020F0502020204030204" pitchFamily="34" charset="0"/>
                <a:ea typeface="Calibri" panose="020F0502020204030204" pitchFamily="34" charset="0"/>
                <a:cs typeface="Calibri" panose="020F0502020204030204" pitchFamily="34" charset="0"/>
              </a:rPr>
              <a:t>, May 14, 2024. Accessed: May 21, 2024. [Online]. Available: </a:t>
            </a:r>
            <a:r>
              <a:rPr lang="en-US" sz="2400" dirty="0">
                <a:effectLst/>
                <a:latin typeface="Calibri" panose="020F0502020204030204" pitchFamily="34" charset="0"/>
                <a:ea typeface="Calibri" panose="020F0502020204030204" pitchFamily="34" charset="0"/>
                <a:cs typeface="Calibri" panose="020F0502020204030204" pitchFamily="34" charset="0"/>
                <a:hlinkClick r:id="rId11"/>
              </a:rPr>
              <a:t>http://arxiv.org/abs/2405.08883</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[11] </a:t>
            </a:r>
            <a:r>
              <a:rPr lang="en-US" sz="2400" dirty="0">
                <a:latin typeface="Calibri" panose="020F0502020204030204" pitchFamily="34" charset="0"/>
                <a:ea typeface="Calibri" panose="020F0502020204030204" pitchFamily="34" charset="0"/>
                <a:cs typeface="Calibri" panose="020F0502020204030204" pitchFamily="34" charset="0"/>
              </a:rPr>
              <a:t>H. Chung </a:t>
            </a:r>
            <a:r>
              <a:rPr lang="en-US" sz="2400" i="1" dirty="0">
                <a:latin typeface="Calibri" panose="020F0502020204030204" pitchFamily="34" charset="0"/>
                <a:ea typeface="Calibri" panose="020F0502020204030204" pitchFamily="34" charset="0"/>
                <a:cs typeface="Calibri" panose="020F0502020204030204" pitchFamily="34" charset="0"/>
              </a:rPr>
              <a:t>et al.,</a:t>
            </a:r>
            <a:r>
              <a:rPr lang="en-US" sz="2400" dirty="0">
                <a:latin typeface="Calibri" panose="020F0502020204030204" pitchFamily="34" charset="0"/>
                <a:ea typeface="Calibri" panose="020F0502020204030204" pitchFamily="34" charset="0"/>
                <a:cs typeface="Calibri" panose="020F0502020204030204" pitchFamily="34" charset="0"/>
              </a:rPr>
              <a:t> “Aspera: the UV </a:t>
            </a:r>
            <a:r>
              <a:rPr lang="en-US" sz="2400" dirty="0" err="1">
                <a:latin typeface="Calibri" panose="020F0502020204030204" pitchFamily="34" charset="0"/>
                <a:ea typeface="Calibri" panose="020F0502020204030204" pitchFamily="34" charset="0"/>
                <a:cs typeface="Calibri" panose="020F0502020204030204" pitchFamily="34" charset="0"/>
              </a:rPr>
              <a:t>SmallSat</a:t>
            </a:r>
            <a:r>
              <a:rPr lang="en-US" sz="2400" dirty="0">
                <a:latin typeface="Calibri" panose="020F0502020204030204" pitchFamily="34" charset="0"/>
                <a:ea typeface="Calibri" panose="020F0502020204030204" pitchFamily="34" charset="0"/>
                <a:cs typeface="Calibri" panose="020F0502020204030204" pitchFamily="34" charset="0"/>
              </a:rPr>
              <a:t> telescope to detect and map the warm-hot gas phase in nearby galaxy halos,” </a:t>
            </a:r>
            <a:r>
              <a:rPr lang="en-US" sz="2400" i="1" dirty="0">
                <a:latin typeface="Calibri" panose="020F0502020204030204" pitchFamily="34" charset="0"/>
                <a:ea typeface="Calibri" panose="020F0502020204030204" pitchFamily="34" charset="0"/>
                <a:cs typeface="Calibri" panose="020F0502020204030204" pitchFamily="34" charset="0"/>
              </a:rPr>
              <a:t>Proc. SPIE 11819, Aug 2021.</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doi:</a:t>
            </a:r>
            <a:r>
              <a:rPr lang="en-US" sz="2400" b="0" i="0" u="sng" dirty="0" err="1">
                <a:solidFill>
                  <a:srgbClr val="333333"/>
                </a:solidFill>
                <a:effectLst/>
                <a:latin typeface="Calibri" panose="020F0502020204030204" pitchFamily="34" charset="0"/>
                <a:ea typeface="Calibri" panose="020F0502020204030204" pitchFamily="34" charset="0"/>
                <a:cs typeface="Calibri" panose="020F0502020204030204" pitchFamily="34" charset="0"/>
                <a:hlinkClick r:id="rId12"/>
              </a:rPr>
              <a:t>https</a:t>
            </a:r>
            <a:r>
              <a:rPr lang="en-US" sz="2400" b="0"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hlinkClick r:id="rId12"/>
              </a:rPr>
              <a:t>://doi.org/10.1117/12.2593001</a:t>
            </a:r>
            <a:endParaRPr lang="en-US" sz="2400" b="0"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[12] J. R. </a:t>
            </a:r>
            <a:r>
              <a:rPr lang="en-US" sz="2400" dirty="0" err="1">
                <a:effectLst/>
                <a:latin typeface="Calibri" panose="020F0502020204030204" pitchFamily="34" charset="0"/>
                <a:ea typeface="Calibri" panose="020F0502020204030204" pitchFamily="34" charset="0"/>
                <a:cs typeface="Calibri" panose="020F0502020204030204" pitchFamily="34" charset="0"/>
              </a:rPr>
              <a:t>Janesick</a:t>
            </a:r>
            <a:r>
              <a:rPr lang="en-US" sz="2400" dirty="0">
                <a:effectLst/>
                <a:latin typeface="Calibri" panose="020F0502020204030204" pitchFamily="34" charset="0"/>
                <a:ea typeface="Calibri" panose="020F0502020204030204" pitchFamily="34" charset="0"/>
                <a:cs typeface="Calibri" panose="020F0502020204030204" pitchFamily="34" charset="0"/>
              </a:rPr>
              <a:t>, Scientific charge-coupled devices. 2001. Accessed: Jun. 17, 2024. [Online]. Available: https://ui.adsabs.harvard.edu/abs/2001sccd.book.....J</a:t>
            </a:r>
          </a:p>
          <a:p>
            <a:pPr>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37867FE-6255-9028-D308-C17C07DC10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86731" y="11015388"/>
            <a:ext cx="12328380" cy="3998393"/>
          </a:xfrm>
          <a:prstGeom prst="rect">
            <a:avLst/>
          </a:prstGeom>
        </p:spPr>
      </p:pic>
      <p:sp>
        <p:nvSpPr>
          <p:cNvPr id="8" name="Title 3">
            <a:extLst>
              <a:ext uri="{FF2B5EF4-FFF2-40B4-BE49-F238E27FC236}">
                <a16:creationId xmlns:a16="http://schemas.microsoft.com/office/drawing/2014/main" id="{3D9B5EB0-93D8-08F0-F48B-6C395CA4CA5F}"/>
              </a:ext>
            </a:extLst>
          </p:cNvPr>
          <p:cNvSpPr/>
          <p:nvPr/>
        </p:nvSpPr>
        <p:spPr>
          <a:xfrm>
            <a:off x="1972800" y="4843581"/>
            <a:ext cx="12276600"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US" sz="4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Abstract</a:t>
            </a:r>
            <a:endParaRPr lang="en-CA" sz="4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3">
            <a:extLst>
              <a:ext uri="{FF2B5EF4-FFF2-40B4-BE49-F238E27FC236}">
                <a16:creationId xmlns:a16="http://schemas.microsoft.com/office/drawing/2014/main" id="{9727C933-F001-A368-8DD4-EC680334C746}"/>
              </a:ext>
            </a:extLst>
          </p:cNvPr>
          <p:cNvSpPr/>
          <p:nvPr/>
        </p:nvSpPr>
        <p:spPr>
          <a:xfrm>
            <a:off x="17958520" y="4876178"/>
            <a:ext cx="12276600"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US" sz="4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Project Timeline</a:t>
            </a:r>
            <a:endParaRPr lang="en-CA" sz="4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0" name="Title 3">
            <a:extLst>
              <a:ext uri="{FF2B5EF4-FFF2-40B4-BE49-F238E27FC236}">
                <a16:creationId xmlns:a16="http://schemas.microsoft.com/office/drawing/2014/main" id="{8A73426A-3D0A-9EC8-3B2E-650CFD95055A}"/>
              </a:ext>
            </a:extLst>
          </p:cNvPr>
          <p:cNvSpPr/>
          <p:nvPr/>
        </p:nvSpPr>
        <p:spPr>
          <a:xfrm>
            <a:off x="3384748" y="12049443"/>
            <a:ext cx="9835440"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US" sz="4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Readout Simulation</a:t>
            </a:r>
            <a:endParaRPr lang="en-CA" sz="4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1" name="Title 3">
            <a:extLst>
              <a:ext uri="{FF2B5EF4-FFF2-40B4-BE49-F238E27FC236}">
                <a16:creationId xmlns:a16="http://schemas.microsoft.com/office/drawing/2014/main" id="{C751E51F-7B51-EA47-F361-50CB10182E2A}"/>
              </a:ext>
            </a:extLst>
          </p:cNvPr>
          <p:cNvSpPr/>
          <p:nvPr/>
        </p:nvSpPr>
        <p:spPr>
          <a:xfrm>
            <a:off x="17958520" y="17011460"/>
            <a:ext cx="12276600"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CA" sz="4800" b="0" strike="noStrike" spc="-1" dirty="0">
                <a:latin typeface="Calibri" panose="020F0502020204030204" pitchFamily="34" charset="0"/>
                <a:ea typeface="Calibri" panose="020F0502020204030204" pitchFamily="34" charset="0"/>
                <a:cs typeface="Calibri" panose="020F0502020204030204" pitchFamily="34" charset="0"/>
              </a:rPr>
              <a:t>Simulated Observations</a:t>
            </a:r>
          </a:p>
        </p:txBody>
      </p:sp>
      <p:sp>
        <p:nvSpPr>
          <p:cNvPr id="12" name="Title 3">
            <a:extLst>
              <a:ext uri="{FF2B5EF4-FFF2-40B4-BE49-F238E27FC236}">
                <a16:creationId xmlns:a16="http://schemas.microsoft.com/office/drawing/2014/main" id="{8C248CBE-BD92-D675-7B47-D2474497670C}"/>
              </a:ext>
            </a:extLst>
          </p:cNvPr>
          <p:cNvSpPr/>
          <p:nvPr/>
        </p:nvSpPr>
        <p:spPr>
          <a:xfrm>
            <a:off x="4224502" y="30209175"/>
            <a:ext cx="8194762" cy="1471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US" sz="4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Other Applications</a:t>
            </a:r>
            <a:endParaRPr lang="en-CA" sz="4800" b="0" strike="noStrike" spc="-1"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28ED7261-B03E-CF42-044D-3D00A112BFA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9976" y="531027"/>
            <a:ext cx="3619693" cy="3388764"/>
          </a:xfrm>
          <a:prstGeom prst="rect">
            <a:avLst/>
          </a:prstGeom>
        </p:spPr>
      </p:pic>
      <p:pic>
        <p:nvPicPr>
          <p:cNvPr id="17" name="Picture 16">
            <a:extLst>
              <a:ext uri="{FF2B5EF4-FFF2-40B4-BE49-F238E27FC236}">
                <a16:creationId xmlns:a16="http://schemas.microsoft.com/office/drawing/2014/main" id="{EBEFD5F4-F991-ABD9-4754-0DAEC075B42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484485" y="488921"/>
            <a:ext cx="3368330" cy="3388766"/>
          </a:xfrm>
          <a:prstGeom prst="rect">
            <a:avLst/>
          </a:prstGeom>
        </p:spPr>
      </p:pic>
      <p:pic>
        <p:nvPicPr>
          <p:cNvPr id="19" name="Picture 18">
            <a:extLst>
              <a:ext uri="{FF2B5EF4-FFF2-40B4-BE49-F238E27FC236}">
                <a16:creationId xmlns:a16="http://schemas.microsoft.com/office/drawing/2014/main" id="{0F239747-C431-DBB8-4C77-BC32B4350AE1}"/>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r="14093" b="25330"/>
          <a:stretch/>
        </p:blipFill>
        <p:spPr>
          <a:xfrm>
            <a:off x="18945538" y="22376291"/>
            <a:ext cx="10302564" cy="12300457"/>
          </a:xfrm>
          <a:prstGeom prst="rect">
            <a:avLst/>
          </a:prstGeom>
        </p:spPr>
      </p:pic>
      <p:pic>
        <p:nvPicPr>
          <p:cNvPr id="21" name="Picture 20">
            <a:extLst>
              <a:ext uri="{FF2B5EF4-FFF2-40B4-BE49-F238E27FC236}">
                <a16:creationId xmlns:a16="http://schemas.microsoft.com/office/drawing/2014/main" id="{D6FFD1A8-8DFA-7AE4-CFAC-4A1D68723F3A}"/>
              </a:ext>
            </a:extLst>
          </p:cNvPr>
          <p:cNvPicPr>
            <a:picLocks noChangeAspect="1"/>
          </p:cNvPicPr>
          <p:nvPr/>
        </p:nvPicPr>
        <p:blipFill rotWithShape="1">
          <a:blip r:embed="rId17">
            <a:extLst>
              <a:ext uri="{28A0092B-C50C-407E-A947-70E740481C1C}">
                <a14:useLocalDpi xmlns:a14="http://schemas.microsoft.com/office/drawing/2010/main" val="0"/>
              </a:ext>
            </a:extLst>
          </a:blip>
          <a:srcRect t="2592" b="2897"/>
          <a:stretch/>
        </p:blipFill>
        <p:spPr>
          <a:xfrm>
            <a:off x="8604019" y="17436710"/>
            <a:ext cx="6793462" cy="4815381"/>
          </a:xfrm>
          <a:prstGeom prst="rect">
            <a:avLst/>
          </a:prstGeom>
        </p:spPr>
      </p:pic>
      <p:pic>
        <p:nvPicPr>
          <p:cNvPr id="23" name="Picture 22">
            <a:extLst>
              <a:ext uri="{FF2B5EF4-FFF2-40B4-BE49-F238E27FC236}">
                <a16:creationId xmlns:a16="http://schemas.microsoft.com/office/drawing/2014/main" id="{2E4598C5-09A6-F2C2-4D94-094BA01B5B8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89135" y="17462111"/>
            <a:ext cx="7223072" cy="4815381"/>
          </a:xfrm>
          <a:prstGeom prst="rect">
            <a:avLst/>
          </a:prstGeom>
        </p:spPr>
      </p:pic>
      <p:sp>
        <p:nvSpPr>
          <p:cNvPr id="24" name="Title 3">
            <a:extLst>
              <a:ext uri="{FF2B5EF4-FFF2-40B4-BE49-F238E27FC236}">
                <a16:creationId xmlns:a16="http://schemas.microsoft.com/office/drawing/2014/main" id="{484BF405-CE2A-0454-40D1-E8C26FAE9D10}"/>
              </a:ext>
            </a:extLst>
          </p:cNvPr>
          <p:cNvSpPr/>
          <p:nvPr/>
        </p:nvSpPr>
        <p:spPr>
          <a:xfrm>
            <a:off x="13654089" y="37263454"/>
            <a:ext cx="4359691" cy="710814"/>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buNone/>
            </a:pPr>
            <a:r>
              <a:rPr lang="en-CA" sz="4400" b="0" strike="noStrike" spc="-1" dirty="0">
                <a:latin typeface="Arial"/>
              </a:rPr>
              <a:t>References</a:t>
            </a:r>
          </a:p>
        </p:txBody>
      </p:sp>
      <p:cxnSp>
        <p:nvCxnSpPr>
          <p:cNvPr id="26" name="Straight Connector 25">
            <a:extLst>
              <a:ext uri="{FF2B5EF4-FFF2-40B4-BE49-F238E27FC236}">
                <a16:creationId xmlns:a16="http://schemas.microsoft.com/office/drawing/2014/main" id="{8C05FC7F-67B9-C0CB-5BBD-5735E82B7D6A}"/>
              </a:ext>
            </a:extLst>
          </p:cNvPr>
          <p:cNvCxnSpPr>
            <a:cxnSpLocks/>
          </p:cNvCxnSpPr>
          <p:nvPr/>
        </p:nvCxnSpPr>
        <p:spPr>
          <a:xfrm>
            <a:off x="1820400" y="37073838"/>
            <a:ext cx="28448000" cy="0"/>
          </a:xfrm>
          <a:prstGeom prst="line">
            <a:avLst/>
          </a:prstGeom>
          <a:ln w="76200">
            <a:solidFill>
              <a:srgbClr val="AB052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85AE97-1897-ADA4-6F33-25B1097FC363}"/>
              </a:ext>
            </a:extLst>
          </p:cNvPr>
          <p:cNvCxnSpPr>
            <a:cxnSpLocks/>
          </p:cNvCxnSpPr>
          <p:nvPr/>
        </p:nvCxnSpPr>
        <p:spPr>
          <a:xfrm>
            <a:off x="1975459" y="4571502"/>
            <a:ext cx="28448000" cy="0"/>
          </a:xfrm>
          <a:prstGeom prst="line">
            <a:avLst/>
          </a:prstGeom>
          <a:ln w="76200">
            <a:solidFill>
              <a:srgbClr val="AB0520"/>
            </a:solidFill>
          </a:ln>
        </p:spPr>
        <p:style>
          <a:lnRef idx="1">
            <a:schemeClr val="accent1"/>
          </a:lnRef>
          <a:fillRef idx="0">
            <a:schemeClr val="accent1"/>
          </a:fillRef>
          <a:effectRef idx="0">
            <a:schemeClr val="accent1"/>
          </a:effectRef>
          <a:fontRef idx="minor">
            <a:schemeClr val="tx1"/>
          </a:fontRef>
        </p:style>
      </p:cxnSp>
      <p:sp>
        <p:nvSpPr>
          <p:cNvPr id="43" name="Title 3">
            <a:extLst>
              <a:ext uri="{FF2B5EF4-FFF2-40B4-BE49-F238E27FC236}">
                <a16:creationId xmlns:a16="http://schemas.microsoft.com/office/drawing/2014/main" id="{ECDAD50D-FB15-28C8-A8F0-88A5192F806C}"/>
              </a:ext>
            </a:extLst>
          </p:cNvPr>
          <p:cNvSpPr/>
          <p:nvPr/>
        </p:nvSpPr>
        <p:spPr>
          <a:xfrm>
            <a:off x="1217710" y="22415920"/>
            <a:ext cx="14208346" cy="3079329"/>
          </a:xfrm>
          <a:prstGeom prst="rect">
            <a:avLst/>
          </a:prstGeom>
          <a:noFill/>
          <a:ln w="0">
            <a:noFill/>
          </a:ln>
        </p:spPr>
        <p:style>
          <a:lnRef idx="0">
            <a:scrgbClr r="0" g="0" b="0"/>
          </a:lnRef>
          <a:fillRef idx="0">
            <a:scrgbClr r="0" g="0" b="0"/>
          </a:fillRef>
          <a:effectRef idx="0">
            <a:scrgbClr r="0" g="0" b="0"/>
          </a:effectRef>
          <a:fontRef idx="minor"/>
        </p:style>
        <p:txBody>
          <a:bodyPr numCol="2" spcCol="365760" anchor="t">
            <a:normAutofit/>
          </a:bodyPr>
          <a:lstStyle/>
          <a:p>
            <a:pPr algn="just">
              <a:lnSpc>
                <a:spcPct val="90000"/>
              </a:lnSpc>
            </a:pPr>
            <a:r>
              <a:rPr lang="en-CA" sz="2800" spc="-1" dirty="0">
                <a:latin typeface="Calibri" panose="020F0502020204030204" pitchFamily="34" charset="0"/>
                <a:ea typeface="Calibri" panose="020F0502020204030204" pitchFamily="34" charset="0"/>
                <a:cs typeface="Calibri" panose="020F0502020204030204" pitchFamily="34" charset="0"/>
              </a:rPr>
              <a:t>Figure 2: Skipper CDS transfer function and readout electronics intrinsic noise spectrum. The transfer function is convolved with the noise spectrum to produce the integrated noise. The transfer function peaks near the pixel clock frequency, with additional skips narrowing the width of the transfer function.</a:t>
            </a:r>
          </a:p>
          <a:p>
            <a:pPr algn="just">
              <a:lnSpc>
                <a:spcPct val="90000"/>
              </a:lnSpc>
            </a:pPr>
            <a:r>
              <a:rPr lang="en-CA" sz="2800" spc="-1" dirty="0">
                <a:latin typeface="Calibri" panose="020F0502020204030204" pitchFamily="34" charset="0"/>
                <a:ea typeface="Calibri" panose="020F0502020204030204" pitchFamily="34" charset="0"/>
                <a:cs typeface="Calibri" panose="020F0502020204030204" pitchFamily="34" charset="0"/>
              </a:rPr>
              <a:t>Figure 3: Total integrated read noise for a 128-    channel Skipper CCD as a function of pixel   frequency and readout time. An optimal readout speed of 100 kHz is found, corresponding to a ~700 second readout time at deep 0.10 e</a:t>
            </a:r>
            <a:r>
              <a:rPr lang="en-CA" sz="2800" spc="-1" baseline="30000" dirty="0">
                <a:latin typeface="Calibri" panose="020F0502020204030204" pitchFamily="34" charset="0"/>
                <a:ea typeface="Calibri" panose="020F0502020204030204" pitchFamily="34" charset="0"/>
                <a:cs typeface="Calibri" panose="020F0502020204030204" pitchFamily="34" charset="0"/>
              </a:rPr>
              <a:t>-</a:t>
            </a:r>
            <a:r>
              <a:rPr lang="en-CA" sz="2800" spc="-1" dirty="0">
                <a:latin typeface="Calibri" panose="020F0502020204030204" pitchFamily="34" charset="0"/>
                <a:ea typeface="Calibri" panose="020F0502020204030204" pitchFamily="34" charset="0"/>
                <a:cs typeface="Calibri" panose="020F0502020204030204" pitchFamily="34" charset="0"/>
              </a:rPr>
              <a:t> read noise.</a:t>
            </a: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44" name="Title 3">
            <a:extLst>
              <a:ext uri="{FF2B5EF4-FFF2-40B4-BE49-F238E27FC236}">
                <a16:creationId xmlns:a16="http://schemas.microsoft.com/office/drawing/2014/main" id="{5E7A1F30-15E8-8490-F6E2-3CEA0B57673D}"/>
              </a:ext>
            </a:extLst>
          </p:cNvPr>
          <p:cNvSpPr/>
          <p:nvPr/>
        </p:nvSpPr>
        <p:spPr>
          <a:xfrm>
            <a:off x="1762308" y="31537406"/>
            <a:ext cx="13080321" cy="5484744"/>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90000"/>
              </a:lnSpc>
            </a:pPr>
            <a:r>
              <a:rPr lang="en-CA" sz="2800" b="0" strike="noStrike" spc="-1" dirty="0">
                <a:latin typeface="Calibri" panose="020F0502020204030204" pitchFamily="34" charset="0"/>
                <a:ea typeface="Calibri" panose="020F0502020204030204" pitchFamily="34" charset="0"/>
                <a:cs typeface="Calibri" panose="020F0502020204030204" pitchFamily="34" charset="0"/>
              </a:rPr>
              <a:t>Numerous other areas of astrophysics stand to benefit greatly from low-to-zero read noise detectors, including:</a:t>
            </a:r>
          </a:p>
          <a:p>
            <a:pPr marL="457200" indent="-457200" algn="just">
              <a:lnSpc>
                <a:spcPct val="90000"/>
              </a:lnSpc>
              <a:buFont typeface="Arial" panose="020B0604020202020204" pitchFamily="34" charset="0"/>
              <a:buChar char="•"/>
            </a:pPr>
            <a:r>
              <a:rPr lang="en-CA" sz="2800" spc="-1" dirty="0">
                <a:latin typeface="Calibri" panose="020F0502020204030204" pitchFamily="34" charset="0"/>
                <a:ea typeface="Calibri" panose="020F0502020204030204" pitchFamily="34" charset="0"/>
                <a:cs typeface="Calibri" panose="020F0502020204030204" pitchFamily="34" charset="0"/>
              </a:rPr>
              <a:t>Extremely high resolution spectrographs with automatic sky line removal</a:t>
            </a:r>
          </a:p>
          <a:p>
            <a:pPr marL="457200" indent="-457200" algn="just">
              <a:lnSpc>
                <a:spcPct val="90000"/>
              </a:lnSpc>
              <a:buFont typeface="Arial" panose="020B0604020202020204" pitchFamily="34" charset="0"/>
              <a:buChar char="•"/>
            </a:pPr>
            <a:r>
              <a:rPr lang="en-CA" sz="2800" b="0" strike="noStrike" spc="-1" dirty="0">
                <a:latin typeface="Calibri" panose="020F0502020204030204" pitchFamily="34" charset="0"/>
                <a:ea typeface="Calibri" panose="020F0502020204030204" pitchFamily="34" charset="0"/>
                <a:cs typeface="Calibri" panose="020F0502020204030204" pitchFamily="34" charset="0"/>
              </a:rPr>
              <a:t>Exoplanet direct imaging/spectroscopy [10]</a:t>
            </a:r>
          </a:p>
          <a:p>
            <a:pPr marL="457200" indent="-457200" algn="just">
              <a:lnSpc>
                <a:spcPct val="90000"/>
              </a:lnSpc>
              <a:buFont typeface="Arial" panose="020B0604020202020204" pitchFamily="34" charset="0"/>
              <a:buChar char="•"/>
            </a:pPr>
            <a:r>
              <a:rPr lang="en-CA" sz="2800" b="0" strike="noStrike" spc="-1" dirty="0">
                <a:latin typeface="Calibri" panose="020F0502020204030204" pitchFamily="34" charset="0"/>
                <a:ea typeface="Calibri" panose="020F0502020204030204" pitchFamily="34" charset="0"/>
                <a:cs typeface="Calibri" panose="020F0502020204030204" pitchFamily="34" charset="0"/>
              </a:rPr>
              <a:t>Flagship missions, such as the Habitable Worlds Observatory and upcoming                30-m class telescopes [4, 10]</a:t>
            </a:r>
          </a:p>
          <a:p>
            <a:pPr marL="457200" indent="-457200" algn="just">
              <a:lnSpc>
                <a:spcPct val="90000"/>
              </a:lnSpc>
              <a:buFont typeface="Arial" panose="020B0604020202020204" pitchFamily="34" charset="0"/>
              <a:buChar char="•"/>
            </a:pPr>
            <a:r>
              <a:rPr lang="en-CA" sz="2800" spc="-1" dirty="0">
                <a:latin typeface="Calibri" panose="020F0502020204030204" pitchFamily="34" charset="0"/>
                <a:ea typeface="Calibri" panose="020F0502020204030204" pitchFamily="34" charset="0"/>
                <a:cs typeface="Calibri" panose="020F0502020204030204" pitchFamily="34" charset="0"/>
              </a:rPr>
              <a:t>Dark matter detectors with long exposure times and expected signals of 1-2 e</a:t>
            </a:r>
            <a:r>
              <a:rPr lang="en-CA" sz="2800" spc="-1" baseline="30000" dirty="0">
                <a:latin typeface="Calibri" panose="020F0502020204030204" pitchFamily="34" charset="0"/>
                <a:ea typeface="Calibri" panose="020F0502020204030204" pitchFamily="34" charset="0"/>
                <a:cs typeface="Calibri" panose="020F0502020204030204" pitchFamily="34" charset="0"/>
              </a:rPr>
              <a:t>-</a:t>
            </a: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CA" sz="4800" i="1" spc="-1" dirty="0">
                <a:latin typeface="Calibri" panose="020F0502020204030204" pitchFamily="34" charset="0"/>
                <a:ea typeface="Calibri" panose="020F0502020204030204" pitchFamily="34" charset="0"/>
                <a:cs typeface="Calibri" panose="020F0502020204030204" pitchFamily="34" charset="0"/>
              </a:rPr>
              <a:t>Will these detectors work for you? Contact us!</a:t>
            </a:r>
          </a:p>
          <a:p>
            <a:pPr algn="ctr">
              <a:lnSpc>
                <a:spcPct val="90000"/>
              </a:lnSpc>
            </a:pPr>
            <a:r>
              <a:rPr lang="en-CA" sz="4800" b="0" strike="noStrike" spc="-1" dirty="0">
                <a:latin typeface="Calibri" panose="020F0502020204030204" pitchFamily="34" charset="0"/>
                <a:ea typeface="Calibri" panose="020F0502020204030204" pitchFamily="34" charset="0"/>
                <a:cs typeface="Calibri" panose="020F0502020204030204" pitchFamily="34" charset="0"/>
              </a:rPr>
              <a:t>baparker@arizona.edu</a:t>
            </a:r>
          </a:p>
          <a:p>
            <a:pPr algn="just">
              <a:lnSpc>
                <a:spcPct val="90000"/>
              </a:lnSpc>
            </a:pPr>
            <a:endParaRPr lang="en-CA" sz="28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681</TotalTime>
  <Words>1702</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Theoretical Performance and Applications of a Novel  128-amplifier Delta-Doped UV Enhanced Skipper CCD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Brock Parker</dc:creator>
  <dc:description/>
  <cp:lastModifiedBy>Brock Parker</cp:lastModifiedBy>
  <cp:revision>19</cp:revision>
  <dcterms:created xsi:type="dcterms:W3CDTF">2024-06-13T01:16:09Z</dcterms:created>
  <dcterms:modified xsi:type="dcterms:W3CDTF">2024-06-16T23:09:43Z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