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5" r:id="rId8"/>
    <p:sldId id="262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7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8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0FD78B-DB02-4362-BCDC-98A55456977C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3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5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39F4F5-F4D2-4D2A-AB60-88D37ADCB869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9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D1BD23-6E54-4D9D-AD88-A2813C73CC25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4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677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Defense Contract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Brock Rose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of Defense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03" y="4532998"/>
            <a:ext cx="4280057" cy="1187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Interactive Collapsible Tree Diagram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49" y="1819450"/>
            <a:ext cx="7330751" cy="50385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2108452"/>
            <a:ext cx="4280057" cy="118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7076" y="2180497"/>
            <a:ext cx="4522123" cy="2142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Difficulties Defining DoD Customer Hierarchy</a:t>
            </a:r>
          </a:p>
          <a:p>
            <a:r>
              <a:rPr lang="en-US" dirty="0"/>
              <a:t>Organizations constantly reorganize</a:t>
            </a:r>
          </a:p>
          <a:p>
            <a:r>
              <a:rPr lang="en-US" dirty="0" smtClean="0"/>
              <a:t>Changes may not be publicly announced</a:t>
            </a:r>
          </a:p>
          <a:p>
            <a:r>
              <a:rPr lang="en-US" dirty="0" smtClean="0"/>
              <a:t>Consists of two types of offices:</a:t>
            </a:r>
          </a:p>
          <a:p>
            <a:pPr lvl="1"/>
            <a:r>
              <a:rPr lang="en-US" dirty="0" smtClean="0"/>
              <a:t>Funding Offices</a:t>
            </a:r>
          </a:p>
          <a:p>
            <a:pPr lvl="1"/>
            <a:r>
              <a:rPr lang="en-US" dirty="0" smtClean="0"/>
              <a:t>Awarding Offices</a:t>
            </a:r>
          </a:p>
        </p:txBody>
      </p:sp>
    </p:spTree>
    <p:extLst>
      <p:ext uri="{BB962C8B-B14F-4D97-AF65-F5344CB8AC3E}">
        <p14:creationId xmlns:p14="http://schemas.microsoft.com/office/powerpoint/2010/main" val="8467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7" y="2180496"/>
            <a:ext cx="4912822" cy="4062362"/>
          </a:xfrm>
        </p:spPr>
        <p:txBody>
          <a:bodyPr>
            <a:normAutofit/>
          </a:bodyPr>
          <a:lstStyle/>
          <a:p>
            <a:r>
              <a:rPr lang="en-US" dirty="0" smtClean="0"/>
              <a:t>Align Department of Defense customer hierarchy to internal Customer Relationship Management(CRM) definition</a:t>
            </a:r>
          </a:p>
          <a:p>
            <a:r>
              <a:rPr lang="en-US" dirty="0"/>
              <a:t>Track budgets and contract/grants to create account </a:t>
            </a:r>
            <a:r>
              <a:rPr lang="en-US" dirty="0" smtClean="0"/>
              <a:t>portfolios</a:t>
            </a:r>
          </a:p>
          <a:p>
            <a:r>
              <a:rPr lang="en-US" dirty="0" smtClean="0"/>
              <a:t>Extract competitive intelligence (CI) and populate interactive dashboard within CRM account profiles</a:t>
            </a:r>
          </a:p>
        </p:txBody>
      </p:sp>
      <p:pic>
        <p:nvPicPr>
          <p:cNvPr id="5" name="Picture 4" descr="UNCLASSIFIED//FOUO Structure of Space Acquisition - ppt downlo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99" y="2416525"/>
            <a:ext cx="6317672" cy="3590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0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3648" y="2000574"/>
            <a:ext cx="1133339" cy="60734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734033" y="2183621"/>
            <a:ext cx="3236993" cy="4303038"/>
            <a:chOff x="4630913" y="2058930"/>
            <a:chExt cx="3236993" cy="4303038"/>
          </a:xfrm>
        </p:grpSpPr>
        <p:pic>
          <p:nvPicPr>
            <p:cNvPr id="1030" name="Picture 6" descr="Freedom of Information Act (FOIA) | City of Harvard, Illinoi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879" y="5522204"/>
              <a:ext cx="839764" cy="83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bir-sttr-logo -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913" y="3468648"/>
              <a:ext cx="1316925" cy="46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5042344" y="3664547"/>
              <a:ext cx="2077876" cy="57167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19359081">
              <a:off x="5311180" y="4729522"/>
              <a:ext cx="2175790" cy="57167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 rot="1732824">
              <a:off x="5194804" y="2669438"/>
              <a:ext cx="2175790" cy="57167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5633048" y="2460463"/>
              <a:ext cx="401049" cy="46359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 flipV="1">
              <a:off x="5833572" y="2179553"/>
              <a:ext cx="1" cy="28091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47356" y="2058930"/>
              <a:ext cx="1446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smtClean="0"/>
                <a:t>100K+ Awards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 smtClean="0"/>
                <a:t>50K+ Contractors</a:t>
              </a:r>
              <a:endParaRPr lang="en-US" sz="1000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6302673" y="2829283"/>
              <a:ext cx="401049" cy="46359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6302673" y="2830754"/>
              <a:ext cx="401049" cy="2033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6511531" y="2575475"/>
              <a:ext cx="1" cy="28091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21533" y="2442054"/>
              <a:ext cx="1446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smtClean="0"/>
                <a:t>15K+ Awards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 smtClean="0"/>
                <a:t>500 Contractors</a:t>
              </a:r>
              <a:endParaRPr lang="en-US" sz="1000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6097378" y="3697369"/>
              <a:ext cx="401049" cy="463597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4097" y="3445853"/>
              <a:ext cx="5553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Grants</a:t>
              </a:r>
              <a:endParaRPr lang="en-US" sz="1000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5683867" y="5180705"/>
              <a:ext cx="401049" cy="463597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623" y="4522195"/>
              <a:ext cx="1008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Research Labs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57527" y="5335858"/>
              <a:ext cx="520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ONR</a:t>
              </a:r>
              <a:endParaRPr lang="en-US" sz="1000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6154264" y="4791708"/>
              <a:ext cx="401049" cy="463597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27924" y="4946861"/>
              <a:ext cx="520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MDA</a:t>
              </a:r>
              <a:endParaRPr lang="en-US" sz="1000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6634420" y="4443850"/>
              <a:ext cx="401049" cy="463597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08080" y="4599003"/>
              <a:ext cx="520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SDA</a:t>
              </a:r>
              <a:endParaRPr lang="en-US" sz="1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486006" y="3077779"/>
            <a:ext cx="2180503" cy="1983681"/>
            <a:chOff x="9430306" y="2971011"/>
            <a:chExt cx="2180503" cy="1983681"/>
          </a:xfrm>
        </p:grpSpPr>
        <p:sp>
          <p:nvSpPr>
            <p:cNvPr id="22" name="TextBox 21"/>
            <p:cNvSpPr txBox="1"/>
            <p:nvPr/>
          </p:nvSpPr>
          <p:spPr>
            <a:xfrm>
              <a:off x="9430307" y="4031362"/>
              <a:ext cx="2180502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Collect Data</a:t>
              </a:r>
            </a:p>
            <a:p>
              <a:r>
                <a:rPr lang="en-US" dirty="0" smtClean="0"/>
                <a:t>Clean/Disambiguate</a:t>
              </a:r>
            </a:p>
            <a:p>
              <a:r>
                <a:rPr lang="en-US" dirty="0" smtClean="0"/>
                <a:t>Associate to Account</a:t>
              </a:r>
            </a:p>
          </p:txBody>
        </p:sp>
        <p:pic>
          <p:nvPicPr>
            <p:cNvPr id="1032" name="Picture 8" descr="Integrate Microsoft Dynamics 365 | CyTrack Customer Experience Technolog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0306" y="2971011"/>
              <a:ext cx="2180501" cy="1071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507076" y="2180496"/>
            <a:ext cx="4522123" cy="3846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Collecting Contract Data</a:t>
            </a:r>
          </a:p>
          <a:p>
            <a:r>
              <a:rPr lang="en-US" dirty="0" smtClean="0"/>
              <a:t>Four sources of contract/grant data</a:t>
            </a:r>
          </a:p>
          <a:p>
            <a:pPr lvl="1"/>
            <a:r>
              <a:rPr lang="en-US" dirty="0" smtClean="0"/>
              <a:t>betaSAM.gov</a:t>
            </a:r>
          </a:p>
          <a:p>
            <a:pPr lvl="1"/>
            <a:r>
              <a:rPr lang="en-US" dirty="0" smtClean="0"/>
              <a:t>DACIS</a:t>
            </a:r>
          </a:p>
          <a:p>
            <a:pPr lvl="1"/>
            <a:r>
              <a:rPr lang="en-US" dirty="0" smtClean="0"/>
              <a:t>SBIR</a:t>
            </a:r>
          </a:p>
          <a:p>
            <a:pPr lvl="1"/>
            <a:r>
              <a:rPr lang="en-US" dirty="0" smtClean="0"/>
              <a:t>Freedom of Information Act</a:t>
            </a:r>
            <a:endParaRPr lang="en-US" dirty="0"/>
          </a:p>
          <a:p>
            <a:r>
              <a:rPr lang="en-US" dirty="0" smtClean="0"/>
              <a:t>Microsoft Dynamics CRM</a:t>
            </a:r>
          </a:p>
          <a:p>
            <a:pPr lvl="1"/>
            <a:r>
              <a:rPr lang="en-US" dirty="0" smtClean="0"/>
              <a:t>Account Profiles</a:t>
            </a:r>
          </a:p>
          <a:p>
            <a:pPr lvl="1"/>
            <a:r>
              <a:rPr lang="en-US" dirty="0" smtClean="0"/>
              <a:t>Stakeholder Profiles</a:t>
            </a:r>
          </a:p>
        </p:txBody>
      </p:sp>
      <p:pic>
        <p:nvPicPr>
          <p:cNvPr id="1034" name="Picture 10" descr="DACIS: About U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16" y="1919783"/>
            <a:ext cx="1061830" cy="6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8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6076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Sources Sought</a:t>
            </a:r>
          </a:p>
          <a:p>
            <a:r>
              <a:rPr lang="en-US" dirty="0" smtClean="0"/>
              <a:t>Pre-Solicitation </a:t>
            </a:r>
          </a:p>
          <a:p>
            <a:pPr lvl="1"/>
            <a:r>
              <a:rPr lang="en-US" dirty="0" smtClean="0"/>
              <a:t>Request for Information (RFI)</a:t>
            </a:r>
          </a:p>
          <a:p>
            <a:pPr lvl="1"/>
            <a:r>
              <a:rPr lang="en-US" dirty="0" smtClean="0"/>
              <a:t>White Papers</a:t>
            </a:r>
          </a:p>
          <a:p>
            <a:pPr lvl="1"/>
            <a:r>
              <a:rPr lang="en-US" dirty="0"/>
              <a:t>Request for Proposal (RFP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Award Notice</a:t>
            </a:r>
          </a:p>
          <a:p>
            <a:pPr lvl="1"/>
            <a:r>
              <a:rPr lang="en-US" dirty="0" smtClean="0"/>
              <a:t>Contract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57" y="2264006"/>
            <a:ext cx="6762750" cy="2524125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4" y="5021271"/>
            <a:ext cx="2709649" cy="14520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57343" y="5586154"/>
            <a:ext cx="1164781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DACIS: About 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248" y="5398228"/>
            <a:ext cx="1462751" cy="89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vernment Spending Open Data | USAspen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3" y="5398227"/>
            <a:ext cx="1697597" cy="89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8139932" y="5586154"/>
            <a:ext cx="1164781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1032" name="Picture 8" descr="Design ms sql server database table schema for your project by  Aishwaryashiv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34" y="5078939"/>
            <a:ext cx="2195574" cy="17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Solicitation/Award PIID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2180496"/>
            <a:ext cx="11029615" cy="2607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Procurement Instrument Identifier (PIID)</a:t>
            </a:r>
          </a:p>
          <a:p>
            <a:pPr lvl="1"/>
            <a:r>
              <a:rPr lang="en-US" dirty="0" smtClean="0"/>
              <a:t>Solicitation PIID</a:t>
            </a:r>
          </a:p>
          <a:p>
            <a:pPr lvl="1"/>
            <a:r>
              <a:rPr lang="en-US" dirty="0" smtClean="0"/>
              <a:t>Award PIID</a:t>
            </a:r>
          </a:p>
          <a:p>
            <a:r>
              <a:rPr lang="en-US" dirty="0" smtClean="0"/>
              <a:t>Award Types</a:t>
            </a:r>
          </a:p>
          <a:p>
            <a:pPr lvl="1"/>
            <a:r>
              <a:rPr lang="en-US" dirty="0" smtClean="0"/>
              <a:t>Definitive Contract</a:t>
            </a:r>
          </a:p>
          <a:p>
            <a:pPr lvl="1"/>
            <a:r>
              <a:rPr lang="en-US" dirty="0" smtClean="0"/>
              <a:t>Indefinite Delivery/Indefinite Quantity (IDIQ)</a:t>
            </a:r>
          </a:p>
          <a:p>
            <a:pPr lvl="2"/>
            <a:r>
              <a:rPr lang="en-US" dirty="0" smtClean="0"/>
              <a:t>Parent/Child Relationship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550" y="1996896"/>
            <a:ext cx="2907049" cy="2759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:\Users\Brock\Downloads\Dashboard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56" y="3549534"/>
            <a:ext cx="5788428" cy="31871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rved Left Arrow 2"/>
          <p:cNvSpPr/>
          <p:nvPr/>
        </p:nvSpPr>
        <p:spPr>
          <a:xfrm>
            <a:off x="8229599" y="2734888"/>
            <a:ext cx="681642" cy="1088968"/>
          </a:xfrm>
          <a:prstGeom prst="curvedLeftArrow">
            <a:avLst>
              <a:gd name="adj1" fmla="val 25000"/>
              <a:gd name="adj2" fmla="val 50000"/>
              <a:gd name="adj3" fmla="val 2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6356" y="5143091"/>
            <a:ext cx="4912822" cy="15935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flipV="1">
            <a:off x="2782232" y="4778809"/>
            <a:ext cx="3319310" cy="8156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60746" y="5143092"/>
            <a:ext cx="1961804" cy="473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Unique ID Drives Parent/Child Relationships</a:t>
            </a:r>
            <a:endParaRPr lang="en-US" sz="1200" dirty="0"/>
          </a:p>
        </p:txBody>
      </p:sp>
      <p:sp>
        <p:nvSpPr>
          <p:cNvPr id="10" name="Left-Up Arrow 9"/>
          <p:cNvSpPr/>
          <p:nvPr/>
        </p:nvSpPr>
        <p:spPr>
          <a:xfrm flipH="1">
            <a:off x="7670813" y="5414639"/>
            <a:ext cx="1331869" cy="1175541"/>
          </a:xfrm>
          <a:prstGeom prst="leftUpArrow">
            <a:avLst>
              <a:gd name="adj1" fmla="val 14090"/>
              <a:gd name="adj2" fmla="val 130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57256" y="6189835"/>
            <a:ext cx="1413164" cy="473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Relationships from Solicitation to Award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10643046" y="2988048"/>
            <a:ext cx="1144749" cy="473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Hide/Show Collapsible Filter</a:t>
            </a:r>
            <a:endParaRPr lang="en-US" sz="1000" dirty="0"/>
          </a:p>
        </p:txBody>
      </p:sp>
      <p:sp>
        <p:nvSpPr>
          <p:cNvPr id="13" name="Bent Arrow 12"/>
          <p:cNvSpPr/>
          <p:nvPr/>
        </p:nvSpPr>
        <p:spPr>
          <a:xfrm flipV="1">
            <a:off x="11191014" y="3484313"/>
            <a:ext cx="507076" cy="307694"/>
          </a:xfrm>
          <a:prstGeom prst="bentArrow">
            <a:avLst>
              <a:gd name="adj1" fmla="val 25000"/>
              <a:gd name="adj2" fmla="val 36979"/>
              <a:gd name="adj3" fmla="val 25000"/>
              <a:gd name="adj4" fmla="val 62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development: Shipley model</a:t>
            </a:r>
            <a:endParaRPr lang="en-US" dirty="0"/>
          </a:p>
        </p:txBody>
      </p:sp>
      <p:pic>
        <p:nvPicPr>
          <p:cNvPr id="6148" name="Picture 4" descr="Breakdown of Business Development Lifecycle to be Manage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69" y="2015023"/>
            <a:ext cx="6820009" cy="35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1881238"/>
            <a:ext cx="11029615" cy="2374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Shipley Model used for Capture Process</a:t>
            </a:r>
          </a:p>
          <a:p>
            <a:pPr lvl="1"/>
            <a:r>
              <a:rPr lang="en-US" dirty="0" smtClean="0"/>
              <a:t>Phases and decision gates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Intelligence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076" y="2180496"/>
            <a:ext cx="4705004" cy="262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Identify the following:</a:t>
            </a:r>
            <a:endParaRPr lang="en-US" dirty="0"/>
          </a:p>
          <a:p>
            <a:r>
              <a:rPr lang="en-US" dirty="0" smtClean="0"/>
              <a:t>Suppliers to awarding office</a:t>
            </a:r>
          </a:p>
          <a:p>
            <a:r>
              <a:rPr lang="en-US" dirty="0" smtClean="0"/>
              <a:t>Subcontract awards recipients</a:t>
            </a:r>
          </a:p>
          <a:p>
            <a:r>
              <a:rPr lang="en-US" dirty="0" smtClean="0"/>
              <a:t>Strategic partnerships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upload.wikimedia.org/wikipedia/commons/thumb/2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28" y="2330740"/>
            <a:ext cx="6082550" cy="387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profiles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331" y="1863958"/>
            <a:ext cx="4137666" cy="104994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7076" y="2180496"/>
            <a:ext cx="4522123" cy="3846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Create Account Profiles</a:t>
            </a:r>
          </a:p>
          <a:p>
            <a:r>
              <a:rPr lang="en-US" dirty="0" smtClean="0"/>
              <a:t>Reporting Structure</a:t>
            </a:r>
          </a:p>
          <a:p>
            <a:pPr lvl="1"/>
            <a:r>
              <a:rPr lang="en-US" dirty="0" smtClean="0"/>
              <a:t>Funding Office (Lead Management)</a:t>
            </a:r>
          </a:p>
          <a:p>
            <a:pPr lvl="1"/>
            <a:r>
              <a:rPr lang="en-US" dirty="0" smtClean="0"/>
              <a:t>Contracting Office (Capture Management)</a:t>
            </a:r>
            <a:endParaRPr lang="en-US" dirty="0"/>
          </a:p>
          <a:p>
            <a:r>
              <a:rPr lang="en-US" dirty="0" smtClean="0"/>
              <a:t>Microsoft Dynamics CRM</a:t>
            </a:r>
          </a:p>
          <a:p>
            <a:pPr lvl="1"/>
            <a:r>
              <a:rPr lang="en-US" dirty="0" smtClean="0"/>
              <a:t>Account Profiles</a:t>
            </a:r>
          </a:p>
          <a:p>
            <a:pPr lvl="2"/>
            <a:r>
              <a:rPr lang="en-US" dirty="0" smtClean="0"/>
              <a:t>Solicitations/Awards</a:t>
            </a:r>
          </a:p>
          <a:p>
            <a:pPr lvl="1"/>
            <a:r>
              <a:rPr lang="en-US" dirty="0" smtClean="0"/>
              <a:t>Stakeholder Profiles</a:t>
            </a:r>
          </a:p>
          <a:p>
            <a:pPr lvl="2"/>
            <a:r>
              <a:rPr lang="en-US" dirty="0" smtClean="0"/>
              <a:t>Track engagements</a:t>
            </a:r>
          </a:p>
        </p:txBody>
      </p:sp>
      <p:pic>
        <p:nvPicPr>
          <p:cNvPr id="8" name="Picture 7" descr="C:\Users\Brock\Downloads\Dashboard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1" y="2913906"/>
            <a:ext cx="6365477" cy="3797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3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Portfolio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076" y="2180496"/>
            <a:ext cx="4705004" cy="262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Track Budgets</a:t>
            </a:r>
          </a:p>
          <a:p>
            <a:r>
              <a:rPr lang="en-US" dirty="0" smtClean="0"/>
              <a:t>Yearly Financial Budget by Office</a:t>
            </a:r>
          </a:p>
          <a:p>
            <a:pPr marL="0" indent="0">
              <a:buNone/>
            </a:pPr>
            <a:r>
              <a:rPr lang="en-US" dirty="0" smtClean="0"/>
              <a:t>Awarded Budget</a:t>
            </a:r>
            <a:endParaRPr lang="en-US" dirty="0"/>
          </a:p>
          <a:p>
            <a:r>
              <a:rPr lang="en-US" dirty="0" smtClean="0"/>
              <a:t>Associate Awards to Awarding/Funding Office</a:t>
            </a:r>
          </a:p>
          <a:p>
            <a:pPr lvl="1"/>
            <a:r>
              <a:rPr lang="en-US" dirty="0" smtClean="0"/>
              <a:t>Account Portfolios</a:t>
            </a:r>
            <a:r>
              <a:rPr lang="en-US" dirty="0"/>
              <a:t> </a:t>
            </a:r>
            <a:r>
              <a:rPr lang="en-US" dirty="0" smtClean="0"/>
              <a:t>(Percentage of budget)</a:t>
            </a:r>
          </a:p>
        </p:txBody>
      </p:sp>
      <p:pic>
        <p:nvPicPr>
          <p:cNvPr id="6" name="Picture 5" descr="C:\Users\Brock\Downloads\RD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97" y="2180496"/>
            <a:ext cx="6542116" cy="126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Brock\Downloads\LM Award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47" y="3549535"/>
            <a:ext cx="6432666" cy="325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0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359</TotalTime>
  <Words>266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Defense Contract Tracking</vt:lpstr>
      <vt:lpstr>Scope</vt:lpstr>
      <vt:lpstr>Defining data</vt:lpstr>
      <vt:lpstr>Types of Data</vt:lpstr>
      <vt:lpstr>Solicitation/Award PIID</vt:lpstr>
      <vt:lpstr>Business development: Shipley model</vt:lpstr>
      <vt:lpstr>Competitive Intelligence</vt:lpstr>
      <vt:lpstr>Account profiles</vt:lpstr>
      <vt:lpstr>Account Portfolio</vt:lpstr>
      <vt:lpstr>Department of Defense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 Contract Tracking</dc:title>
  <dc:creator>Brock</dc:creator>
  <cp:lastModifiedBy>Brock</cp:lastModifiedBy>
  <cp:revision>26</cp:revision>
  <dcterms:created xsi:type="dcterms:W3CDTF">2020-11-15T20:45:05Z</dcterms:created>
  <dcterms:modified xsi:type="dcterms:W3CDTF">2020-12-13T03:29:39Z</dcterms:modified>
</cp:coreProperties>
</file>