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72" r:id="rId2"/>
    <p:sldId id="273" r:id="rId3"/>
    <p:sldId id="274" r:id="rId4"/>
    <p:sldId id="276" r:id="rId5"/>
    <p:sldId id="275" r:id="rId6"/>
    <p:sldId id="277" r:id="rId7"/>
    <p:sldId id="278" r:id="rId8"/>
    <p:sldId id="279" r:id="rId9"/>
    <p:sldId id="283" r:id="rId10"/>
    <p:sldId id="288" r:id="rId11"/>
    <p:sldId id="280" r:id="rId12"/>
    <p:sldId id="281" r:id="rId13"/>
    <p:sldId id="284" r:id="rId14"/>
    <p:sldId id="282" r:id="rId15"/>
    <p:sldId id="285" r:id="rId16"/>
    <p:sldId id="286" r:id="rId17"/>
    <p:sldId id="287"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38"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Ooze</a:t>
            </a:r>
            <a:r>
              <a:rPr lang="en-US" baseline="0" dirty="0"/>
              <a:t> Over Time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673591610209165"/>
          <c:y val="0.19716180058986338"/>
          <c:w val="0.73185728214783063"/>
          <c:h val="0.61550384979829897"/>
        </c:manualLayout>
      </c:layout>
      <c:scatterChart>
        <c:scatterStyle val="smoothMarker"/>
        <c:varyColors val="0"/>
        <c:ser>
          <c:idx val="0"/>
          <c:order val="0"/>
          <c:tx>
            <c:strRef>
              <c:f>Sheet1!$B$1</c:f>
              <c:strCache>
                <c:ptCount val="1"/>
                <c:pt idx="0">
                  <c:v>Y-Values</c:v>
                </c:pt>
              </c:strCache>
            </c:strRef>
          </c:tx>
          <c:spPr>
            <a:ln w="19050" cap="rnd">
              <a:solidFill>
                <a:schemeClr val="accent1"/>
              </a:solidFill>
              <a:round/>
            </a:ln>
            <a:effectLst/>
          </c:spPr>
          <c:marker>
            <c:symbol val="none"/>
          </c:marker>
          <c:xVal>
            <c:numRef>
              <c:f>Sheet1!$A$2:$A$7</c:f>
              <c:numCache>
                <c:formatCode>General</c:formatCode>
                <c:ptCount val="6"/>
                <c:pt idx="0">
                  <c:v>0</c:v>
                </c:pt>
                <c:pt idx="1">
                  <c:v>6</c:v>
                </c:pt>
                <c:pt idx="2">
                  <c:v>12</c:v>
                </c:pt>
                <c:pt idx="3">
                  <c:v>18</c:v>
                </c:pt>
                <c:pt idx="4">
                  <c:v>24</c:v>
                </c:pt>
                <c:pt idx="5">
                  <c:v>30</c:v>
                </c:pt>
              </c:numCache>
            </c:numRef>
          </c:xVal>
          <c:yVal>
            <c:numRef>
              <c:f>Sheet1!$B$2:$B$7</c:f>
              <c:numCache>
                <c:formatCode>General</c:formatCode>
                <c:ptCount val="6"/>
                <c:pt idx="0">
                  <c:v>0</c:v>
                </c:pt>
                <c:pt idx="1">
                  <c:v>0.1</c:v>
                </c:pt>
                <c:pt idx="2">
                  <c:v>0.3</c:v>
                </c:pt>
                <c:pt idx="3">
                  <c:v>0.7</c:v>
                </c:pt>
                <c:pt idx="4">
                  <c:v>0.9</c:v>
                </c:pt>
                <c:pt idx="5">
                  <c:v>1</c:v>
                </c:pt>
              </c:numCache>
            </c:numRef>
          </c:yVal>
          <c:smooth val="1"/>
          <c:extLst>
            <c:ext xmlns:c16="http://schemas.microsoft.com/office/drawing/2014/chart" uri="{C3380CC4-5D6E-409C-BE32-E72D297353CC}">
              <c16:uniqueId val="{00000000-B371-41C2-B6FD-06639BE82A92}"/>
            </c:ext>
          </c:extLst>
        </c:ser>
        <c:dLbls>
          <c:showLegendKey val="0"/>
          <c:showVal val="0"/>
          <c:showCatName val="0"/>
          <c:showSerName val="0"/>
          <c:showPercent val="0"/>
          <c:showBubbleSize val="0"/>
        </c:dLbls>
        <c:axId val="275562863"/>
        <c:axId val="185787519"/>
      </c:scatterChart>
      <c:valAx>
        <c:axId val="275562863"/>
        <c:scaling>
          <c:orientation val="minMax"/>
          <c:max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Seconds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5787519"/>
        <c:crosses val="autoZero"/>
        <c:crossBetween val="midCat"/>
      </c:valAx>
      <c:valAx>
        <c:axId val="185787519"/>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Ooze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556286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8/30/2017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8/30/2017</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8/30/2017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8/30/2017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8/30/2017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8/30/2017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8/30/2017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8/30/2017</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8/30/2017</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8/30/2017</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8/30/2017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8/30/2017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8/30/2017</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Slug Colosseum</a:t>
            </a:r>
          </a:p>
        </p:txBody>
      </p:sp>
      <p:sp>
        <p:nvSpPr>
          <p:cNvPr id="5" name="Subtitle 4"/>
          <p:cNvSpPr>
            <a:spLocks noGrp="1"/>
          </p:cNvSpPr>
          <p:nvPr>
            <p:ph type="subTitle" idx="1"/>
          </p:nvPr>
        </p:nvSpPr>
        <p:spPr/>
        <p:txBody>
          <a:bodyPr/>
          <a:lstStyle/>
          <a:p>
            <a:r>
              <a:rPr lang="en-US" dirty="0"/>
              <a:t>by </a:t>
            </a:r>
            <a:r>
              <a:rPr lang="en-US" dirty="0" err="1"/>
              <a:t>c.a.r.l</a:t>
            </a:r>
            <a:r>
              <a:rPr lang="en-US" dirty="0"/>
              <a:t>.</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0FA4-C583-4096-8A43-6E7DE821843A}"/>
              </a:ext>
            </a:extLst>
          </p:cNvPr>
          <p:cNvSpPr>
            <a:spLocks noGrp="1"/>
          </p:cNvSpPr>
          <p:nvPr>
            <p:ph type="title"/>
          </p:nvPr>
        </p:nvSpPr>
        <p:spPr/>
        <p:txBody>
          <a:bodyPr/>
          <a:lstStyle/>
          <a:p>
            <a:r>
              <a:rPr lang="en-US" dirty="0"/>
              <a:t>Wall Mechanics</a:t>
            </a:r>
          </a:p>
        </p:txBody>
      </p:sp>
      <p:sp>
        <p:nvSpPr>
          <p:cNvPr id="3" name="Content Placeholder 2">
            <a:extLst>
              <a:ext uri="{FF2B5EF4-FFF2-40B4-BE49-F238E27FC236}">
                <a16:creationId xmlns:a16="http://schemas.microsoft.com/office/drawing/2014/main" id="{7A0FB12F-F3BB-429C-BAE3-189F6B86E2C1}"/>
              </a:ext>
            </a:extLst>
          </p:cNvPr>
          <p:cNvSpPr>
            <a:spLocks noGrp="1"/>
          </p:cNvSpPr>
          <p:nvPr>
            <p:ph idx="1"/>
          </p:nvPr>
        </p:nvSpPr>
        <p:spPr/>
        <p:txBody>
          <a:bodyPr/>
          <a:lstStyle/>
          <a:p>
            <a:r>
              <a:rPr lang="en-US" dirty="0"/>
              <a:t>Walls you build have a different mechanic than most games.</a:t>
            </a:r>
          </a:p>
          <a:p>
            <a:r>
              <a:rPr lang="en-US" dirty="0"/>
              <a:t>Most walls can be walked upon by Players, since Slugs wouldn’t use stairs.</a:t>
            </a:r>
          </a:p>
          <a:p>
            <a:r>
              <a:rPr lang="en-US" dirty="0"/>
              <a:t>Normal walls can be climbed at 50% speed.</a:t>
            </a:r>
          </a:p>
          <a:p>
            <a:r>
              <a:rPr lang="en-US" dirty="0"/>
              <a:t>You can put Slime on one side of a wall to make its climb speed increase to 100%.</a:t>
            </a:r>
          </a:p>
          <a:p>
            <a:r>
              <a:rPr lang="en-US" dirty="0"/>
              <a:t>You can put salt on one side of a wall to make it unable to be climbed.</a:t>
            </a:r>
          </a:p>
        </p:txBody>
      </p:sp>
    </p:spTree>
    <p:extLst>
      <p:ext uri="{BB962C8B-B14F-4D97-AF65-F5344CB8AC3E}">
        <p14:creationId xmlns:p14="http://schemas.microsoft.com/office/powerpoint/2010/main" val="124881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59FC-7BE3-4455-847D-76F7552866C2}"/>
              </a:ext>
            </a:extLst>
          </p:cNvPr>
          <p:cNvSpPr>
            <a:spLocks noGrp="1"/>
          </p:cNvSpPr>
          <p:nvPr>
            <p:ph type="title"/>
          </p:nvPr>
        </p:nvSpPr>
        <p:spPr/>
        <p:txBody>
          <a:bodyPr/>
          <a:lstStyle/>
          <a:p>
            <a:r>
              <a:rPr lang="en-US" dirty="0"/>
              <a:t>AI Monsters</a:t>
            </a:r>
          </a:p>
        </p:txBody>
      </p:sp>
      <p:sp>
        <p:nvSpPr>
          <p:cNvPr id="3" name="Content Placeholder 2">
            <a:extLst>
              <a:ext uri="{FF2B5EF4-FFF2-40B4-BE49-F238E27FC236}">
                <a16:creationId xmlns:a16="http://schemas.microsoft.com/office/drawing/2014/main" id="{B1DC5813-3FB6-4274-B1A5-EA5D51D089BF}"/>
              </a:ext>
            </a:extLst>
          </p:cNvPr>
          <p:cNvSpPr>
            <a:spLocks noGrp="1"/>
          </p:cNvSpPr>
          <p:nvPr>
            <p:ph idx="1"/>
          </p:nvPr>
        </p:nvSpPr>
        <p:spPr/>
        <p:txBody>
          <a:bodyPr>
            <a:normAutofit lnSpcReduction="10000"/>
          </a:bodyPr>
          <a:lstStyle/>
          <a:p>
            <a:r>
              <a:rPr lang="en-US" dirty="0"/>
              <a:t>Monsters may be spawned for a variety of reasons.</a:t>
            </a:r>
          </a:p>
          <a:p>
            <a:r>
              <a:rPr lang="en-US" dirty="0"/>
              <a:t>They might be spawned with a target, usually as a result of displeasing The Emperor.</a:t>
            </a:r>
          </a:p>
          <a:p>
            <a:r>
              <a:rPr lang="en-US" dirty="0"/>
              <a:t>Monsters are various animals which would be threatening to a slug, </a:t>
            </a:r>
            <a:r>
              <a:rPr lang="en-US" dirty="0" err="1"/>
              <a:t>e.g</a:t>
            </a:r>
            <a:r>
              <a:rPr lang="en-US" dirty="0"/>
              <a:t>:</a:t>
            </a:r>
          </a:p>
          <a:p>
            <a:pPr lvl="1"/>
            <a:r>
              <a:rPr lang="en-US" dirty="0"/>
              <a:t>Cat</a:t>
            </a:r>
          </a:p>
          <a:p>
            <a:pPr lvl="1"/>
            <a:r>
              <a:rPr lang="en-US" dirty="0"/>
              <a:t>Rat</a:t>
            </a:r>
          </a:p>
          <a:p>
            <a:pPr lvl="1"/>
            <a:r>
              <a:rPr lang="en-US" dirty="0"/>
              <a:t>Soldier Ant</a:t>
            </a:r>
          </a:p>
          <a:p>
            <a:pPr lvl="1"/>
            <a:r>
              <a:rPr lang="en-US" dirty="0"/>
              <a:t>Hawk</a:t>
            </a:r>
          </a:p>
          <a:p>
            <a:pPr lvl="1"/>
            <a:r>
              <a:rPr lang="en-US" dirty="0"/>
              <a:t>Crow</a:t>
            </a:r>
          </a:p>
          <a:p>
            <a:pPr lvl="1"/>
            <a:r>
              <a:rPr lang="en-US" dirty="0"/>
              <a:t>Sparrow</a:t>
            </a:r>
          </a:p>
        </p:txBody>
      </p:sp>
    </p:spTree>
    <p:extLst>
      <p:ext uri="{BB962C8B-B14F-4D97-AF65-F5344CB8AC3E}">
        <p14:creationId xmlns:p14="http://schemas.microsoft.com/office/powerpoint/2010/main" val="159529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9918-6FD9-40BA-9844-F3AD07E80451}"/>
              </a:ext>
            </a:extLst>
          </p:cNvPr>
          <p:cNvSpPr>
            <a:spLocks noGrp="1"/>
          </p:cNvSpPr>
          <p:nvPr>
            <p:ph type="title"/>
          </p:nvPr>
        </p:nvSpPr>
        <p:spPr/>
        <p:txBody>
          <a:bodyPr/>
          <a:lstStyle/>
          <a:p>
            <a:r>
              <a:rPr lang="en-US" dirty="0"/>
              <a:t>The Emperor</a:t>
            </a:r>
          </a:p>
        </p:txBody>
      </p:sp>
      <p:sp>
        <p:nvSpPr>
          <p:cNvPr id="3" name="Content Placeholder 2">
            <a:extLst>
              <a:ext uri="{FF2B5EF4-FFF2-40B4-BE49-F238E27FC236}">
                <a16:creationId xmlns:a16="http://schemas.microsoft.com/office/drawing/2014/main" id="{0082168D-80FD-4024-AE14-69C0407D4342}"/>
              </a:ext>
            </a:extLst>
          </p:cNvPr>
          <p:cNvSpPr>
            <a:spLocks noGrp="1"/>
          </p:cNvSpPr>
          <p:nvPr>
            <p:ph idx="1"/>
          </p:nvPr>
        </p:nvSpPr>
        <p:spPr/>
        <p:txBody>
          <a:bodyPr>
            <a:normAutofit lnSpcReduction="10000"/>
          </a:bodyPr>
          <a:lstStyle/>
          <a:p>
            <a:r>
              <a:rPr lang="en-US" dirty="0"/>
              <a:t>The Emperor will sit in judgement of your match. He can end the round if he decides one side wins.</a:t>
            </a:r>
          </a:p>
          <a:p>
            <a:r>
              <a:rPr lang="en-US" dirty="0"/>
              <a:t>The Emperor will reward you if you entertain him well, and punish you if you’re being boring.</a:t>
            </a:r>
          </a:p>
          <a:p>
            <a:r>
              <a:rPr lang="en-US" dirty="0"/>
              <a:t>The Emperor will keep track of pleasure for each Team and each Player</a:t>
            </a:r>
          </a:p>
          <a:p>
            <a:r>
              <a:rPr lang="en-US" dirty="0"/>
              <a:t>Building won’t displease The Emperor so long as some of your team is attacking the enemy. If your whole team stops attacking and starts building, you risk him becoming bored. This is to prevent turtling.</a:t>
            </a:r>
          </a:p>
          <a:p>
            <a:r>
              <a:rPr lang="en-US" dirty="0"/>
              <a:t>Camping will generally be boring to The Emperor.</a:t>
            </a:r>
          </a:p>
          <a:p>
            <a:r>
              <a:rPr lang="en-US" dirty="0"/>
              <a:t>Some weapons will entertain The Emperor more than others. </a:t>
            </a:r>
          </a:p>
        </p:txBody>
      </p:sp>
    </p:spTree>
    <p:extLst>
      <p:ext uri="{BB962C8B-B14F-4D97-AF65-F5344CB8AC3E}">
        <p14:creationId xmlns:p14="http://schemas.microsoft.com/office/powerpoint/2010/main" val="342836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E5E0-CF53-42D2-9F4C-94A799DA7095}"/>
              </a:ext>
            </a:extLst>
          </p:cNvPr>
          <p:cNvSpPr>
            <a:spLocks noGrp="1"/>
          </p:cNvSpPr>
          <p:nvPr>
            <p:ph type="title"/>
          </p:nvPr>
        </p:nvSpPr>
        <p:spPr/>
        <p:txBody>
          <a:bodyPr/>
          <a:lstStyle/>
          <a:p>
            <a:r>
              <a:rPr lang="en-US" dirty="0"/>
              <a:t>The Emperor (</a:t>
            </a:r>
            <a:r>
              <a:rPr lang="en-US" dirty="0" err="1"/>
              <a:t>cont</a:t>
            </a:r>
            <a:r>
              <a:rPr lang="en-US" dirty="0"/>
              <a:t>)</a:t>
            </a:r>
          </a:p>
        </p:txBody>
      </p:sp>
      <p:sp>
        <p:nvSpPr>
          <p:cNvPr id="3" name="Content Placeholder 2">
            <a:extLst>
              <a:ext uri="{FF2B5EF4-FFF2-40B4-BE49-F238E27FC236}">
                <a16:creationId xmlns:a16="http://schemas.microsoft.com/office/drawing/2014/main" id="{8F5087FC-414C-4334-B88A-5E762779E221}"/>
              </a:ext>
            </a:extLst>
          </p:cNvPr>
          <p:cNvSpPr>
            <a:spLocks noGrp="1"/>
          </p:cNvSpPr>
          <p:nvPr>
            <p:ph idx="1"/>
          </p:nvPr>
        </p:nvSpPr>
        <p:spPr/>
        <p:txBody>
          <a:bodyPr>
            <a:normAutofit fontScale="92500" lnSpcReduction="10000"/>
          </a:bodyPr>
          <a:lstStyle/>
          <a:p>
            <a:r>
              <a:rPr lang="en-US" dirty="0"/>
              <a:t>Getting </a:t>
            </a:r>
            <a:r>
              <a:rPr lang="en-US" dirty="0" err="1"/>
              <a:t>multikills</a:t>
            </a:r>
            <a:r>
              <a:rPr lang="en-US" dirty="0"/>
              <a:t> will increase the entertainment value for that player, as does doing serious damage to a base.</a:t>
            </a:r>
          </a:p>
          <a:p>
            <a:r>
              <a:rPr lang="en-US" dirty="0"/>
              <a:t>Taunting will be a mechanic for greatly pleasing The Emperor, but only when it is risky to do so.</a:t>
            </a:r>
          </a:p>
          <a:p>
            <a:r>
              <a:rPr lang="en-US" dirty="0"/>
              <a:t>The crowd will also cheer for events that please The Emperor, and boo at events that displease The Emperor.</a:t>
            </a:r>
          </a:p>
          <a:p>
            <a:r>
              <a:rPr lang="en-US" dirty="0"/>
              <a:t>If your side is losing bad but still being entertaining, he may give an impromptu extra building phase for both sides in order to make things interesting again.</a:t>
            </a:r>
          </a:p>
          <a:p>
            <a:r>
              <a:rPr lang="en-US" dirty="0"/>
              <a:t>If every player on your Team is boring, The Emperor will declare you the losers.</a:t>
            </a:r>
          </a:p>
          <a:p>
            <a:endParaRPr lang="en-US" dirty="0"/>
          </a:p>
        </p:txBody>
      </p:sp>
    </p:spTree>
    <p:extLst>
      <p:ext uri="{BB962C8B-B14F-4D97-AF65-F5344CB8AC3E}">
        <p14:creationId xmlns:p14="http://schemas.microsoft.com/office/powerpoint/2010/main" val="38336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7E02-A8B4-4B1C-BACE-E7D4E6AEA227}"/>
              </a:ext>
            </a:extLst>
          </p:cNvPr>
          <p:cNvSpPr>
            <a:spLocks noGrp="1"/>
          </p:cNvSpPr>
          <p:nvPr>
            <p:ph type="title"/>
          </p:nvPr>
        </p:nvSpPr>
        <p:spPr/>
        <p:txBody>
          <a:bodyPr/>
          <a:lstStyle/>
          <a:p>
            <a:r>
              <a:rPr lang="en-US" dirty="0"/>
              <a:t>The Emperor’s Punishments</a:t>
            </a:r>
          </a:p>
        </p:txBody>
      </p:sp>
      <p:sp>
        <p:nvSpPr>
          <p:cNvPr id="3" name="Content Placeholder 2">
            <a:extLst>
              <a:ext uri="{FF2B5EF4-FFF2-40B4-BE49-F238E27FC236}">
                <a16:creationId xmlns:a16="http://schemas.microsoft.com/office/drawing/2014/main" id="{FE2EB56D-D80A-48FD-9262-98257A2A0BC1}"/>
              </a:ext>
            </a:extLst>
          </p:cNvPr>
          <p:cNvSpPr>
            <a:spLocks noGrp="1"/>
          </p:cNvSpPr>
          <p:nvPr>
            <p:ph idx="1"/>
          </p:nvPr>
        </p:nvSpPr>
        <p:spPr/>
        <p:txBody>
          <a:bodyPr/>
          <a:lstStyle/>
          <a:p>
            <a:r>
              <a:rPr lang="en-US" dirty="0"/>
              <a:t>Potential Punishments from The Emperor include:</a:t>
            </a:r>
          </a:p>
          <a:p>
            <a:pPr lvl="1"/>
            <a:r>
              <a:rPr lang="en-US" dirty="0"/>
              <a:t>Destroying Ooze</a:t>
            </a:r>
          </a:p>
          <a:p>
            <a:pPr lvl="1"/>
            <a:r>
              <a:rPr lang="en-US" dirty="0"/>
              <a:t>Destroying Buildings</a:t>
            </a:r>
          </a:p>
          <a:p>
            <a:pPr lvl="1"/>
            <a:r>
              <a:rPr lang="en-US" dirty="0"/>
              <a:t>A shot from The Royal Mortar Launcher targeted on you</a:t>
            </a:r>
          </a:p>
          <a:p>
            <a:pPr lvl="1"/>
            <a:r>
              <a:rPr lang="en-US" dirty="0"/>
              <a:t>Pushing you into water</a:t>
            </a:r>
          </a:p>
          <a:p>
            <a:pPr lvl="1"/>
            <a:r>
              <a:rPr lang="en-US" dirty="0"/>
              <a:t>Teleporting you into view of several enemies</a:t>
            </a:r>
          </a:p>
          <a:p>
            <a:pPr lvl="1"/>
            <a:r>
              <a:rPr lang="en-US" dirty="0"/>
              <a:t>Hostile Monsters spawning targeted at you</a:t>
            </a:r>
          </a:p>
          <a:p>
            <a:pPr lvl="1"/>
            <a:r>
              <a:rPr lang="en-US" dirty="0"/>
              <a:t>Raising the water level (only if both sides are being boring)</a:t>
            </a:r>
          </a:p>
        </p:txBody>
      </p:sp>
    </p:spTree>
    <p:extLst>
      <p:ext uri="{BB962C8B-B14F-4D97-AF65-F5344CB8AC3E}">
        <p14:creationId xmlns:p14="http://schemas.microsoft.com/office/powerpoint/2010/main" val="3603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790C-E934-4167-BD6B-27B876F065C8}"/>
              </a:ext>
            </a:extLst>
          </p:cNvPr>
          <p:cNvSpPr>
            <a:spLocks noGrp="1"/>
          </p:cNvSpPr>
          <p:nvPr>
            <p:ph type="title"/>
          </p:nvPr>
        </p:nvSpPr>
        <p:spPr/>
        <p:txBody>
          <a:bodyPr/>
          <a:lstStyle/>
          <a:p>
            <a:r>
              <a:rPr lang="en-US" dirty="0"/>
              <a:t>The Emperor’s Rewards</a:t>
            </a:r>
          </a:p>
        </p:txBody>
      </p:sp>
      <p:sp>
        <p:nvSpPr>
          <p:cNvPr id="3" name="Content Placeholder 2">
            <a:extLst>
              <a:ext uri="{FF2B5EF4-FFF2-40B4-BE49-F238E27FC236}">
                <a16:creationId xmlns:a16="http://schemas.microsoft.com/office/drawing/2014/main" id="{317751A8-1F8F-4991-83D1-3B8EB6CAED0F}"/>
              </a:ext>
            </a:extLst>
          </p:cNvPr>
          <p:cNvSpPr>
            <a:spLocks noGrp="1"/>
          </p:cNvSpPr>
          <p:nvPr>
            <p:ph idx="1"/>
          </p:nvPr>
        </p:nvSpPr>
        <p:spPr/>
        <p:txBody>
          <a:bodyPr/>
          <a:lstStyle/>
          <a:p>
            <a:r>
              <a:rPr lang="en-US" dirty="0"/>
              <a:t>Potential rewards from The Emperor include:</a:t>
            </a:r>
          </a:p>
          <a:p>
            <a:pPr lvl="1"/>
            <a:r>
              <a:rPr lang="en-US" dirty="0"/>
              <a:t>Showering you/your team with Ooze</a:t>
            </a:r>
          </a:p>
          <a:p>
            <a:pPr lvl="1"/>
            <a:r>
              <a:rPr lang="en-US" dirty="0"/>
              <a:t>Weapons</a:t>
            </a:r>
          </a:p>
          <a:p>
            <a:pPr lvl="1"/>
            <a:r>
              <a:rPr lang="en-US" dirty="0"/>
              <a:t>Maxing out your Ammo</a:t>
            </a:r>
          </a:p>
          <a:p>
            <a:pPr lvl="1"/>
            <a:r>
              <a:rPr lang="en-US" dirty="0"/>
              <a:t>Healing</a:t>
            </a:r>
          </a:p>
          <a:p>
            <a:pPr lvl="1"/>
            <a:r>
              <a:rPr lang="en-US" dirty="0"/>
              <a:t>Haste</a:t>
            </a:r>
          </a:p>
          <a:p>
            <a:pPr lvl="1"/>
            <a:r>
              <a:rPr lang="en-US" dirty="0"/>
              <a:t>A shot from The Royal Mortar Launcher at your enemies</a:t>
            </a:r>
          </a:p>
          <a:p>
            <a:pPr lvl="1"/>
            <a:r>
              <a:rPr lang="en-US" dirty="0"/>
              <a:t>Bestowing a building or boat upon your team</a:t>
            </a:r>
          </a:p>
          <a:p>
            <a:pPr lvl="1"/>
            <a:r>
              <a:rPr lang="en-US" dirty="0"/>
              <a:t>Repairing your base</a:t>
            </a:r>
          </a:p>
        </p:txBody>
      </p:sp>
    </p:spTree>
    <p:extLst>
      <p:ext uri="{BB962C8B-B14F-4D97-AF65-F5344CB8AC3E}">
        <p14:creationId xmlns:p14="http://schemas.microsoft.com/office/powerpoint/2010/main" val="36489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63F8-2EE4-4D90-902C-710CDF3317EB}"/>
              </a:ext>
            </a:extLst>
          </p:cNvPr>
          <p:cNvSpPr>
            <a:spLocks noGrp="1"/>
          </p:cNvSpPr>
          <p:nvPr>
            <p:ph type="title"/>
          </p:nvPr>
        </p:nvSpPr>
        <p:spPr/>
        <p:txBody>
          <a:bodyPr/>
          <a:lstStyle/>
          <a:p>
            <a:r>
              <a:rPr lang="en-US" dirty="0"/>
              <a:t>Game Modes</a:t>
            </a:r>
          </a:p>
        </p:txBody>
      </p:sp>
      <p:sp>
        <p:nvSpPr>
          <p:cNvPr id="3" name="Content Placeholder 2">
            <a:extLst>
              <a:ext uri="{FF2B5EF4-FFF2-40B4-BE49-F238E27FC236}">
                <a16:creationId xmlns:a16="http://schemas.microsoft.com/office/drawing/2014/main" id="{52F1CF29-84D1-4875-82A6-692548DF7870}"/>
              </a:ext>
            </a:extLst>
          </p:cNvPr>
          <p:cNvSpPr>
            <a:spLocks noGrp="1"/>
          </p:cNvSpPr>
          <p:nvPr>
            <p:ph idx="1"/>
          </p:nvPr>
        </p:nvSpPr>
        <p:spPr/>
        <p:txBody>
          <a:bodyPr/>
          <a:lstStyle/>
          <a:p>
            <a:r>
              <a:rPr lang="en-US" dirty="0"/>
              <a:t>Capture the Flag - Traditional capture the flag with bases.</a:t>
            </a:r>
          </a:p>
          <a:p>
            <a:r>
              <a:rPr lang="en-US" dirty="0"/>
              <a:t>Protect the Queen - Both sides have a stationary NPC Slug Queen they must protect.</a:t>
            </a:r>
          </a:p>
          <a:p>
            <a:r>
              <a:rPr lang="en-US" dirty="0"/>
              <a:t>Base Builder - Whichever side has the most valuable base at the end of the round wins</a:t>
            </a:r>
          </a:p>
          <a:p>
            <a:r>
              <a:rPr lang="en-US" dirty="0"/>
              <a:t>Last Base Standing - Free for all with a sizeable base building time and the last base remaining wins. Once the base building period ends, you can no longer build, but can repair and forge weapons.</a:t>
            </a:r>
          </a:p>
          <a:p>
            <a:r>
              <a:rPr lang="en-US" dirty="0"/>
              <a:t>Invasion - Co-op mode where you have a long base building period, then get attacked by waves of increasingly powerful enemies.</a:t>
            </a:r>
          </a:p>
        </p:txBody>
      </p:sp>
    </p:spTree>
    <p:extLst>
      <p:ext uri="{BB962C8B-B14F-4D97-AF65-F5344CB8AC3E}">
        <p14:creationId xmlns:p14="http://schemas.microsoft.com/office/powerpoint/2010/main" val="152408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2C6F-7447-4867-A733-A3A27D0A9CC3}"/>
              </a:ext>
            </a:extLst>
          </p:cNvPr>
          <p:cNvSpPr>
            <a:spLocks noGrp="1"/>
          </p:cNvSpPr>
          <p:nvPr>
            <p:ph type="title"/>
          </p:nvPr>
        </p:nvSpPr>
        <p:spPr/>
        <p:txBody>
          <a:bodyPr/>
          <a:lstStyle/>
          <a:p>
            <a:r>
              <a:rPr lang="en-US" dirty="0"/>
              <a:t>Specific Buildings</a:t>
            </a:r>
          </a:p>
        </p:txBody>
      </p:sp>
      <p:sp>
        <p:nvSpPr>
          <p:cNvPr id="3" name="Content Placeholder 2">
            <a:extLst>
              <a:ext uri="{FF2B5EF4-FFF2-40B4-BE49-F238E27FC236}">
                <a16:creationId xmlns:a16="http://schemas.microsoft.com/office/drawing/2014/main" id="{2A18425F-2592-4979-A06F-98BA8B88D523}"/>
              </a:ext>
            </a:extLst>
          </p:cNvPr>
          <p:cNvSpPr>
            <a:spLocks noGrp="1"/>
          </p:cNvSpPr>
          <p:nvPr>
            <p:ph idx="1"/>
          </p:nvPr>
        </p:nvSpPr>
        <p:spPr/>
        <p:txBody>
          <a:bodyPr numCol="2"/>
          <a:lstStyle/>
          <a:p>
            <a:r>
              <a:rPr lang="en-US" dirty="0"/>
              <a:t>Wall</a:t>
            </a:r>
          </a:p>
          <a:p>
            <a:r>
              <a:rPr lang="en-US" dirty="0"/>
              <a:t>Slime Wall</a:t>
            </a:r>
          </a:p>
          <a:p>
            <a:r>
              <a:rPr lang="en-US" dirty="0"/>
              <a:t>Salt Wall</a:t>
            </a:r>
          </a:p>
          <a:p>
            <a:r>
              <a:rPr lang="en-US" dirty="0"/>
              <a:t>Floor</a:t>
            </a:r>
          </a:p>
          <a:p>
            <a:r>
              <a:rPr lang="en-US" dirty="0"/>
              <a:t>Roof</a:t>
            </a:r>
          </a:p>
          <a:p>
            <a:r>
              <a:rPr lang="en-US" dirty="0"/>
              <a:t>Roof Lip</a:t>
            </a:r>
          </a:p>
          <a:p>
            <a:r>
              <a:rPr lang="en-US" dirty="0"/>
              <a:t>Barricade</a:t>
            </a:r>
          </a:p>
          <a:p>
            <a:r>
              <a:rPr lang="en-US" dirty="0"/>
              <a:t>Door</a:t>
            </a:r>
          </a:p>
          <a:p>
            <a:r>
              <a:rPr lang="en-US" dirty="0"/>
              <a:t>Window</a:t>
            </a:r>
          </a:p>
          <a:p>
            <a:r>
              <a:rPr lang="en-US" dirty="0"/>
              <a:t>Turret</a:t>
            </a:r>
          </a:p>
          <a:p>
            <a:r>
              <a:rPr lang="en-US" dirty="0"/>
              <a:t>Weapon Station</a:t>
            </a:r>
          </a:p>
          <a:p>
            <a:r>
              <a:rPr lang="en-US" dirty="0"/>
              <a:t>Ammo Station</a:t>
            </a:r>
          </a:p>
          <a:p>
            <a:r>
              <a:rPr lang="en-US" dirty="0"/>
              <a:t>Healing Station</a:t>
            </a:r>
          </a:p>
          <a:p>
            <a:r>
              <a:rPr lang="en-US" dirty="0"/>
              <a:t>Various Ships</a:t>
            </a:r>
          </a:p>
          <a:p>
            <a:r>
              <a:rPr lang="en-US" dirty="0"/>
              <a:t>Slime Warp Entrance/Exit</a:t>
            </a:r>
          </a:p>
          <a:p>
            <a:r>
              <a:rPr lang="en-US" dirty="0"/>
              <a:t>Slug Catapult</a:t>
            </a:r>
          </a:p>
          <a:p>
            <a:r>
              <a:rPr lang="en-US" dirty="0"/>
              <a:t>Safe</a:t>
            </a:r>
          </a:p>
          <a:p>
            <a:r>
              <a:rPr lang="en-US" dirty="0"/>
              <a:t>Traps</a:t>
            </a:r>
          </a:p>
        </p:txBody>
      </p:sp>
    </p:spTree>
    <p:extLst>
      <p:ext uri="{BB962C8B-B14F-4D97-AF65-F5344CB8AC3E}">
        <p14:creationId xmlns:p14="http://schemas.microsoft.com/office/powerpoint/2010/main" val="390255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BEF0-6916-4844-824C-78C007BEA189}"/>
              </a:ext>
            </a:extLst>
          </p:cNvPr>
          <p:cNvSpPr>
            <a:spLocks noGrp="1"/>
          </p:cNvSpPr>
          <p:nvPr>
            <p:ph type="title"/>
          </p:nvPr>
        </p:nvSpPr>
        <p:spPr/>
        <p:txBody>
          <a:bodyPr/>
          <a:lstStyle/>
          <a:p>
            <a:r>
              <a:rPr lang="en-US" dirty="0"/>
              <a:t>Weapons</a:t>
            </a:r>
          </a:p>
        </p:txBody>
      </p:sp>
      <p:sp>
        <p:nvSpPr>
          <p:cNvPr id="3" name="Content Placeholder 2">
            <a:extLst>
              <a:ext uri="{FF2B5EF4-FFF2-40B4-BE49-F238E27FC236}">
                <a16:creationId xmlns:a16="http://schemas.microsoft.com/office/drawing/2014/main" id="{2D94A690-ADC3-4B99-BC35-C9E04C7870E1}"/>
              </a:ext>
            </a:extLst>
          </p:cNvPr>
          <p:cNvSpPr>
            <a:spLocks noGrp="1"/>
          </p:cNvSpPr>
          <p:nvPr>
            <p:ph idx="1"/>
          </p:nvPr>
        </p:nvSpPr>
        <p:spPr/>
        <p:txBody>
          <a:bodyPr numCol="2"/>
          <a:lstStyle/>
          <a:p>
            <a:r>
              <a:rPr lang="en-US" dirty="0"/>
              <a:t>Rocket Launcher</a:t>
            </a:r>
          </a:p>
          <a:p>
            <a:r>
              <a:rPr lang="en-US" dirty="0"/>
              <a:t>Grenade Launcher</a:t>
            </a:r>
          </a:p>
          <a:p>
            <a:r>
              <a:rPr lang="en-US" dirty="0"/>
              <a:t>Shotgun</a:t>
            </a:r>
          </a:p>
          <a:p>
            <a:r>
              <a:rPr lang="en-US" dirty="0"/>
              <a:t>Laser</a:t>
            </a:r>
          </a:p>
          <a:p>
            <a:r>
              <a:rPr lang="en-US" dirty="0"/>
              <a:t>Hand Cannon</a:t>
            </a:r>
          </a:p>
          <a:p>
            <a:r>
              <a:rPr lang="en-US" dirty="0"/>
              <a:t>Pistol</a:t>
            </a:r>
          </a:p>
          <a:p>
            <a:r>
              <a:rPr lang="en-US" dirty="0"/>
              <a:t>A-Salt Rifle</a:t>
            </a:r>
          </a:p>
          <a:p>
            <a:r>
              <a:rPr lang="en-US" dirty="0"/>
              <a:t>Sniper Rifle</a:t>
            </a:r>
          </a:p>
          <a:p>
            <a:r>
              <a:rPr lang="en-US" dirty="0"/>
              <a:t>Gauss Gun</a:t>
            </a:r>
          </a:p>
          <a:p>
            <a:r>
              <a:rPr lang="en-US" dirty="0"/>
              <a:t>Flame Thrower</a:t>
            </a:r>
          </a:p>
          <a:p>
            <a:r>
              <a:rPr lang="en-US" dirty="0"/>
              <a:t>Salt Thrower</a:t>
            </a:r>
          </a:p>
          <a:p>
            <a:r>
              <a:rPr lang="en-US" dirty="0"/>
              <a:t>Minigun</a:t>
            </a:r>
          </a:p>
          <a:p>
            <a:r>
              <a:rPr lang="en-US" dirty="0" err="1"/>
              <a:t>Larpa</a:t>
            </a:r>
            <a:endParaRPr lang="en-US" dirty="0"/>
          </a:p>
          <a:p>
            <a:r>
              <a:rPr lang="en-US" dirty="0"/>
              <a:t>Parasite Gun</a:t>
            </a:r>
          </a:p>
          <a:p>
            <a:r>
              <a:rPr lang="en-US" dirty="0"/>
              <a:t>Javelin</a:t>
            </a:r>
          </a:p>
          <a:p>
            <a:r>
              <a:rPr lang="en-US" dirty="0"/>
              <a:t>Slime Gun</a:t>
            </a:r>
          </a:p>
          <a:p>
            <a:r>
              <a:rPr lang="en-US" dirty="0"/>
              <a:t>Sledge Hammer</a:t>
            </a:r>
          </a:p>
          <a:p>
            <a:r>
              <a:rPr lang="en-US" dirty="0"/>
              <a:t>Sword</a:t>
            </a:r>
          </a:p>
        </p:txBody>
      </p:sp>
    </p:spTree>
    <p:extLst>
      <p:ext uri="{BB962C8B-B14F-4D97-AF65-F5344CB8AC3E}">
        <p14:creationId xmlns:p14="http://schemas.microsoft.com/office/powerpoint/2010/main" val="414061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D241-BBE6-49DD-B5FE-850C5335FCF0}"/>
              </a:ext>
            </a:extLst>
          </p:cNvPr>
          <p:cNvSpPr>
            <a:spLocks noGrp="1"/>
          </p:cNvSpPr>
          <p:nvPr>
            <p:ph type="title"/>
          </p:nvPr>
        </p:nvSpPr>
        <p:spPr/>
        <p:txBody>
          <a:bodyPr/>
          <a:lstStyle/>
          <a:p>
            <a:r>
              <a:rPr lang="en-US" dirty="0"/>
              <a:t>Weapons (</a:t>
            </a:r>
            <a:r>
              <a:rPr lang="en-US" dirty="0" err="1"/>
              <a:t>cont</a:t>
            </a:r>
            <a:r>
              <a:rPr lang="en-US" dirty="0"/>
              <a:t>)</a:t>
            </a:r>
          </a:p>
        </p:txBody>
      </p:sp>
      <p:sp>
        <p:nvSpPr>
          <p:cNvPr id="3" name="Content Placeholder 2">
            <a:extLst>
              <a:ext uri="{FF2B5EF4-FFF2-40B4-BE49-F238E27FC236}">
                <a16:creationId xmlns:a16="http://schemas.microsoft.com/office/drawing/2014/main" id="{40A499EE-C1C7-4300-8FE7-C10D15708F21}"/>
              </a:ext>
            </a:extLst>
          </p:cNvPr>
          <p:cNvSpPr>
            <a:spLocks noGrp="1"/>
          </p:cNvSpPr>
          <p:nvPr>
            <p:ph idx="1"/>
          </p:nvPr>
        </p:nvSpPr>
        <p:spPr/>
        <p:txBody>
          <a:bodyPr numCol="2"/>
          <a:lstStyle/>
          <a:p>
            <a:r>
              <a:rPr lang="en-US" dirty="0"/>
              <a:t>Floatie</a:t>
            </a:r>
          </a:p>
          <a:p>
            <a:r>
              <a:rPr lang="en-US" dirty="0"/>
              <a:t>Fins</a:t>
            </a:r>
          </a:p>
          <a:p>
            <a:r>
              <a:rPr lang="en-US" dirty="0"/>
              <a:t>Scuba Suit</a:t>
            </a:r>
          </a:p>
          <a:p>
            <a:r>
              <a:rPr lang="en-US" dirty="0"/>
              <a:t>Grenade</a:t>
            </a:r>
          </a:p>
          <a:p>
            <a:r>
              <a:rPr lang="en-US" dirty="0"/>
              <a:t>Cluster Bomb</a:t>
            </a:r>
          </a:p>
          <a:p>
            <a:r>
              <a:rPr lang="en-US" dirty="0"/>
              <a:t>Gas Grenade</a:t>
            </a:r>
          </a:p>
          <a:p>
            <a:r>
              <a:rPr lang="en-US" dirty="0"/>
              <a:t>Nuke</a:t>
            </a:r>
          </a:p>
          <a:p>
            <a:r>
              <a:rPr lang="en-US" dirty="0"/>
              <a:t>Airstrike Marker</a:t>
            </a:r>
          </a:p>
          <a:p>
            <a:r>
              <a:rPr lang="en-US" dirty="0"/>
              <a:t>Kamikaze Vest</a:t>
            </a:r>
          </a:p>
          <a:p>
            <a:r>
              <a:rPr lang="en-US" dirty="0" err="1"/>
              <a:t>Medkit</a:t>
            </a:r>
            <a:endParaRPr lang="en-US" dirty="0"/>
          </a:p>
          <a:p>
            <a:r>
              <a:rPr lang="en-US" dirty="0"/>
              <a:t>Personal Shield</a:t>
            </a:r>
          </a:p>
          <a:p>
            <a:r>
              <a:rPr lang="en-US" dirty="0"/>
              <a:t>Lick-Aid</a:t>
            </a:r>
          </a:p>
          <a:p>
            <a:r>
              <a:rPr lang="en-US" dirty="0" err="1"/>
              <a:t>Invisislime</a:t>
            </a:r>
            <a:endParaRPr lang="en-US" dirty="0"/>
          </a:p>
          <a:p>
            <a:r>
              <a:rPr lang="en-US" dirty="0"/>
              <a:t>Parachute</a:t>
            </a:r>
          </a:p>
        </p:txBody>
      </p:sp>
    </p:spTree>
    <p:extLst>
      <p:ext uri="{BB962C8B-B14F-4D97-AF65-F5344CB8AC3E}">
        <p14:creationId xmlns:p14="http://schemas.microsoft.com/office/powerpoint/2010/main" val="226608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A130-EDBD-41AA-B596-63F1CCFEF02B}"/>
              </a:ext>
            </a:extLst>
          </p:cNvPr>
          <p:cNvSpPr>
            <a:spLocks noGrp="1"/>
          </p:cNvSpPr>
          <p:nvPr>
            <p:ph type="title"/>
          </p:nvPr>
        </p:nvSpPr>
        <p:spPr/>
        <p:txBody>
          <a:bodyPr/>
          <a:lstStyle/>
          <a:p>
            <a:r>
              <a:rPr lang="en-US" dirty="0"/>
              <a:t>Slug Colosseum Overview</a:t>
            </a:r>
          </a:p>
        </p:txBody>
      </p:sp>
      <p:sp>
        <p:nvSpPr>
          <p:cNvPr id="3" name="Content Placeholder 2">
            <a:extLst>
              <a:ext uri="{FF2B5EF4-FFF2-40B4-BE49-F238E27FC236}">
                <a16:creationId xmlns:a16="http://schemas.microsoft.com/office/drawing/2014/main" id="{8490BC62-9AD7-4EC0-9759-06056BB4F4DB}"/>
              </a:ext>
            </a:extLst>
          </p:cNvPr>
          <p:cNvSpPr>
            <a:spLocks noGrp="1"/>
          </p:cNvSpPr>
          <p:nvPr>
            <p:ph idx="1"/>
          </p:nvPr>
        </p:nvSpPr>
        <p:spPr/>
        <p:txBody>
          <a:bodyPr>
            <a:normAutofit lnSpcReduction="10000"/>
          </a:bodyPr>
          <a:lstStyle/>
          <a:p>
            <a:r>
              <a:rPr lang="en-US" dirty="0"/>
              <a:t>Team based First Person Shooter</a:t>
            </a:r>
          </a:p>
          <a:p>
            <a:r>
              <a:rPr lang="en-US" dirty="0"/>
              <a:t>Uses servers to manage up to 20 players</a:t>
            </a:r>
          </a:p>
          <a:p>
            <a:r>
              <a:rPr lang="en-US" dirty="0"/>
              <a:t>Has base building mechanics</a:t>
            </a:r>
          </a:p>
          <a:p>
            <a:r>
              <a:rPr lang="en-US" dirty="0"/>
              <a:t>Has weapon crafting mechanics</a:t>
            </a:r>
          </a:p>
          <a:p>
            <a:r>
              <a:rPr lang="en-US" dirty="0"/>
              <a:t>Has object/terrain destruction mechanics</a:t>
            </a:r>
          </a:p>
          <a:p>
            <a:r>
              <a:rPr lang="en-US" dirty="0"/>
              <a:t>2-5 minutes of base building/preparation in the beginning of rounds</a:t>
            </a:r>
          </a:p>
          <a:p>
            <a:r>
              <a:rPr lang="en-US" dirty="0"/>
              <a:t>Multiple game modes</a:t>
            </a:r>
          </a:p>
          <a:p>
            <a:r>
              <a:rPr lang="en-US" dirty="0"/>
              <a:t>Environmental hazards are common</a:t>
            </a:r>
          </a:p>
          <a:p>
            <a:r>
              <a:rPr lang="en-US" dirty="0"/>
              <a:t>Must constantly please The Emperor and the crowd</a:t>
            </a:r>
          </a:p>
          <a:p>
            <a:r>
              <a:rPr lang="en-US" dirty="0"/>
              <a:t>Will have AI bots, and also AI monsters will appear</a:t>
            </a:r>
          </a:p>
        </p:txBody>
      </p:sp>
    </p:spTree>
    <p:extLst>
      <p:ext uri="{BB962C8B-B14F-4D97-AF65-F5344CB8AC3E}">
        <p14:creationId xmlns:p14="http://schemas.microsoft.com/office/powerpoint/2010/main" val="368949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C883-8251-4194-B520-BA8BE0F756EC}"/>
              </a:ext>
            </a:extLst>
          </p:cNvPr>
          <p:cNvSpPr>
            <a:spLocks noGrp="1"/>
          </p:cNvSpPr>
          <p:nvPr>
            <p:ph type="title"/>
          </p:nvPr>
        </p:nvSpPr>
        <p:spPr/>
        <p:txBody>
          <a:bodyPr/>
          <a:lstStyle/>
          <a:p>
            <a:r>
              <a:rPr lang="en-US" dirty="0"/>
              <a:t>Game Mechanics</a:t>
            </a:r>
          </a:p>
        </p:txBody>
      </p:sp>
      <p:sp>
        <p:nvSpPr>
          <p:cNvPr id="3" name="Content Placeholder 2">
            <a:extLst>
              <a:ext uri="{FF2B5EF4-FFF2-40B4-BE49-F238E27FC236}">
                <a16:creationId xmlns:a16="http://schemas.microsoft.com/office/drawing/2014/main" id="{FBCC1081-299B-4E47-82A7-F321330618EA}"/>
              </a:ext>
            </a:extLst>
          </p:cNvPr>
          <p:cNvSpPr>
            <a:spLocks noGrp="1"/>
          </p:cNvSpPr>
          <p:nvPr>
            <p:ph idx="1"/>
          </p:nvPr>
        </p:nvSpPr>
        <p:spPr/>
        <p:txBody>
          <a:bodyPr>
            <a:normAutofit lnSpcReduction="10000"/>
          </a:bodyPr>
          <a:lstStyle/>
          <a:p>
            <a:r>
              <a:rPr lang="en-US" dirty="0"/>
              <a:t>Either First Person or Third Person.</a:t>
            </a:r>
          </a:p>
          <a:p>
            <a:r>
              <a:rPr lang="en-US" dirty="0"/>
              <a:t>When you die you’ll respawn in about 10 seconds.</a:t>
            </a:r>
          </a:p>
          <a:p>
            <a:r>
              <a:rPr lang="en-US" dirty="0"/>
              <a:t>All building components and weapons cost Ooze.</a:t>
            </a:r>
          </a:p>
          <a:p>
            <a:r>
              <a:rPr lang="en-US" dirty="0"/>
              <a:t>To gather Ooze, you must lick rocks. Explanation to follow.</a:t>
            </a:r>
          </a:p>
          <a:p>
            <a:r>
              <a:rPr lang="en-US" dirty="0"/>
              <a:t>All buildings you can build will take damage upon being hit by an attack and will break upon reaching 0 HP.</a:t>
            </a:r>
          </a:p>
          <a:p>
            <a:r>
              <a:rPr lang="en-US" dirty="0"/>
              <a:t>Buildings can be repaired if a Slug has Ooze.</a:t>
            </a:r>
          </a:p>
          <a:p>
            <a:r>
              <a:rPr lang="en-US" dirty="0"/>
              <a:t>You have slots for up to 4 weapons.</a:t>
            </a:r>
          </a:p>
          <a:p>
            <a:r>
              <a:rPr lang="en-US" dirty="0"/>
              <a:t>There will be many environmental hazards, most notably water, which is like acid to a Slug. Slugs usually can’t swim either.</a:t>
            </a:r>
          </a:p>
          <a:p>
            <a:endParaRPr lang="en-US" dirty="0"/>
          </a:p>
          <a:p>
            <a:endParaRPr lang="en-US" dirty="0"/>
          </a:p>
        </p:txBody>
      </p:sp>
    </p:spTree>
    <p:extLst>
      <p:ext uri="{BB962C8B-B14F-4D97-AF65-F5344CB8AC3E}">
        <p14:creationId xmlns:p14="http://schemas.microsoft.com/office/powerpoint/2010/main" val="144940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4E8D-E36A-431E-8CD6-1082D5AB9C77}"/>
              </a:ext>
            </a:extLst>
          </p:cNvPr>
          <p:cNvSpPr>
            <a:spLocks noGrp="1"/>
          </p:cNvSpPr>
          <p:nvPr>
            <p:ph type="title"/>
          </p:nvPr>
        </p:nvSpPr>
        <p:spPr/>
        <p:txBody>
          <a:bodyPr/>
          <a:lstStyle/>
          <a:p>
            <a:r>
              <a:rPr lang="en-US" dirty="0"/>
              <a:t>Ooze Collection</a:t>
            </a:r>
          </a:p>
        </p:txBody>
      </p:sp>
      <p:sp>
        <p:nvSpPr>
          <p:cNvPr id="3" name="Content Placeholder 2">
            <a:extLst>
              <a:ext uri="{FF2B5EF4-FFF2-40B4-BE49-F238E27FC236}">
                <a16:creationId xmlns:a16="http://schemas.microsoft.com/office/drawing/2014/main" id="{FD66596E-D80D-4D29-BD89-07F5C60A75CD}"/>
              </a:ext>
            </a:extLst>
          </p:cNvPr>
          <p:cNvSpPr>
            <a:spLocks noGrp="1"/>
          </p:cNvSpPr>
          <p:nvPr>
            <p:ph idx="1"/>
          </p:nvPr>
        </p:nvSpPr>
        <p:spPr/>
        <p:txBody>
          <a:bodyPr>
            <a:normAutofit lnSpcReduction="10000"/>
          </a:bodyPr>
          <a:lstStyle/>
          <a:p>
            <a:r>
              <a:rPr lang="en-US" dirty="0"/>
              <a:t>There will be certain rocks which you must lick by pressing ‘E’.</a:t>
            </a:r>
          </a:p>
          <a:p>
            <a:r>
              <a:rPr lang="en-US" dirty="0"/>
              <a:t>Once a rock has been licked, it will start to accumulate Ooze over time.</a:t>
            </a:r>
          </a:p>
          <a:p>
            <a:r>
              <a:rPr lang="en-US" dirty="0"/>
              <a:t>You can harvest Ooze early, but you will get less as shown in the graph.</a:t>
            </a:r>
          </a:p>
          <a:p>
            <a:r>
              <a:rPr lang="en-US" dirty="0"/>
              <a:t>Once you harvest Ooze you can either make</a:t>
            </a:r>
            <a:br>
              <a:rPr lang="en-US" dirty="0"/>
            </a:br>
            <a:r>
              <a:rPr lang="en-US" dirty="0"/>
              <a:t>something yourself or put it into your team’s</a:t>
            </a:r>
            <a:br>
              <a:rPr lang="en-US" dirty="0"/>
            </a:br>
            <a:r>
              <a:rPr lang="en-US" dirty="0"/>
              <a:t>Ooze stockpile.</a:t>
            </a:r>
          </a:p>
          <a:p>
            <a:r>
              <a:rPr lang="en-US" dirty="0"/>
              <a:t>You also start every round with some Ooze.</a:t>
            </a:r>
          </a:p>
          <a:p>
            <a:r>
              <a:rPr lang="en-US" dirty="0"/>
              <a:t>You drop Ooze you are carrying upon death.</a:t>
            </a:r>
          </a:p>
          <a:p>
            <a:r>
              <a:rPr lang="en-US" dirty="0"/>
              <a:t>Likely you’ll have someone devoted to</a:t>
            </a:r>
            <a:br>
              <a:rPr lang="en-US" dirty="0"/>
            </a:br>
            <a:r>
              <a:rPr lang="en-US" dirty="0"/>
              <a:t>building and crafting.</a:t>
            </a:r>
          </a:p>
          <a:p>
            <a:endParaRPr lang="en-US" dirty="0"/>
          </a:p>
          <a:p>
            <a:endParaRPr lang="en-US" dirty="0"/>
          </a:p>
        </p:txBody>
      </p:sp>
      <p:graphicFrame>
        <p:nvGraphicFramePr>
          <p:cNvPr id="6" name="Chart 5">
            <a:extLst>
              <a:ext uri="{FF2B5EF4-FFF2-40B4-BE49-F238E27FC236}">
                <a16:creationId xmlns:a16="http://schemas.microsoft.com/office/drawing/2014/main" id="{06EB1DCB-7D5E-4883-893A-738E10D5E1F4}"/>
              </a:ext>
            </a:extLst>
          </p:cNvPr>
          <p:cNvGraphicFramePr/>
          <p:nvPr>
            <p:extLst>
              <p:ext uri="{D42A27DB-BD31-4B8C-83A1-F6EECF244321}">
                <p14:modId xmlns:p14="http://schemas.microsoft.com/office/powerpoint/2010/main" val="1374588571"/>
              </p:ext>
            </p:extLst>
          </p:nvPr>
        </p:nvGraphicFramePr>
        <p:xfrm>
          <a:off x="7530237" y="3244049"/>
          <a:ext cx="4052163" cy="30805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741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83A5-436E-419A-9B34-AA95C41CFB28}"/>
              </a:ext>
            </a:extLst>
          </p:cNvPr>
          <p:cNvSpPr>
            <a:spLocks noGrp="1"/>
          </p:cNvSpPr>
          <p:nvPr>
            <p:ph type="title"/>
          </p:nvPr>
        </p:nvSpPr>
        <p:spPr/>
        <p:txBody>
          <a:bodyPr/>
          <a:lstStyle/>
          <a:p>
            <a:r>
              <a:rPr lang="en-US" dirty="0"/>
              <a:t>Weapons</a:t>
            </a:r>
          </a:p>
        </p:txBody>
      </p:sp>
      <p:sp>
        <p:nvSpPr>
          <p:cNvPr id="3" name="Content Placeholder 2">
            <a:extLst>
              <a:ext uri="{FF2B5EF4-FFF2-40B4-BE49-F238E27FC236}">
                <a16:creationId xmlns:a16="http://schemas.microsoft.com/office/drawing/2014/main" id="{C7D5E521-57CE-411C-B135-1F55F5FC8997}"/>
              </a:ext>
            </a:extLst>
          </p:cNvPr>
          <p:cNvSpPr>
            <a:spLocks noGrp="1"/>
          </p:cNvSpPr>
          <p:nvPr>
            <p:ph idx="1"/>
          </p:nvPr>
        </p:nvSpPr>
        <p:spPr/>
        <p:txBody>
          <a:bodyPr>
            <a:normAutofit fontScale="92500" lnSpcReduction="20000"/>
          </a:bodyPr>
          <a:lstStyle/>
          <a:p>
            <a:r>
              <a:rPr lang="en-US" dirty="0"/>
              <a:t>Most weapons have Ammo.</a:t>
            </a:r>
          </a:p>
          <a:p>
            <a:r>
              <a:rPr lang="en-US" dirty="0"/>
              <a:t>Ammo can be replenished with ammo kits or walking up to a friendly Ammo Station.</a:t>
            </a:r>
          </a:p>
          <a:p>
            <a:r>
              <a:rPr lang="en-US" dirty="0"/>
              <a:t>Weapons may be single use or have a limited number of uses, e.g. grenades.</a:t>
            </a:r>
          </a:p>
          <a:p>
            <a:r>
              <a:rPr lang="en-US" dirty="0"/>
              <a:t>Weapons may deal more or less damage against players or buildings </a:t>
            </a:r>
          </a:p>
          <a:p>
            <a:r>
              <a:rPr lang="en-US" dirty="0"/>
              <a:t>Some aren’t weapons at all but rather allows you to do something you otherwise couldn’t do, like heal someone, swim, or use a parachute. </a:t>
            </a:r>
          </a:p>
          <a:p>
            <a:r>
              <a:rPr lang="en-US" dirty="0"/>
              <a:t>Can get weapons in 4 ways:</a:t>
            </a:r>
          </a:p>
          <a:p>
            <a:pPr lvl="1"/>
            <a:r>
              <a:rPr lang="en-US" dirty="0"/>
              <a:t>Craft one yourself</a:t>
            </a:r>
          </a:p>
          <a:p>
            <a:pPr lvl="1"/>
            <a:r>
              <a:rPr lang="en-US" dirty="0"/>
              <a:t>Having an ally craft it for you</a:t>
            </a:r>
          </a:p>
          <a:p>
            <a:pPr lvl="1"/>
            <a:r>
              <a:rPr lang="en-US" dirty="0"/>
              <a:t>Taking them off a dead enemy</a:t>
            </a:r>
          </a:p>
          <a:p>
            <a:pPr lvl="1"/>
            <a:r>
              <a:rPr lang="en-US" dirty="0"/>
              <a:t>Being rewarded by the Emperor</a:t>
            </a:r>
          </a:p>
          <a:p>
            <a:endParaRPr lang="en-US" dirty="0"/>
          </a:p>
        </p:txBody>
      </p:sp>
    </p:spTree>
    <p:extLst>
      <p:ext uri="{BB962C8B-B14F-4D97-AF65-F5344CB8AC3E}">
        <p14:creationId xmlns:p14="http://schemas.microsoft.com/office/powerpoint/2010/main" val="131712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0DE3-5E52-4DAE-9D78-40AEDF7C28E9}"/>
              </a:ext>
            </a:extLst>
          </p:cNvPr>
          <p:cNvSpPr>
            <a:spLocks noGrp="1"/>
          </p:cNvSpPr>
          <p:nvPr>
            <p:ph type="title"/>
          </p:nvPr>
        </p:nvSpPr>
        <p:spPr/>
        <p:txBody>
          <a:bodyPr/>
          <a:lstStyle/>
          <a:p>
            <a:r>
              <a:rPr lang="en-US" dirty="0"/>
              <a:t>Weapons (</a:t>
            </a:r>
            <a:r>
              <a:rPr lang="en-US" dirty="0" err="1"/>
              <a:t>cont</a:t>
            </a:r>
            <a:r>
              <a:rPr lang="en-US" dirty="0"/>
              <a:t>)</a:t>
            </a:r>
          </a:p>
        </p:txBody>
      </p:sp>
      <p:sp>
        <p:nvSpPr>
          <p:cNvPr id="3" name="Content Placeholder 2">
            <a:extLst>
              <a:ext uri="{FF2B5EF4-FFF2-40B4-BE49-F238E27FC236}">
                <a16:creationId xmlns:a16="http://schemas.microsoft.com/office/drawing/2014/main" id="{2566B8CC-8606-4551-8EDD-DCBEDCC2E5AF}"/>
              </a:ext>
            </a:extLst>
          </p:cNvPr>
          <p:cNvSpPr>
            <a:spLocks noGrp="1"/>
          </p:cNvSpPr>
          <p:nvPr>
            <p:ph idx="1"/>
          </p:nvPr>
        </p:nvSpPr>
        <p:spPr/>
        <p:txBody>
          <a:bodyPr>
            <a:normAutofit/>
          </a:bodyPr>
          <a:lstStyle/>
          <a:p>
            <a:r>
              <a:rPr lang="en-US" dirty="0"/>
              <a:t>There will be multiple damage types, each which has different properties</a:t>
            </a:r>
          </a:p>
          <a:p>
            <a:pPr lvl="1"/>
            <a:r>
              <a:rPr lang="en-US" dirty="0"/>
              <a:t>Explosive (medium damage to players, high damage to buildings, mid range)</a:t>
            </a:r>
          </a:p>
          <a:p>
            <a:pPr lvl="1"/>
            <a:r>
              <a:rPr lang="en-US" dirty="0"/>
              <a:t>Fire (medium damage to players but it can set them on fire, low damage to buildings unless it is flammable, short range)</a:t>
            </a:r>
          </a:p>
          <a:p>
            <a:pPr lvl="1"/>
            <a:r>
              <a:rPr lang="en-US" dirty="0"/>
              <a:t>Kinetic (medium damage to players, low damage to buildings, high range)</a:t>
            </a:r>
          </a:p>
          <a:p>
            <a:pPr lvl="1"/>
            <a:r>
              <a:rPr lang="en-US" dirty="0"/>
              <a:t>Salt (High damage to players, no damage to buildings, range varies)</a:t>
            </a:r>
          </a:p>
          <a:p>
            <a:pPr lvl="1"/>
            <a:r>
              <a:rPr lang="en-US" dirty="0"/>
              <a:t>Energy (High damage to players, High damage to building, range varies, generally expensive)</a:t>
            </a:r>
          </a:p>
        </p:txBody>
      </p:sp>
    </p:spTree>
    <p:extLst>
      <p:ext uri="{BB962C8B-B14F-4D97-AF65-F5344CB8AC3E}">
        <p14:creationId xmlns:p14="http://schemas.microsoft.com/office/powerpoint/2010/main" val="144810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E2ED-3211-4970-AE2B-F70620C2F723}"/>
              </a:ext>
            </a:extLst>
          </p:cNvPr>
          <p:cNvSpPr>
            <a:spLocks noGrp="1"/>
          </p:cNvSpPr>
          <p:nvPr>
            <p:ph type="title"/>
          </p:nvPr>
        </p:nvSpPr>
        <p:spPr/>
        <p:txBody>
          <a:bodyPr/>
          <a:lstStyle/>
          <a:p>
            <a:r>
              <a:rPr lang="en-US" dirty="0"/>
              <a:t>Weapons (</a:t>
            </a:r>
            <a:r>
              <a:rPr lang="en-US" dirty="0" err="1"/>
              <a:t>cont</a:t>
            </a:r>
            <a:r>
              <a:rPr lang="en-US" dirty="0"/>
              <a:t>) </a:t>
            </a:r>
          </a:p>
        </p:txBody>
      </p:sp>
      <p:sp>
        <p:nvSpPr>
          <p:cNvPr id="3" name="Content Placeholder 2">
            <a:extLst>
              <a:ext uri="{FF2B5EF4-FFF2-40B4-BE49-F238E27FC236}">
                <a16:creationId xmlns:a16="http://schemas.microsoft.com/office/drawing/2014/main" id="{3A232614-4523-4CAC-B352-20DCECA39DAE}"/>
              </a:ext>
            </a:extLst>
          </p:cNvPr>
          <p:cNvSpPr>
            <a:spLocks noGrp="1"/>
          </p:cNvSpPr>
          <p:nvPr>
            <p:ph idx="1"/>
          </p:nvPr>
        </p:nvSpPr>
        <p:spPr/>
        <p:txBody>
          <a:bodyPr/>
          <a:lstStyle/>
          <a:p>
            <a:r>
              <a:rPr lang="en-US" dirty="0"/>
              <a:t>Some weapons will be more powerful than others. The power of the weapon is reflected in its Ooze cost.</a:t>
            </a:r>
          </a:p>
          <a:p>
            <a:r>
              <a:rPr lang="en-US" dirty="0"/>
              <a:t>By default you either get to start with a pistol or a sword. You choose at the beginning of the game and can change the default while dead or in the spawn.</a:t>
            </a:r>
          </a:p>
          <a:p>
            <a:r>
              <a:rPr lang="en-US" dirty="0"/>
              <a:t>Generally The Emperor will reward you with powerful weapons.</a:t>
            </a:r>
          </a:p>
          <a:p>
            <a:r>
              <a:rPr lang="en-US" dirty="0"/>
              <a:t>Some weapons can’t be fired and may instead be triggered while equipped, like the parachute or scuba suit.</a:t>
            </a:r>
          </a:p>
          <a:p>
            <a:r>
              <a:rPr lang="en-US" dirty="0"/>
              <a:t>Single use items generally only can be used once, but some can stack, like grenades.</a:t>
            </a:r>
          </a:p>
          <a:p>
            <a:endParaRPr lang="en-US" dirty="0"/>
          </a:p>
          <a:p>
            <a:endParaRPr lang="en-US" dirty="0"/>
          </a:p>
        </p:txBody>
      </p:sp>
    </p:spTree>
    <p:extLst>
      <p:ext uri="{BB962C8B-B14F-4D97-AF65-F5344CB8AC3E}">
        <p14:creationId xmlns:p14="http://schemas.microsoft.com/office/powerpoint/2010/main" val="398084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FB76-EFDE-49E4-AF08-5307AD0E8B18}"/>
              </a:ext>
            </a:extLst>
          </p:cNvPr>
          <p:cNvSpPr>
            <a:spLocks noGrp="1"/>
          </p:cNvSpPr>
          <p:nvPr>
            <p:ph type="title"/>
          </p:nvPr>
        </p:nvSpPr>
        <p:spPr/>
        <p:txBody>
          <a:bodyPr/>
          <a:lstStyle/>
          <a:p>
            <a:r>
              <a:rPr lang="en-US" dirty="0"/>
              <a:t>Buildings</a:t>
            </a:r>
          </a:p>
        </p:txBody>
      </p:sp>
      <p:sp>
        <p:nvSpPr>
          <p:cNvPr id="3" name="Content Placeholder 2">
            <a:extLst>
              <a:ext uri="{FF2B5EF4-FFF2-40B4-BE49-F238E27FC236}">
                <a16:creationId xmlns:a16="http://schemas.microsoft.com/office/drawing/2014/main" id="{F960A8CC-0681-4235-81C5-BEAE4C49E521}"/>
              </a:ext>
            </a:extLst>
          </p:cNvPr>
          <p:cNvSpPr>
            <a:spLocks noGrp="1"/>
          </p:cNvSpPr>
          <p:nvPr>
            <p:ph idx="1"/>
          </p:nvPr>
        </p:nvSpPr>
        <p:spPr/>
        <p:txBody>
          <a:bodyPr/>
          <a:lstStyle/>
          <a:p>
            <a:r>
              <a:rPr lang="en-US" dirty="0"/>
              <a:t>Buildings can be built if you’re on terrain owned by your team. Your team automatically owns a large area outside your spawn.</a:t>
            </a:r>
          </a:p>
          <a:p>
            <a:r>
              <a:rPr lang="en-US" dirty="0"/>
              <a:t>Your area can be expanded by planting ownership flags in other areas.</a:t>
            </a:r>
          </a:p>
          <a:p>
            <a:r>
              <a:rPr lang="en-US" dirty="0"/>
              <a:t>All buildings have HP and die upon reaching 0 HP.</a:t>
            </a:r>
          </a:p>
          <a:p>
            <a:r>
              <a:rPr lang="en-US" dirty="0"/>
              <a:t>All buildings have tags which can affect what damages them and other game mechanics.</a:t>
            </a:r>
          </a:p>
          <a:p>
            <a:r>
              <a:rPr lang="en-US" dirty="0"/>
              <a:t>Buildings can have multiple levels, but walls/floors breaking beneath them can cause a cascading break.</a:t>
            </a:r>
          </a:p>
          <a:p>
            <a:r>
              <a:rPr lang="en-US" dirty="0"/>
              <a:t>Buildings can be repaired with Ooze. This process takes time, however.</a:t>
            </a:r>
          </a:p>
          <a:p>
            <a:endParaRPr lang="en-US" dirty="0"/>
          </a:p>
        </p:txBody>
      </p:sp>
    </p:spTree>
    <p:extLst>
      <p:ext uri="{BB962C8B-B14F-4D97-AF65-F5344CB8AC3E}">
        <p14:creationId xmlns:p14="http://schemas.microsoft.com/office/powerpoint/2010/main" val="31624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EFF9-4DFB-4790-A19A-889C541D3E55}"/>
              </a:ext>
            </a:extLst>
          </p:cNvPr>
          <p:cNvSpPr>
            <a:spLocks noGrp="1"/>
          </p:cNvSpPr>
          <p:nvPr>
            <p:ph type="title"/>
          </p:nvPr>
        </p:nvSpPr>
        <p:spPr/>
        <p:txBody>
          <a:bodyPr/>
          <a:lstStyle/>
          <a:p>
            <a:r>
              <a:rPr lang="en-US" dirty="0"/>
              <a:t>Water Mechanics</a:t>
            </a:r>
          </a:p>
        </p:txBody>
      </p:sp>
      <p:sp>
        <p:nvSpPr>
          <p:cNvPr id="3" name="Content Placeholder 2">
            <a:extLst>
              <a:ext uri="{FF2B5EF4-FFF2-40B4-BE49-F238E27FC236}">
                <a16:creationId xmlns:a16="http://schemas.microsoft.com/office/drawing/2014/main" id="{A8B93C01-7FD3-49A2-A102-8812D72E7CA7}"/>
              </a:ext>
            </a:extLst>
          </p:cNvPr>
          <p:cNvSpPr>
            <a:spLocks noGrp="1"/>
          </p:cNvSpPr>
          <p:nvPr>
            <p:ph idx="1"/>
          </p:nvPr>
        </p:nvSpPr>
        <p:spPr/>
        <p:txBody>
          <a:bodyPr>
            <a:normAutofit/>
          </a:bodyPr>
          <a:lstStyle/>
          <a:p>
            <a:r>
              <a:rPr lang="en-US" dirty="0"/>
              <a:t>The colosseum won’t start with Water, but once the building phase ends the Water level will increase, filling up anything below a certain point.</a:t>
            </a:r>
          </a:p>
          <a:p>
            <a:r>
              <a:rPr lang="en-US" dirty="0"/>
              <a:t>All buildings float, with potential exceptions.</a:t>
            </a:r>
          </a:p>
          <a:p>
            <a:r>
              <a:rPr lang="en-US" dirty="0"/>
              <a:t>Slugs can’t fire most weapons while in Water.</a:t>
            </a:r>
          </a:p>
          <a:p>
            <a:r>
              <a:rPr lang="en-US" dirty="0"/>
              <a:t>Slugs can’t swim in Water except with Fins or Floaties equipped.</a:t>
            </a:r>
          </a:p>
          <a:p>
            <a:r>
              <a:rPr lang="en-US" dirty="0"/>
              <a:t>Slugs take damage in Water unless equipped with a scuba suit.</a:t>
            </a:r>
          </a:p>
          <a:p>
            <a:r>
              <a:rPr lang="en-US" dirty="0"/>
              <a:t>Boats are considered a Building, and follow the Building rules, but can be steered by a Slug on it.</a:t>
            </a:r>
          </a:p>
          <a:p>
            <a:r>
              <a:rPr lang="en-US" dirty="0"/>
              <a:t>Some mechanics can increase the water level mid-game</a:t>
            </a:r>
          </a:p>
        </p:txBody>
      </p:sp>
    </p:spTree>
    <p:extLst>
      <p:ext uri="{BB962C8B-B14F-4D97-AF65-F5344CB8AC3E}">
        <p14:creationId xmlns:p14="http://schemas.microsoft.com/office/powerpoint/2010/main" val="343106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360</TotalTime>
  <Words>1415</Words>
  <Application>Microsoft Office PowerPoint</Application>
  <PresentationFormat>Widescreen</PresentationFormat>
  <Paragraphs>180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Gothic</vt:lpstr>
      <vt:lpstr>Palatino Linotype</vt:lpstr>
      <vt:lpstr>Wingdings 2</vt:lpstr>
      <vt:lpstr>Presentation on brainstorming</vt:lpstr>
      <vt:lpstr>Slug Colosseum</vt:lpstr>
      <vt:lpstr>Slug Colosseum Overview</vt:lpstr>
      <vt:lpstr>Game Mechanics</vt:lpstr>
      <vt:lpstr>Ooze Collection</vt:lpstr>
      <vt:lpstr>Weapons</vt:lpstr>
      <vt:lpstr>Weapons (cont)</vt:lpstr>
      <vt:lpstr>Weapons (cont) </vt:lpstr>
      <vt:lpstr>Buildings</vt:lpstr>
      <vt:lpstr>Water Mechanics</vt:lpstr>
      <vt:lpstr>Wall Mechanics</vt:lpstr>
      <vt:lpstr>AI Monsters</vt:lpstr>
      <vt:lpstr>The Emperor</vt:lpstr>
      <vt:lpstr>The Emperor (cont)</vt:lpstr>
      <vt:lpstr>The Emperor’s Punishments</vt:lpstr>
      <vt:lpstr>The Emperor’s Rewards</vt:lpstr>
      <vt:lpstr>Game Modes</vt:lpstr>
      <vt:lpstr>Specific Buildings</vt:lpstr>
      <vt:lpstr>Weapons</vt:lpstr>
      <vt:lpstr>Weapons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Slug Colosseum</dc:title>
  <dc:creator>Richard Kidwell</dc:creator>
  <cp:lastModifiedBy>Richard Kidwell</cp:lastModifiedBy>
  <cp:revision>21</cp:revision>
  <dcterms:created xsi:type="dcterms:W3CDTF">2017-08-30T17:28:57Z</dcterms:created>
  <dcterms:modified xsi:type="dcterms:W3CDTF">2017-08-30T23:29:46Z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