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5F68D7-E0A2-448B-A986-CF050664CE3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28677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61159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171066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05CF04F-5DB9-4D06-A2CD-3722792C006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89729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446205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5F68D7-E0A2-448B-A986-CF050664CE33}"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340991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5F68D7-E0A2-448B-A986-CF050664CE33}"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282545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F68D7-E0A2-448B-A986-CF050664CE3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2908068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65F68D7-E0A2-448B-A986-CF050664CE33}" type="datetimeFigureOut">
              <a:rPr lang="en-US" smtClean="0"/>
              <a:t>3/14/2017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05CF04F-5DB9-4D06-A2CD-3722792C0063}" type="slidenum">
              <a:rPr lang="en-US" smtClean="0"/>
              <a:t>‹#›</a:t>
            </a:fld>
            <a:endParaRPr lang="en-US"/>
          </a:p>
        </p:txBody>
      </p:sp>
    </p:spTree>
    <p:extLst>
      <p:ext uri="{BB962C8B-B14F-4D97-AF65-F5344CB8AC3E}">
        <p14:creationId xmlns:p14="http://schemas.microsoft.com/office/powerpoint/2010/main" val="97420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F68D7-E0A2-448B-A986-CF050664CE3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357285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5F68D7-E0A2-448B-A986-CF050664CE33}"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19064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412467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5F68D7-E0A2-448B-A986-CF050664CE33}"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54784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5F68D7-E0A2-448B-A986-CF050664CE33}"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284795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65F68D7-E0A2-448B-A986-CF050664CE33}"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336704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339726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F68D7-E0A2-448B-A986-CF050664CE33}"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CF04F-5DB9-4D06-A2CD-3722792C0063}" type="slidenum">
              <a:rPr lang="en-US" smtClean="0"/>
              <a:t>‹#›</a:t>
            </a:fld>
            <a:endParaRPr lang="en-US"/>
          </a:p>
        </p:txBody>
      </p:sp>
    </p:spTree>
    <p:extLst>
      <p:ext uri="{BB962C8B-B14F-4D97-AF65-F5344CB8AC3E}">
        <p14:creationId xmlns:p14="http://schemas.microsoft.com/office/powerpoint/2010/main" val="167509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5F68D7-E0A2-448B-A986-CF050664CE33}" type="datetimeFigureOut">
              <a:rPr lang="en-US" smtClean="0"/>
              <a:t>3/14/2017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05CF04F-5DB9-4D06-A2CD-3722792C0063}" type="slidenum">
              <a:rPr lang="en-US" smtClean="0"/>
              <a:t>‹#›</a:t>
            </a:fld>
            <a:endParaRPr lang="en-US"/>
          </a:p>
        </p:txBody>
      </p:sp>
    </p:spTree>
    <p:extLst>
      <p:ext uri="{BB962C8B-B14F-4D97-AF65-F5344CB8AC3E}">
        <p14:creationId xmlns:p14="http://schemas.microsoft.com/office/powerpoint/2010/main" val="343466170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02: Pathfinding</a:t>
            </a:r>
            <a:endParaRPr lang="en-US" dirty="0"/>
          </a:p>
        </p:txBody>
      </p:sp>
      <p:sp>
        <p:nvSpPr>
          <p:cNvPr id="3" name="Subtitle 2"/>
          <p:cNvSpPr>
            <a:spLocks noGrp="1"/>
          </p:cNvSpPr>
          <p:nvPr>
            <p:ph type="subTitle" idx="1"/>
          </p:nvPr>
        </p:nvSpPr>
        <p:spPr/>
        <p:txBody>
          <a:bodyPr/>
          <a:lstStyle/>
          <a:p>
            <a:r>
              <a:rPr lang="en-US" dirty="0" smtClean="0"/>
              <a:t>Brock Davis</a:t>
            </a:r>
            <a:endParaRPr lang="en-US" dirty="0"/>
          </a:p>
        </p:txBody>
      </p:sp>
    </p:spTree>
    <p:extLst>
      <p:ext uri="{BB962C8B-B14F-4D97-AF65-F5344CB8AC3E}">
        <p14:creationId xmlns:p14="http://schemas.microsoft.com/office/powerpoint/2010/main" val="107704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Given an array with defined costs between each cardinally adjacent element, return and highlight the lowest cost path between any two points</a:t>
            </a:r>
            <a:endParaRPr lang="en-US" dirty="0"/>
          </a:p>
        </p:txBody>
      </p:sp>
    </p:spTree>
    <p:extLst>
      <p:ext uri="{BB962C8B-B14F-4D97-AF65-F5344CB8AC3E}">
        <p14:creationId xmlns:p14="http://schemas.microsoft.com/office/powerpoint/2010/main" val="38636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86000"/>
            <a:ext cx="2743200" cy="27432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2286000"/>
            <a:ext cx="3657600" cy="3657600"/>
          </a:xfrm>
          <a:prstGeom prst="rect">
            <a:avLst/>
          </a:prstGeom>
        </p:spPr>
      </p:pic>
      <p:sp>
        <p:nvSpPr>
          <p:cNvPr id="6" name="TextBox 5"/>
          <p:cNvSpPr txBox="1"/>
          <p:nvPr/>
        </p:nvSpPr>
        <p:spPr>
          <a:xfrm>
            <a:off x="3423521" y="2649973"/>
            <a:ext cx="2541850" cy="2246769"/>
          </a:xfrm>
          <a:prstGeom prst="rect">
            <a:avLst/>
          </a:prstGeom>
          <a:noFill/>
        </p:spPr>
        <p:txBody>
          <a:bodyPr wrap="square" rtlCol="0">
            <a:spAutoFit/>
          </a:bodyPr>
          <a:lstStyle/>
          <a:p>
            <a:r>
              <a:rPr lang="en-US" sz="2000" dirty="0" smtClean="0"/>
              <a:t>Input 1:</a:t>
            </a:r>
          </a:p>
          <a:p>
            <a:r>
              <a:rPr lang="en-US" sz="2000" dirty="0" smtClean="0"/>
              <a:t>H: 200 </a:t>
            </a:r>
            <a:r>
              <a:rPr lang="en-US" sz="2000" dirty="0" err="1" smtClean="0"/>
              <a:t>px</a:t>
            </a:r>
            <a:endParaRPr lang="en-US" sz="2000" dirty="0" smtClean="0"/>
          </a:p>
          <a:p>
            <a:r>
              <a:rPr lang="en-US" sz="2000" dirty="0" smtClean="0"/>
              <a:t>W: 200 </a:t>
            </a:r>
            <a:r>
              <a:rPr lang="en-US" sz="2000" dirty="0" err="1" smtClean="0"/>
              <a:t>px</a:t>
            </a:r>
            <a:endParaRPr lang="en-US" sz="2000" dirty="0" smtClean="0"/>
          </a:p>
          <a:p>
            <a:r>
              <a:rPr lang="en-US" sz="2000" dirty="0" smtClean="0"/>
              <a:t>Cost to move:</a:t>
            </a:r>
          </a:p>
          <a:p>
            <a:pPr marL="285750" indent="-285750">
              <a:buFont typeface="Arial" panose="020B0604020202020204" pitchFamily="34" charset="0"/>
              <a:buChar char="•"/>
            </a:pPr>
            <a:r>
              <a:rPr lang="en-US" sz="2000" dirty="0" smtClean="0"/>
              <a:t>1 on white</a:t>
            </a:r>
          </a:p>
          <a:p>
            <a:pPr marL="285750" indent="-285750">
              <a:buFont typeface="Arial" panose="020B0604020202020204" pitchFamily="34" charset="0"/>
              <a:buChar char="•"/>
            </a:pPr>
            <a:r>
              <a:rPr lang="en-US" sz="2000" dirty="0" smtClean="0"/>
              <a:t>2 on blue</a:t>
            </a:r>
          </a:p>
          <a:p>
            <a:pPr marL="285750" indent="-285750">
              <a:buFont typeface="Arial" panose="020B0604020202020204" pitchFamily="34" charset="0"/>
              <a:buChar char="•"/>
            </a:pPr>
            <a:r>
              <a:rPr lang="en-US" sz="2000" dirty="0" smtClean="0"/>
              <a:t>infinite on black</a:t>
            </a:r>
          </a:p>
        </p:txBody>
      </p:sp>
      <p:sp>
        <p:nvSpPr>
          <p:cNvPr id="7" name="TextBox 6"/>
          <p:cNvSpPr txBox="1"/>
          <p:nvPr/>
        </p:nvSpPr>
        <p:spPr>
          <a:xfrm>
            <a:off x="5381247" y="4004608"/>
            <a:ext cx="2848353" cy="1631216"/>
          </a:xfrm>
          <a:prstGeom prst="rect">
            <a:avLst/>
          </a:prstGeom>
          <a:noFill/>
        </p:spPr>
        <p:txBody>
          <a:bodyPr wrap="square" rtlCol="0">
            <a:spAutoFit/>
          </a:bodyPr>
          <a:lstStyle/>
          <a:p>
            <a:pPr algn="r"/>
            <a:r>
              <a:rPr lang="en-US" sz="2000" dirty="0" smtClean="0"/>
              <a:t>Input 2:</a:t>
            </a:r>
          </a:p>
          <a:p>
            <a:pPr algn="r"/>
            <a:r>
              <a:rPr lang="en-US" sz="2000" dirty="0" smtClean="0"/>
              <a:t>H: 10024 </a:t>
            </a:r>
            <a:r>
              <a:rPr lang="en-US" sz="2000" dirty="0" err="1" smtClean="0"/>
              <a:t>px</a:t>
            </a:r>
            <a:endParaRPr lang="en-US" sz="2000" dirty="0" smtClean="0"/>
          </a:p>
          <a:p>
            <a:pPr algn="r"/>
            <a:r>
              <a:rPr lang="en-US" sz="2000" dirty="0" smtClean="0"/>
              <a:t>W: 10024 </a:t>
            </a:r>
            <a:r>
              <a:rPr lang="en-US" sz="2000" dirty="0" err="1" smtClean="0"/>
              <a:t>px</a:t>
            </a:r>
            <a:endParaRPr lang="en-US" sz="2000" dirty="0" smtClean="0"/>
          </a:p>
          <a:p>
            <a:pPr algn="r"/>
            <a:r>
              <a:rPr lang="en-US" sz="2000" dirty="0" smtClean="0"/>
              <a:t>Cost to move:</a:t>
            </a:r>
          </a:p>
          <a:p>
            <a:pPr algn="r"/>
            <a:r>
              <a:rPr lang="en-US" sz="2000" dirty="0" smtClean="0"/>
              <a:t>1 + (diff in value)^2</a:t>
            </a:r>
          </a:p>
        </p:txBody>
      </p:sp>
    </p:spTree>
    <p:extLst>
      <p:ext uri="{BB962C8B-B14F-4D97-AF65-F5344CB8AC3E}">
        <p14:creationId xmlns:p14="http://schemas.microsoft.com/office/powerpoint/2010/main" val="17153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more optimized version of Dijkstra’s Algorithm was implemented</a:t>
            </a:r>
          </a:p>
          <a:p>
            <a:r>
              <a:rPr lang="en-US" dirty="0" smtClean="0"/>
              <a:t>A set of points w/ adj. points to be evaluated were kept in fringe</a:t>
            </a:r>
          </a:p>
          <a:p>
            <a:r>
              <a:rPr lang="en-US" dirty="0" smtClean="0"/>
              <a:t>The points in the fringe with the lowest values had adj. points evaluated and added to fringe</a:t>
            </a:r>
          </a:p>
          <a:p>
            <a:r>
              <a:rPr lang="en-US" dirty="0" smtClean="0"/>
              <a:t>The need to linearly search through the fringe for every point was eliminated with a counter with the lowest cost</a:t>
            </a:r>
            <a:endParaRPr lang="en-US" dirty="0"/>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c=0</a:t>
            </a:r>
          </a:p>
          <a:p>
            <a:pPr marL="0" indent="0">
              <a:buNone/>
            </a:pPr>
            <a:r>
              <a:rPr lang="en-US" dirty="0" smtClean="0">
                <a:latin typeface="Courier New" panose="02070309020205020404" pitchFamily="49" charset="0"/>
                <a:cs typeface="Courier New" panose="02070309020205020404" pitchFamily="49" charset="0"/>
              </a:rPr>
              <a:t>while fringe not empty:</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for point in fringe with cost c:</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evaluate cost of </a:t>
            </a:r>
            <a:r>
              <a:rPr lang="en-US" dirty="0" err="1" smtClean="0">
                <a:latin typeface="Courier New" panose="02070309020205020404" pitchFamily="49" charset="0"/>
                <a:cs typeface="Courier New" panose="02070309020205020404" pitchFamily="49" charset="0"/>
              </a:rPr>
              <a:t>adj</a:t>
            </a:r>
            <a:r>
              <a:rPr lang="en-US" dirty="0" smtClean="0">
                <a:latin typeface="Courier New" panose="02070309020205020404" pitchFamily="49" charset="0"/>
                <a:cs typeface="Courier New" panose="02070309020205020404" pitchFamily="49" charset="0"/>
              </a:rPr>
              <a:t> points</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add </a:t>
            </a:r>
            <a:r>
              <a:rPr lang="en-US" dirty="0" err="1" smtClean="0">
                <a:latin typeface="Courier New" panose="02070309020205020404" pitchFamily="49" charset="0"/>
                <a:cs typeface="Courier New" panose="02070309020205020404" pitchFamily="49" charset="0"/>
              </a:rPr>
              <a:t>adj</a:t>
            </a:r>
            <a:r>
              <a:rPr lang="en-US" dirty="0" smtClean="0">
                <a:latin typeface="Courier New" panose="02070309020205020404" pitchFamily="49" charset="0"/>
                <a:cs typeface="Courier New" panose="02070309020205020404" pitchFamily="49" charset="0"/>
              </a:rPr>
              <a:t> to fringe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remove point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966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=0</a:t>
            </a:r>
          </a:p>
          <a:p>
            <a:pPr marL="0" indent="0">
              <a:buNone/>
            </a:pPr>
            <a:r>
              <a:rPr lang="en-US" dirty="0" smtClean="0">
                <a:latin typeface="Courier New" panose="02070309020205020404" pitchFamily="49" charset="0"/>
                <a:cs typeface="Courier New" panose="02070309020205020404" pitchFamily="49" charset="0"/>
              </a:rPr>
              <a:t>while </a:t>
            </a:r>
            <a:r>
              <a:rPr lang="en-US" dirty="0" smtClean="0">
                <a:solidFill>
                  <a:schemeClr val="accent4">
                    <a:lumMod val="75000"/>
                  </a:schemeClr>
                </a:solidFill>
                <a:latin typeface="Courier New" panose="02070309020205020404" pitchFamily="49" charset="0"/>
                <a:cs typeface="Courier New" panose="02070309020205020404" pitchFamily="49" charset="0"/>
              </a:rPr>
              <a:t>fringe </a:t>
            </a:r>
            <a:r>
              <a:rPr lang="en-US" dirty="0" smtClean="0">
                <a:latin typeface="Courier New" panose="02070309020205020404" pitchFamily="49" charset="0"/>
                <a:cs typeface="Courier New" panose="02070309020205020404" pitchFamily="49" charset="0"/>
              </a:rPr>
              <a:t>not empty:</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for </a:t>
            </a:r>
            <a:r>
              <a:rPr lang="en-US" dirty="0" smtClean="0">
                <a:solidFill>
                  <a:srgbClr val="FFFF00"/>
                </a:solidFill>
                <a:latin typeface="Courier New" panose="02070309020205020404" pitchFamily="49" charset="0"/>
                <a:cs typeface="Courier New" panose="02070309020205020404" pitchFamily="49" charset="0"/>
              </a:rPr>
              <a:t>point</a:t>
            </a:r>
            <a:r>
              <a:rPr lang="en-US" dirty="0" smtClean="0">
                <a:solidFill>
                  <a:srgbClr val="00B05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 </a:t>
            </a:r>
            <a:r>
              <a:rPr lang="en-US" dirty="0">
                <a:solidFill>
                  <a:schemeClr val="accent4">
                    <a:lumMod val="75000"/>
                  </a:schemeClr>
                </a:solidFill>
                <a:latin typeface="Courier New" panose="02070309020205020404" pitchFamily="49" charset="0"/>
                <a:cs typeface="Courier New" panose="02070309020205020404" pitchFamily="49" charset="0"/>
              </a:rPr>
              <a:t>fringe </a:t>
            </a:r>
            <a:r>
              <a:rPr lang="en-US" dirty="0" smtClean="0">
                <a:latin typeface="Courier New" panose="02070309020205020404" pitchFamily="49" charset="0"/>
                <a:cs typeface="Courier New" panose="02070309020205020404" pitchFamily="49" charset="0"/>
              </a:rPr>
              <a:t>with cost </a:t>
            </a:r>
            <a:r>
              <a:rPr lang="en-US" dirty="0" smtClean="0">
                <a:solidFill>
                  <a:srgbClr val="FF0000"/>
                </a:solidFill>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evaluate(</a:t>
            </a:r>
            <a:r>
              <a:rPr lang="en-US" dirty="0" err="1" smtClean="0">
                <a:latin typeface="Courier New" panose="02070309020205020404" pitchFamily="49" charset="0"/>
                <a:cs typeface="Courier New" panose="02070309020205020404" pitchFamily="49" charset="0"/>
              </a:rPr>
              <a:t>adj</a:t>
            </a:r>
            <a:r>
              <a:rPr lang="en-US" dirty="0" smtClean="0">
                <a:latin typeface="Courier New" panose="02070309020205020404" pitchFamily="49" charset="0"/>
                <a:cs typeface="Courier New" panose="02070309020205020404" pitchFamily="49" charset="0"/>
              </a:rPr>
              <a:t>(</a:t>
            </a:r>
            <a:r>
              <a:rPr lang="en-US" dirty="0">
                <a:solidFill>
                  <a:srgbClr val="FFFF00"/>
                </a:solidFill>
                <a:latin typeface="Courier New" panose="02070309020205020404" pitchFamily="49" charset="0"/>
                <a:cs typeface="Courier New" panose="02070309020205020404" pitchFamily="49" charset="0"/>
              </a:rPr>
              <a:t>point</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solidFill>
                  <a:schemeClr val="accent4">
                    <a:lumMod val="75000"/>
                  </a:schemeClr>
                </a:solidFill>
                <a:latin typeface="Courier New" panose="02070309020205020404" pitchFamily="49" charset="0"/>
                <a:cs typeface="Courier New" panose="02070309020205020404" pitchFamily="49" charset="0"/>
              </a:rPr>
              <a:t>fringe</a:t>
            </a:r>
            <a:r>
              <a:rPr lang="en-US" dirty="0" err="1" smtClean="0">
                <a:latin typeface="Courier New" panose="02070309020205020404" pitchFamily="49" charset="0"/>
                <a:cs typeface="Courier New" panose="02070309020205020404" pitchFamily="49" charset="0"/>
              </a:rPr>
              <a:t>.add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adj</a:t>
            </a:r>
            <a:r>
              <a:rPr lang="en-US" dirty="0" smtClean="0">
                <a:latin typeface="Courier New" panose="02070309020205020404" pitchFamily="49" charset="0"/>
                <a:cs typeface="Courier New" panose="02070309020205020404" pitchFamily="49" charset="0"/>
              </a:rPr>
              <a:t>(</a:t>
            </a:r>
            <a:r>
              <a:rPr lang="en-US" dirty="0">
                <a:solidFill>
                  <a:srgbClr val="FFFF00"/>
                </a:solidFill>
                <a:latin typeface="Courier New" panose="02070309020205020404" pitchFamily="49" charset="0"/>
                <a:cs typeface="Courier New" panose="02070309020205020404" pitchFamily="49" charset="0"/>
              </a:rPr>
              <a:t>point</a:t>
            </a:r>
            <a:r>
              <a:rPr lang="en-US" dirty="0" smtClean="0">
                <a:latin typeface="Courier New" panose="02070309020205020404" pitchFamily="49" charset="0"/>
                <a:cs typeface="Courier New" panose="02070309020205020404" pitchFamily="49" charset="0"/>
              </a:rPr>
              <a:t>))</a:t>
            </a:r>
            <a:r>
              <a:rPr lang="en-US" dirty="0" smtClean="0">
                <a:solidFill>
                  <a:schemeClr val="accent4">
                    <a:lumMod val="75000"/>
                  </a:schemeClr>
                </a:solidFill>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solidFill>
                  <a:schemeClr val="accent4">
                    <a:lumMod val="75000"/>
                  </a:schemeClr>
                </a:solidFill>
                <a:latin typeface="Courier New" panose="02070309020205020404" pitchFamily="49" charset="0"/>
                <a:cs typeface="Courier New" panose="02070309020205020404" pitchFamily="49" charset="0"/>
              </a:rPr>
              <a:t>fringe</a:t>
            </a:r>
            <a:r>
              <a:rPr lang="en-US" dirty="0" err="1" smtClean="0">
                <a:latin typeface="Courier New" panose="02070309020205020404" pitchFamily="49" charset="0"/>
                <a:cs typeface="Courier New" panose="02070309020205020404" pitchFamily="49" charset="0"/>
              </a:rPr>
              <a:t>.remove</a:t>
            </a:r>
            <a:r>
              <a:rPr lang="en-US" dirty="0" smtClean="0">
                <a:latin typeface="Courier New" panose="02070309020205020404" pitchFamily="49" charset="0"/>
                <a:cs typeface="Courier New" panose="02070309020205020404" pitchFamily="49" charset="0"/>
              </a:rPr>
              <a:t>(</a:t>
            </a:r>
            <a:r>
              <a:rPr lang="en-US" dirty="0" smtClean="0">
                <a:solidFill>
                  <a:srgbClr val="FFFF00"/>
                </a:solidFill>
                <a:latin typeface="Courier New" panose="02070309020205020404" pitchFamily="49" charset="0"/>
                <a:cs typeface="Courier New" panose="02070309020205020404" pitchFamily="49" charset="0"/>
              </a:rPr>
              <a:t>point</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c</a:t>
            </a:r>
            <a:r>
              <a:rPr lang="en-US" dirty="0" err="1"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561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Implemented</a:t>
            </a:r>
            <a:endParaRPr lang="en-US" dirty="0"/>
          </a:p>
        </p:txBody>
      </p:sp>
      <p:sp>
        <p:nvSpPr>
          <p:cNvPr id="3" name="Content Placeholder 2"/>
          <p:cNvSpPr>
            <a:spLocks noGrp="1"/>
          </p:cNvSpPr>
          <p:nvPr>
            <p:ph idx="1"/>
          </p:nvPr>
        </p:nvSpPr>
        <p:spPr/>
        <p:txBody>
          <a:bodyPr/>
          <a:lstStyle/>
          <a:p>
            <a:r>
              <a:rPr lang="en-US" dirty="0" smtClean="0"/>
              <a:t>When the adjacent points were evaluated, they should not be added to the list of points right away because the array is being iterated through while the adjacent points are being evaluated</a:t>
            </a:r>
            <a:endParaRPr lang="en-US" dirty="0"/>
          </a:p>
          <a:p>
            <a:r>
              <a:rPr lang="en-US" dirty="0" smtClean="0"/>
              <a:t>After all points have been evaluated, the goal is traced back to 0, starting with the lowest cost in the goal and moving to the lowest cost adjacent cell until 0 is reached</a:t>
            </a:r>
          </a:p>
          <a:p>
            <a:endParaRPr lang="en-US" dirty="0"/>
          </a:p>
        </p:txBody>
      </p:sp>
    </p:spTree>
    <p:extLst>
      <p:ext uri="{BB962C8B-B14F-4D97-AF65-F5344CB8AC3E}">
        <p14:creationId xmlns:p14="http://schemas.microsoft.com/office/powerpoint/2010/main" val="380581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286000"/>
            <a:ext cx="2743200" cy="2743200"/>
          </a:xfrm>
        </p:spPr>
      </p:pic>
      <p:sp>
        <p:nvSpPr>
          <p:cNvPr id="5" name="TextBox 4"/>
          <p:cNvSpPr txBox="1"/>
          <p:nvPr/>
        </p:nvSpPr>
        <p:spPr>
          <a:xfrm>
            <a:off x="3423521" y="2286000"/>
            <a:ext cx="2541850" cy="1938992"/>
          </a:xfrm>
          <a:prstGeom prst="rect">
            <a:avLst/>
          </a:prstGeom>
          <a:noFill/>
        </p:spPr>
        <p:txBody>
          <a:bodyPr wrap="square" rtlCol="0">
            <a:spAutoFit/>
          </a:bodyPr>
          <a:lstStyle/>
          <a:p>
            <a:r>
              <a:rPr lang="en-US" sz="2000" dirty="0" smtClean="0"/>
              <a:t>Output 1:</a:t>
            </a:r>
          </a:p>
          <a:p>
            <a:r>
              <a:rPr lang="en-US" sz="2000" dirty="0" smtClean="0"/>
              <a:t>Lowest cost: 140</a:t>
            </a:r>
          </a:p>
          <a:p>
            <a:r>
              <a:rPr lang="en-US" sz="2000" dirty="0" smtClean="0"/>
              <a:t>Path highlighted in orange</a:t>
            </a:r>
          </a:p>
          <a:p>
            <a:r>
              <a:rPr lang="en-US" sz="2000" dirty="0" err="1" smtClean="0"/>
              <a:t>Approx</a:t>
            </a:r>
            <a:r>
              <a:rPr lang="en-US" sz="2000" dirty="0" smtClean="0"/>
              <a:t> time: 1 sec on lab computer</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2286000"/>
            <a:ext cx="3657600" cy="3657600"/>
          </a:xfrm>
          <a:prstGeom prst="rect">
            <a:avLst/>
          </a:prstGeom>
        </p:spPr>
      </p:pic>
      <p:sp>
        <p:nvSpPr>
          <p:cNvPr id="7" name="TextBox 6"/>
          <p:cNvSpPr txBox="1"/>
          <p:nvPr/>
        </p:nvSpPr>
        <p:spPr>
          <a:xfrm>
            <a:off x="5687750" y="3696831"/>
            <a:ext cx="2541850" cy="2246769"/>
          </a:xfrm>
          <a:prstGeom prst="rect">
            <a:avLst/>
          </a:prstGeom>
          <a:noFill/>
        </p:spPr>
        <p:txBody>
          <a:bodyPr wrap="square" rtlCol="0">
            <a:spAutoFit/>
          </a:bodyPr>
          <a:lstStyle/>
          <a:p>
            <a:pPr algn="r"/>
            <a:r>
              <a:rPr lang="en-US" sz="2000" dirty="0" smtClean="0"/>
              <a:t>Output 2:</a:t>
            </a:r>
          </a:p>
          <a:p>
            <a:pPr algn="r"/>
            <a:r>
              <a:rPr lang="en-US" sz="2000" dirty="0" smtClean="0"/>
              <a:t>Costs vary between cities</a:t>
            </a:r>
          </a:p>
          <a:p>
            <a:pPr algn="r"/>
            <a:r>
              <a:rPr lang="en-US" sz="2000" dirty="0" smtClean="0"/>
              <a:t>Path highlighted in </a:t>
            </a:r>
            <a:r>
              <a:rPr lang="en-US" sz="2000" dirty="0" err="1" smtClean="0"/>
              <a:t>redscale</a:t>
            </a:r>
            <a:endParaRPr lang="en-US" sz="2000" dirty="0" smtClean="0"/>
          </a:p>
          <a:p>
            <a:pPr algn="r"/>
            <a:r>
              <a:rPr lang="en-US" sz="2000" dirty="0" err="1" smtClean="0"/>
              <a:t>Approx</a:t>
            </a:r>
            <a:r>
              <a:rPr lang="en-US" sz="2000" dirty="0" smtClean="0"/>
              <a:t> time: 40 min on lab computer</a:t>
            </a:r>
          </a:p>
        </p:txBody>
      </p:sp>
    </p:spTree>
    <p:extLst>
      <p:ext uri="{BB962C8B-B14F-4D97-AF65-F5344CB8AC3E}">
        <p14:creationId xmlns:p14="http://schemas.microsoft.com/office/powerpoint/2010/main" val="104463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298" y="2162628"/>
            <a:ext cx="6857999" cy="4572000"/>
          </a:xfrm>
        </p:spPr>
      </p:pic>
      <p:sp>
        <p:nvSpPr>
          <p:cNvPr id="5" name="TextBox 4"/>
          <p:cNvSpPr txBox="1"/>
          <p:nvPr/>
        </p:nvSpPr>
        <p:spPr>
          <a:xfrm>
            <a:off x="7063297" y="2162628"/>
            <a:ext cx="2541850" cy="400110"/>
          </a:xfrm>
          <a:prstGeom prst="rect">
            <a:avLst/>
          </a:prstGeom>
          <a:noFill/>
        </p:spPr>
        <p:txBody>
          <a:bodyPr wrap="square" rtlCol="0">
            <a:spAutoFit/>
          </a:bodyPr>
          <a:lstStyle/>
          <a:p>
            <a:r>
              <a:rPr lang="en-US" sz="2000" dirty="0" smtClean="0"/>
              <a:t>Output 2 (Zoomed)</a:t>
            </a:r>
          </a:p>
        </p:txBody>
      </p:sp>
    </p:spTree>
    <p:extLst>
      <p:ext uri="{BB962C8B-B14F-4D97-AF65-F5344CB8AC3E}">
        <p14:creationId xmlns:p14="http://schemas.microsoft.com/office/powerpoint/2010/main" val="112037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path costs were verified to be correct, so the program was successful</a:t>
            </a:r>
          </a:p>
          <a:p>
            <a:r>
              <a:rPr lang="en-US" dirty="0" smtClean="0"/>
              <a:t>However, the program took ~40 min to complete on a desktop computer, so optimization would be needed to scale up to more connections between nodes or a larger map</a:t>
            </a:r>
          </a:p>
          <a:p>
            <a:pPr lvl="1"/>
            <a:r>
              <a:rPr lang="en-US" dirty="0" smtClean="0"/>
              <a:t>This could be done by calculating all costs between nodes and then using a preexisting pathfinding algorithm</a:t>
            </a:r>
          </a:p>
          <a:p>
            <a:pPr lvl="1"/>
            <a:r>
              <a:rPr lang="en-US" dirty="0" smtClean="0"/>
              <a:t>Also adding a heuristic could greatly improve time of pathfinding to a </a:t>
            </a:r>
            <a:r>
              <a:rPr lang="en-US" smtClean="0"/>
              <a:t>certain point</a:t>
            </a:r>
            <a:endParaRPr lang="en-US" dirty="0"/>
          </a:p>
        </p:txBody>
      </p:sp>
    </p:spTree>
    <p:extLst>
      <p:ext uri="{BB962C8B-B14F-4D97-AF65-F5344CB8AC3E}">
        <p14:creationId xmlns:p14="http://schemas.microsoft.com/office/powerpoint/2010/main" val="36586326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40</TotalTime>
  <Words>351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Trebuchet MS</vt:lpstr>
      <vt:lpstr>Berlin</vt:lpstr>
      <vt:lpstr>Assignment 02: Pathfinding</vt:lpstr>
      <vt:lpstr>Goal</vt:lpstr>
      <vt:lpstr>Input</vt:lpstr>
      <vt:lpstr>Approach</vt:lpstr>
      <vt:lpstr>Pseudocode</vt:lpstr>
      <vt:lpstr>Also Implemented</vt:lpstr>
      <vt:lpstr>Results</vt:lpstr>
      <vt:lpstr>Results (cont.)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02: Pathfinding</dc:title>
  <dc:creator>Brock Davis</dc:creator>
  <cp:lastModifiedBy>Brock Davis</cp:lastModifiedBy>
  <cp:revision>5</cp:revision>
  <dcterms:created xsi:type="dcterms:W3CDTF">2017-03-14T05:02:56Z</dcterms:created>
  <dcterms:modified xsi:type="dcterms:W3CDTF">2017-03-14T05:43:03Z</dcterms:modified>
</cp:coreProperties>
</file>