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8" r:id="rId3"/>
    <p:sldId id="257" r:id="rId4"/>
    <p:sldId id="271" r:id="rId5"/>
    <p:sldId id="270" r:id="rId6"/>
    <p:sldId id="258" r:id="rId7"/>
    <p:sldId id="273" r:id="rId8"/>
    <p:sldId id="265" r:id="rId9"/>
    <p:sldId id="274" r:id="rId10"/>
    <p:sldId id="26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BE3"/>
    <a:srgbClr val="7AA2AE"/>
    <a:srgbClr val="58869A"/>
    <a:srgbClr val="182C88"/>
    <a:srgbClr val="CB2A04"/>
    <a:srgbClr val="E94C21"/>
    <a:srgbClr val="FF8426"/>
    <a:srgbClr val="B64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83"/>
    <p:restoredTop sz="74767"/>
  </p:normalViewPr>
  <p:slideViewPr>
    <p:cSldViewPr snapToGrid="0" snapToObjects="1">
      <p:cViewPr varScale="1">
        <p:scale>
          <a:sx n="93" d="100"/>
          <a:sy n="93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BDD79-4F4C-42D5-A495-59006ABBDDEB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1B77F3-19A2-4E9D-A512-7FD39817D3D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3200" dirty="0" smtClean="0"/>
            <a:t>REIGN</a:t>
          </a:r>
        </a:p>
        <a:p>
          <a:r>
            <a:rPr lang="en-US" sz="1800" dirty="0" smtClean="0"/>
            <a:t>(Rulers, Elections, and Irregular Governance)</a:t>
          </a:r>
          <a:endParaRPr lang="en-US" sz="1800" dirty="0"/>
        </a:p>
      </dgm:t>
    </dgm:pt>
    <dgm:pt modelId="{9A45FD56-13F5-46D0-A8B0-3A2F75C8532A}" type="parTrans" cxnId="{E0027ABE-6CFE-4647-839D-37D5665DD739}">
      <dgm:prSet/>
      <dgm:spPr/>
      <dgm:t>
        <a:bodyPr/>
        <a:lstStyle/>
        <a:p>
          <a:endParaRPr lang="en-US"/>
        </a:p>
      </dgm:t>
    </dgm:pt>
    <dgm:pt modelId="{20A8C247-9542-466E-9FAD-3806D71B13A1}" type="sibTrans" cxnId="{E0027ABE-6CFE-4647-839D-37D5665DD739}">
      <dgm:prSet/>
      <dgm:spPr/>
      <dgm:t>
        <a:bodyPr/>
        <a:lstStyle/>
        <a:p>
          <a:endParaRPr lang="en-US"/>
        </a:p>
      </dgm:t>
    </dgm:pt>
    <dgm:pt modelId="{62E35BE5-88C0-424D-B35A-6FC6D4FA0E31}">
      <dgm:prSet/>
      <dgm:spPr/>
      <dgm:t>
        <a:bodyPr/>
        <a:lstStyle/>
        <a:p>
          <a:r>
            <a:rPr lang="en-US" dirty="0"/>
            <a:t>Regime length</a:t>
          </a:r>
        </a:p>
      </dgm:t>
    </dgm:pt>
    <dgm:pt modelId="{CD7DFAD0-2AD7-4736-BF81-4202F3D0F7D2}" type="parTrans" cxnId="{45FB55C1-A103-4B62-87C5-7452438F19D3}">
      <dgm:prSet/>
      <dgm:spPr/>
      <dgm:t>
        <a:bodyPr/>
        <a:lstStyle/>
        <a:p>
          <a:endParaRPr lang="en-US"/>
        </a:p>
      </dgm:t>
    </dgm:pt>
    <dgm:pt modelId="{C773CD2A-B246-485F-81A1-B75566A9F8AB}" type="sibTrans" cxnId="{45FB55C1-A103-4B62-87C5-7452438F19D3}">
      <dgm:prSet/>
      <dgm:spPr/>
      <dgm:t>
        <a:bodyPr/>
        <a:lstStyle/>
        <a:p>
          <a:endParaRPr lang="en-US"/>
        </a:p>
      </dgm:t>
    </dgm:pt>
    <dgm:pt modelId="{9CD1F3CF-A709-4F06-AE87-9A8A1F4BBB4F}">
      <dgm:prSet/>
      <dgm:spPr/>
      <dgm:t>
        <a:bodyPr/>
        <a:lstStyle/>
        <a:p>
          <a:r>
            <a:rPr lang="en-US" dirty="0" smtClean="0"/>
            <a:t>Election timing</a:t>
          </a:r>
          <a:endParaRPr lang="en-US" dirty="0"/>
        </a:p>
      </dgm:t>
    </dgm:pt>
    <dgm:pt modelId="{C5B7F953-27ED-43ED-AE50-BE2F6004AB07}" type="parTrans" cxnId="{79CBE33B-FC42-4CBF-ABB9-3CD3B2583DD3}">
      <dgm:prSet/>
      <dgm:spPr/>
      <dgm:t>
        <a:bodyPr/>
        <a:lstStyle/>
        <a:p>
          <a:endParaRPr lang="en-US"/>
        </a:p>
      </dgm:t>
    </dgm:pt>
    <dgm:pt modelId="{A22274DF-479E-4124-8F61-03583E6B162A}" type="sibTrans" cxnId="{79CBE33B-FC42-4CBF-ABB9-3CD3B2583DD3}">
      <dgm:prSet/>
      <dgm:spPr/>
      <dgm:t>
        <a:bodyPr/>
        <a:lstStyle/>
        <a:p>
          <a:endParaRPr lang="en-US"/>
        </a:p>
      </dgm:t>
    </dgm:pt>
    <dgm:pt modelId="{884D9755-A24C-4B04-A386-65E8C95B33E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3200" dirty="0"/>
            <a:t>Penn World Table</a:t>
          </a:r>
        </a:p>
      </dgm:t>
    </dgm:pt>
    <dgm:pt modelId="{6985FE83-A416-438E-A94B-874589BCB17D}" type="parTrans" cxnId="{93480AB4-F6E9-48AE-9433-7B14404CAABD}">
      <dgm:prSet/>
      <dgm:spPr/>
      <dgm:t>
        <a:bodyPr/>
        <a:lstStyle/>
        <a:p>
          <a:endParaRPr lang="en-US"/>
        </a:p>
      </dgm:t>
    </dgm:pt>
    <dgm:pt modelId="{21D40C34-80DE-4DD7-89A8-ED37CC31F65B}" type="sibTrans" cxnId="{93480AB4-F6E9-48AE-9433-7B14404CAABD}">
      <dgm:prSet/>
      <dgm:spPr/>
      <dgm:t>
        <a:bodyPr/>
        <a:lstStyle/>
        <a:p>
          <a:endParaRPr lang="en-US"/>
        </a:p>
      </dgm:t>
    </dgm:pt>
    <dgm:pt modelId="{F557B04F-A29D-4FC1-A99A-450F2C305E80}">
      <dgm:prSet/>
      <dgm:spPr/>
      <dgm:t>
        <a:bodyPr/>
        <a:lstStyle/>
        <a:p>
          <a:r>
            <a:rPr lang="en-US" dirty="0"/>
            <a:t>Human capital Index</a:t>
          </a:r>
        </a:p>
      </dgm:t>
    </dgm:pt>
    <dgm:pt modelId="{0649B657-1772-49BF-9D12-BE39B243D44A}" type="parTrans" cxnId="{524988DB-9853-4DE0-963F-B7B54772BAC2}">
      <dgm:prSet/>
      <dgm:spPr/>
      <dgm:t>
        <a:bodyPr/>
        <a:lstStyle/>
        <a:p>
          <a:endParaRPr lang="en-US"/>
        </a:p>
      </dgm:t>
    </dgm:pt>
    <dgm:pt modelId="{7A96E94F-08E4-4363-B725-671855989AE1}" type="sibTrans" cxnId="{524988DB-9853-4DE0-963F-B7B54772BAC2}">
      <dgm:prSet/>
      <dgm:spPr/>
      <dgm:t>
        <a:bodyPr/>
        <a:lstStyle/>
        <a:p>
          <a:endParaRPr lang="en-US"/>
        </a:p>
      </dgm:t>
    </dgm:pt>
    <dgm:pt modelId="{37398708-60FA-D245-A4A9-60FC02DA82F4}">
      <dgm:prSet/>
      <dgm:spPr/>
      <dgm:t>
        <a:bodyPr/>
        <a:lstStyle/>
        <a:p>
          <a:r>
            <a:rPr lang="en-US" dirty="0"/>
            <a:t>Government finances</a:t>
          </a:r>
        </a:p>
      </dgm:t>
    </dgm:pt>
    <dgm:pt modelId="{B3A52D02-7B5C-B64D-8C7F-6032837F3DCE}" type="parTrans" cxnId="{CAF04616-6FC8-F244-8526-AC767C18844D}">
      <dgm:prSet/>
      <dgm:spPr/>
      <dgm:t>
        <a:bodyPr/>
        <a:lstStyle/>
        <a:p>
          <a:endParaRPr lang="en-US"/>
        </a:p>
      </dgm:t>
    </dgm:pt>
    <dgm:pt modelId="{D536AD45-6272-624A-80AB-2152C48C6AE2}" type="sibTrans" cxnId="{CAF04616-6FC8-F244-8526-AC767C18844D}">
      <dgm:prSet/>
      <dgm:spPr/>
      <dgm:t>
        <a:bodyPr/>
        <a:lstStyle/>
        <a:p>
          <a:endParaRPr lang="en-US"/>
        </a:p>
      </dgm:t>
    </dgm:pt>
    <dgm:pt modelId="{BFCD0A4E-EAF5-A94D-9C27-630A40C734C6}">
      <dgm:prSet/>
      <dgm:spPr/>
      <dgm:t>
        <a:bodyPr/>
        <a:lstStyle/>
        <a:p>
          <a:r>
            <a:rPr lang="en-US" dirty="0"/>
            <a:t>Access to basic </a:t>
          </a:r>
          <a:r>
            <a:rPr lang="en-US" dirty="0" smtClean="0"/>
            <a:t>resources</a:t>
          </a:r>
          <a:endParaRPr lang="en-US" dirty="0"/>
        </a:p>
      </dgm:t>
    </dgm:pt>
    <dgm:pt modelId="{A193B5AC-54ED-0646-8A07-CBC2C30ABCCA}" type="parTrans" cxnId="{82C695E9-BEB2-E242-8ECD-CF7B017B877B}">
      <dgm:prSet/>
      <dgm:spPr/>
      <dgm:t>
        <a:bodyPr/>
        <a:lstStyle/>
        <a:p>
          <a:endParaRPr lang="en-US"/>
        </a:p>
      </dgm:t>
    </dgm:pt>
    <dgm:pt modelId="{24A5A0FE-D54A-1B40-9DD8-E23959A308D0}" type="sibTrans" cxnId="{82C695E9-BEB2-E242-8ECD-CF7B017B877B}">
      <dgm:prSet/>
      <dgm:spPr/>
      <dgm:t>
        <a:bodyPr/>
        <a:lstStyle/>
        <a:p>
          <a:endParaRPr lang="en-US"/>
        </a:p>
      </dgm:t>
    </dgm:pt>
    <dgm:pt modelId="{11DC43C7-0B88-0E42-AAFD-1326895523E3}">
      <dgm:prSet/>
      <dgm:spPr/>
      <dgm:t>
        <a:bodyPr/>
        <a:lstStyle/>
        <a:p>
          <a:r>
            <a:rPr lang="en-US" dirty="0"/>
            <a:t>GDP</a:t>
          </a:r>
        </a:p>
      </dgm:t>
    </dgm:pt>
    <dgm:pt modelId="{0EE12029-FA30-F04E-AC21-0F289CD850AA}" type="parTrans" cxnId="{15D72CBF-6441-4B48-B889-BC6BB3306B02}">
      <dgm:prSet/>
      <dgm:spPr/>
      <dgm:t>
        <a:bodyPr/>
        <a:lstStyle/>
        <a:p>
          <a:endParaRPr lang="en-US"/>
        </a:p>
      </dgm:t>
    </dgm:pt>
    <dgm:pt modelId="{0E692F3F-B4E4-7B40-9F12-D3D2D47BE8B2}" type="sibTrans" cxnId="{15D72CBF-6441-4B48-B889-BC6BB3306B02}">
      <dgm:prSet/>
      <dgm:spPr/>
      <dgm:t>
        <a:bodyPr/>
        <a:lstStyle/>
        <a:p>
          <a:endParaRPr lang="en-US"/>
        </a:p>
      </dgm:t>
    </dgm:pt>
    <dgm:pt modelId="{FC18D1B1-4FA5-AA43-9A9F-C6DBF5150724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Coup attempts</a:t>
          </a:r>
        </a:p>
      </dgm:t>
    </dgm:pt>
    <dgm:pt modelId="{CDC349F7-FAA3-F640-B1D6-B6D9498AD8AC}" type="parTrans" cxnId="{596DC7E7-80A4-A940-AFF8-4E564EAD6B2E}">
      <dgm:prSet/>
      <dgm:spPr/>
      <dgm:t>
        <a:bodyPr/>
        <a:lstStyle/>
        <a:p>
          <a:endParaRPr lang="en-US"/>
        </a:p>
      </dgm:t>
    </dgm:pt>
    <dgm:pt modelId="{22AAFC3D-0CE7-454E-B079-3D968377A3F9}" type="sibTrans" cxnId="{596DC7E7-80A4-A940-AFF8-4E564EAD6B2E}">
      <dgm:prSet/>
      <dgm:spPr/>
      <dgm:t>
        <a:bodyPr/>
        <a:lstStyle/>
        <a:p>
          <a:endParaRPr lang="en-US"/>
        </a:p>
      </dgm:t>
    </dgm:pt>
    <dgm:pt modelId="{CDAF7DE2-FA87-42D6-947F-717D98294E9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3200" dirty="0" smtClean="0"/>
            <a:t>World Development Indicators</a:t>
          </a:r>
          <a:endParaRPr lang="en-US" sz="3200" dirty="0"/>
        </a:p>
      </dgm:t>
    </dgm:pt>
    <dgm:pt modelId="{0F611BE4-AE17-4BBD-A744-441A0A2F2279}" type="sibTrans" cxnId="{5BF21DDA-7A61-4764-84A6-2980762A39CE}">
      <dgm:prSet/>
      <dgm:spPr/>
      <dgm:t>
        <a:bodyPr/>
        <a:lstStyle/>
        <a:p>
          <a:endParaRPr lang="en-US"/>
        </a:p>
      </dgm:t>
    </dgm:pt>
    <dgm:pt modelId="{2B2CC1CD-FE10-4FD3-BD65-5EB7443C7498}" type="parTrans" cxnId="{5BF21DDA-7A61-4764-84A6-2980762A39CE}">
      <dgm:prSet/>
      <dgm:spPr/>
      <dgm:t>
        <a:bodyPr/>
        <a:lstStyle/>
        <a:p>
          <a:endParaRPr lang="en-US"/>
        </a:p>
      </dgm:t>
    </dgm:pt>
    <dgm:pt modelId="{0B3C2A5D-433D-3047-8309-BF74743114A0}" type="pres">
      <dgm:prSet presAssocID="{161BDD79-4F4C-42D5-A495-59006ABBDD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13FF77-154D-944C-A164-3D02667D97CB}" type="pres">
      <dgm:prSet presAssocID="{CDAF7DE2-FA87-42D6-947F-717D98294E9F}" presName="linNode" presStyleCnt="0"/>
      <dgm:spPr/>
    </dgm:pt>
    <dgm:pt modelId="{D3FABDFA-316F-9F41-9790-0680767AC4D4}" type="pres">
      <dgm:prSet presAssocID="{CDAF7DE2-FA87-42D6-947F-717D98294E9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4F636-1779-5A42-AFC8-A02472C034A4}" type="pres">
      <dgm:prSet presAssocID="{CDAF7DE2-FA87-42D6-947F-717D98294E9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EA02D-5D96-2F49-8BA6-4FBA8E23794E}" type="pres">
      <dgm:prSet presAssocID="{0F611BE4-AE17-4BBD-A744-441A0A2F2279}" presName="sp" presStyleCnt="0"/>
      <dgm:spPr/>
    </dgm:pt>
    <dgm:pt modelId="{76D2825A-7FAE-1346-9AD8-0BFA495A163F}" type="pres">
      <dgm:prSet presAssocID="{4E1B77F3-19A2-4E9D-A512-7FD39817D3D5}" presName="linNode" presStyleCnt="0"/>
      <dgm:spPr/>
    </dgm:pt>
    <dgm:pt modelId="{70F27A6D-654E-FB4D-9B87-E9398035D47F}" type="pres">
      <dgm:prSet presAssocID="{4E1B77F3-19A2-4E9D-A512-7FD39817D3D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F691D-3B32-8442-B7DC-54BE1AB0F4D2}" type="pres">
      <dgm:prSet presAssocID="{4E1B77F3-19A2-4E9D-A512-7FD39817D3D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C1BA9-1606-1845-B1A4-E96D50820531}" type="pres">
      <dgm:prSet presAssocID="{20A8C247-9542-466E-9FAD-3806D71B13A1}" presName="sp" presStyleCnt="0"/>
      <dgm:spPr/>
    </dgm:pt>
    <dgm:pt modelId="{B97AC3DA-525C-124F-9641-10B31E864050}" type="pres">
      <dgm:prSet presAssocID="{884D9755-A24C-4B04-A386-65E8C95B33EB}" presName="linNode" presStyleCnt="0"/>
      <dgm:spPr/>
    </dgm:pt>
    <dgm:pt modelId="{AA29D94A-DACA-1748-A529-8911D40EA602}" type="pres">
      <dgm:prSet presAssocID="{884D9755-A24C-4B04-A386-65E8C95B33E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2166B-BEA5-864E-98ED-7B03EEDFA525}" type="pres">
      <dgm:prSet presAssocID="{884D9755-A24C-4B04-A386-65E8C95B33E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F04616-6FC8-F244-8526-AC767C18844D}" srcId="{CDAF7DE2-FA87-42D6-947F-717D98294E9F}" destId="{37398708-60FA-D245-A4A9-60FC02DA82F4}" srcOrd="0" destOrd="0" parTransId="{B3A52D02-7B5C-B64D-8C7F-6032837F3DCE}" sibTransId="{D536AD45-6272-624A-80AB-2152C48C6AE2}"/>
    <dgm:cxn modelId="{45FB55C1-A103-4B62-87C5-7452438F19D3}" srcId="{4E1B77F3-19A2-4E9D-A512-7FD39817D3D5}" destId="{62E35BE5-88C0-424D-B35A-6FC6D4FA0E31}" srcOrd="1" destOrd="0" parTransId="{CD7DFAD0-2AD7-4736-BF81-4202F3D0F7D2}" sibTransId="{C773CD2A-B246-485F-81A1-B75566A9F8AB}"/>
    <dgm:cxn modelId="{93480AB4-F6E9-48AE-9433-7B14404CAABD}" srcId="{161BDD79-4F4C-42D5-A495-59006ABBDDEB}" destId="{884D9755-A24C-4B04-A386-65E8C95B33EB}" srcOrd="2" destOrd="0" parTransId="{6985FE83-A416-438E-A94B-874589BCB17D}" sibTransId="{21D40C34-80DE-4DD7-89A8-ED37CC31F65B}"/>
    <dgm:cxn modelId="{CB0E4042-435B-E444-82DC-8577138D7536}" type="presOf" srcId="{884D9755-A24C-4B04-A386-65E8C95B33EB}" destId="{AA29D94A-DACA-1748-A529-8911D40EA602}" srcOrd="0" destOrd="0" presId="urn:microsoft.com/office/officeart/2005/8/layout/vList5"/>
    <dgm:cxn modelId="{2EC0CB0B-B768-6E4C-AC37-52E8C1DF548C}" type="presOf" srcId="{9CD1F3CF-A709-4F06-AE87-9A8A1F4BBB4F}" destId="{6D0F691D-3B32-8442-B7DC-54BE1AB0F4D2}" srcOrd="0" destOrd="2" presId="urn:microsoft.com/office/officeart/2005/8/layout/vList5"/>
    <dgm:cxn modelId="{79CBE33B-FC42-4CBF-ABB9-3CD3B2583DD3}" srcId="{4E1B77F3-19A2-4E9D-A512-7FD39817D3D5}" destId="{9CD1F3CF-A709-4F06-AE87-9A8A1F4BBB4F}" srcOrd="2" destOrd="0" parTransId="{C5B7F953-27ED-43ED-AE50-BE2F6004AB07}" sibTransId="{A22274DF-479E-4124-8F61-03583E6B162A}"/>
    <dgm:cxn modelId="{A2AD9EC8-6218-2F4E-863B-2CE996094F65}" type="presOf" srcId="{BFCD0A4E-EAF5-A94D-9C27-630A40C734C6}" destId="{C394F636-1779-5A42-AFC8-A02472C034A4}" srcOrd="0" destOrd="1" presId="urn:microsoft.com/office/officeart/2005/8/layout/vList5"/>
    <dgm:cxn modelId="{E0027ABE-6CFE-4647-839D-37D5665DD739}" srcId="{161BDD79-4F4C-42D5-A495-59006ABBDDEB}" destId="{4E1B77F3-19A2-4E9D-A512-7FD39817D3D5}" srcOrd="1" destOrd="0" parTransId="{9A45FD56-13F5-46D0-A8B0-3A2F75C8532A}" sibTransId="{20A8C247-9542-466E-9FAD-3806D71B13A1}"/>
    <dgm:cxn modelId="{524988DB-9853-4DE0-963F-B7B54772BAC2}" srcId="{884D9755-A24C-4B04-A386-65E8C95B33EB}" destId="{F557B04F-A29D-4FC1-A99A-450F2C305E80}" srcOrd="1" destOrd="0" parTransId="{0649B657-1772-49BF-9D12-BE39B243D44A}" sibTransId="{7A96E94F-08E4-4363-B725-671855989AE1}"/>
    <dgm:cxn modelId="{5BF21DDA-7A61-4764-84A6-2980762A39CE}" srcId="{161BDD79-4F4C-42D5-A495-59006ABBDDEB}" destId="{CDAF7DE2-FA87-42D6-947F-717D98294E9F}" srcOrd="0" destOrd="0" parTransId="{2B2CC1CD-FE10-4FD3-BD65-5EB7443C7498}" sibTransId="{0F611BE4-AE17-4BBD-A744-441A0A2F2279}"/>
    <dgm:cxn modelId="{8A1AF657-7A8D-2F41-899F-CABDE3CA53E9}" type="presOf" srcId="{62E35BE5-88C0-424D-B35A-6FC6D4FA0E31}" destId="{6D0F691D-3B32-8442-B7DC-54BE1AB0F4D2}" srcOrd="0" destOrd="1" presId="urn:microsoft.com/office/officeart/2005/8/layout/vList5"/>
    <dgm:cxn modelId="{491D5305-F14D-EB47-8BF2-254C0451F096}" type="presOf" srcId="{CDAF7DE2-FA87-42D6-947F-717D98294E9F}" destId="{D3FABDFA-316F-9F41-9790-0680767AC4D4}" srcOrd="0" destOrd="0" presId="urn:microsoft.com/office/officeart/2005/8/layout/vList5"/>
    <dgm:cxn modelId="{15D72CBF-6441-4B48-B889-BC6BB3306B02}" srcId="{884D9755-A24C-4B04-A386-65E8C95B33EB}" destId="{11DC43C7-0B88-0E42-AAFD-1326895523E3}" srcOrd="0" destOrd="0" parTransId="{0EE12029-FA30-F04E-AC21-0F289CD850AA}" sibTransId="{0E692F3F-B4E4-7B40-9F12-D3D2D47BE8B2}"/>
    <dgm:cxn modelId="{596DC7E7-80A4-A940-AFF8-4E564EAD6B2E}" srcId="{4E1B77F3-19A2-4E9D-A512-7FD39817D3D5}" destId="{FC18D1B1-4FA5-AA43-9A9F-C6DBF5150724}" srcOrd="0" destOrd="0" parTransId="{CDC349F7-FAA3-F640-B1D6-B6D9498AD8AC}" sibTransId="{22AAFC3D-0CE7-454E-B079-3D968377A3F9}"/>
    <dgm:cxn modelId="{226449DC-DF7C-2842-8232-CBBFFEF35124}" type="presOf" srcId="{37398708-60FA-D245-A4A9-60FC02DA82F4}" destId="{C394F636-1779-5A42-AFC8-A02472C034A4}" srcOrd="0" destOrd="0" presId="urn:microsoft.com/office/officeart/2005/8/layout/vList5"/>
    <dgm:cxn modelId="{2E1F9462-C7D3-9647-9236-855FDC464FD3}" type="presOf" srcId="{F557B04F-A29D-4FC1-A99A-450F2C305E80}" destId="{D6E2166B-BEA5-864E-98ED-7B03EEDFA525}" srcOrd="0" destOrd="1" presId="urn:microsoft.com/office/officeart/2005/8/layout/vList5"/>
    <dgm:cxn modelId="{7446E2B9-655A-6C4F-816E-4BFB77B48038}" type="presOf" srcId="{161BDD79-4F4C-42D5-A495-59006ABBDDEB}" destId="{0B3C2A5D-433D-3047-8309-BF74743114A0}" srcOrd="0" destOrd="0" presId="urn:microsoft.com/office/officeart/2005/8/layout/vList5"/>
    <dgm:cxn modelId="{82C695E9-BEB2-E242-8ECD-CF7B017B877B}" srcId="{CDAF7DE2-FA87-42D6-947F-717D98294E9F}" destId="{BFCD0A4E-EAF5-A94D-9C27-630A40C734C6}" srcOrd="1" destOrd="0" parTransId="{A193B5AC-54ED-0646-8A07-CBC2C30ABCCA}" sibTransId="{24A5A0FE-D54A-1B40-9DD8-E23959A308D0}"/>
    <dgm:cxn modelId="{75C1F5D6-4720-D24D-8808-AEBE263CF561}" type="presOf" srcId="{11DC43C7-0B88-0E42-AAFD-1326895523E3}" destId="{D6E2166B-BEA5-864E-98ED-7B03EEDFA525}" srcOrd="0" destOrd="0" presId="urn:microsoft.com/office/officeart/2005/8/layout/vList5"/>
    <dgm:cxn modelId="{44A4BF32-22D6-2B45-8DFF-7ECA76E3CBB8}" type="presOf" srcId="{4E1B77F3-19A2-4E9D-A512-7FD39817D3D5}" destId="{70F27A6D-654E-FB4D-9B87-E9398035D47F}" srcOrd="0" destOrd="0" presId="urn:microsoft.com/office/officeart/2005/8/layout/vList5"/>
    <dgm:cxn modelId="{6E5B7A99-9F09-4440-923F-C1E9E5309FAE}" type="presOf" srcId="{FC18D1B1-4FA5-AA43-9A9F-C6DBF5150724}" destId="{6D0F691D-3B32-8442-B7DC-54BE1AB0F4D2}" srcOrd="0" destOrd="0" presId="urn:microsoft.com/office/officeart/2005/8/layout/vList5"/>
    <dgm:cxn modelId="{144AE0EF-6B26-8A4B-B8CD-A0008DF72C37}" type="presParOf" srcId="{0B3C2A5D-433D-3047-8309-BF74743114A0}" destId="{6813FF77-154D-944C-A164-3D02667D97CB}" srcOrd="0" destOrd="0" presId="urn:microsoft.com/office/officeart/2005/8/layout/vList5"/>
    <dgm:cxn modelId="{5CE15811-E694-D94B-A493-98CC2BF137F5}" type="presParOf" srcId="{6813FF77-154D-944C-A164-3D02667D97CB}" destId="{D3FABDFA-316F-9F41-9790-0680767AC4D4}" srcOrd="0" destOrd="0" presId="urn:microsoft.com/office/officeart/2005/8/layout/vList5"/>
    <dgm:cxn modelId="{66B328AD-64B4-0A48-BE23-B1D5FD9090DC}" type="presParOf" srcId="{6813FF77-154D-944C-A164-3D02667D97CB}" destId="{C394F636-1779-5A42-AFC8-A02472C034A4}" srcOrd="1" destOrd="0" presId="urn:microsoft.com/office/officeart/2005/8/layout/vList5"/>
    <dgm:cxn modelId="{33094B0C-03D5-BB47-8627-BAAE81CE5060}" type="presParOf" srcId="{0B3C2A5D-433D-3047-8309-BF74743114A0}" destId="{FD7EA02D-5D96-2F49-8BA6-4FBA8E23794E}" srcOrd="1" destOrd="0" presId="urn:microsoft.com/office/officeart/2005/8/layout/vList5"/>
    <dgm:cxn modelId="{A9238294-6570-2449-9DDF-9CC49AA7B52F}" type="presParOf" srcId="{0B3C2A5D-433D-3047-8309-BF74743114A0}" destId="{76D2825A-7FAE-1346-9AD8-0BFA495A163F}" srcOrd="2" destOrd="0" presId="urn:microsoft.com/office/officeart/2005/8/layout/vList5"/>
    <dgm:cxn modelId="{C2FF00A3-FCF5-3D45-ADF6-98644677EC78}" type="presParOf" srcId="{76D2825A-7FAE-1346-9AD8-0BFA495A163F}" destId="{70F27A6D-654E-FB4D-9B87-E9398035D47F}" srcOrd="0" destOrd="0" presId="urn:microsoft.com/office/officeart/2005/8/layout/vList5"/>
    <dgm:cxn modelId="{48CEE570-694D-5143-8719-ACB6490FACA7}" type="presParOf" srcId="{76D2825A-7FAE-1346-9AD8-0BFA495A163F}" destId="{6D0F691D-3B32-8442-B7DC-54BE1AB0F4D2}" srcOrd="1" destOrd="0" presId="urn:microsoft.com/office/officeart/2005/8/layout/vList5"/>
    <dgm:cxn modelId="{E271BD05-DA48-8748-93F9-116F35AEAD10}" type="presParOf" srcId="{0B3C2A5D-433D-3047-8309-BF74743114A0}" destId="{F2AC1BA9-1606-1845-B1A4-E96D50820531}" srcOrd="3" destOrd="0" presId="urn:microsoft.com/office/officeart/2005/8/layout/vList5"/>
    <dgm:cxn modelId="{C2A9D7E2-A0AA-6347-8669-A9BA9978E9B9}" type="presParOf" srcId="{0B3C2A5D-433D-3047-8309-BF74743114A0}" destId="{B97AC3DA-525C-124F-9641-10B31E864050}" srcOrd="4" destOrd="0" presId="urn:microsoft.com/office/officeart/2005/8/layout/vList5"/>
    <dgm:cxn modelId="{A6D0AE7F-35BD-794D-A9BB-37525021275C}" type="presParOf" srcId="{B97AC3DA-525C-124F-9641-10B31E864050}" destId="{AA29D94A-DACA-1748-A529-8911D40EA602}" srcOrd="0" destOrd="0" presId="urn:microsoft.com/office/officeart/2005/8/layout/vList5"/>
    <dgm:cxn modelId="{0ADE3978-83DE-2048-83B8-B1845C32AA3D}" type="presParOf" srcId="{B97AC3DA-525C-124F-9641-10B31E864050}" destId="{D6E2166B-BEA5-864E-98ED-7B03EEDFA52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F492C6-4881-47B4-A96F-4D43D951348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788056-ABAA-4E45-A05B-A8DF935BC56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Missing Data</a:t>
          </a:r>
        </a:p>
      </dgm:t>
    </dgm:pt>
    <dgm:pt modelId="{048CAA1A-96A2-4093-9797-412E258BAD95}" type="parTrans" cxnId="{E5802601-33A0-4513-AAF9-56A6052582D5}">
      <dgm:prSet/>
      <dgm:spPr/>
      <dgm:t>
        <a:bodyPr/>
        <a:lstStyle/>
        <a:p>
          <a:endParaRPr lang="en-US"/>
        </a:p>
      </dgm:t>
    </dgm:pt>
    <dgm:pt modelId="{28A34A9F-8712-4193-9017-3D14A8B2F775}" type="sibTrans" cxnId="{E5802601-33A0-4513-AAF9-56A6052582D5}">
      <dgm:prSet/>
      <dgm:spPr/>
      <dgm:t>
        <a:bodyPr/>
        <a:lstStyle/>
        <a:p>
          <a:endParaRPr lang="en-US"/>
        </a:p>
      </dgm:t>
    </dgm:pt>
    <dgm:pt modelId="{7D1A686B-C8DF-447E-8B6A-CD54D460CA30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Class Imbalance</a:t>
          </a:r>
        </a:p>
      </dgm:t>
    </dgm:pt>
    <dgm:pt modelId="{520887C6-1586-46A0-B9DF-F0F54BE28504}" type="parTrans" cxnId="{E154F54E-1EF6-43CC-93CD-CF0A49804601}">
      <dgm:prSet/>
      <dgm:spPr/>
      <dgm:t>
        <a:bodyPr/>
        <a:lstStyle/>
        <a:p>
          <a:endParaRPr lang="en-US"/>
        </a:p>
      </dgm:t>
    </dgm:pt>
    <dgm:pt modelId="{E65A8F84-4D7D-4E62-9DE6-A7FB1783DD7B}" type="sibTrans" cxnId="{E154F54E-1EF6-43CC-93CD-CF0A49804601}">
      <dgm:prSet/>
      <dgm:spPr/>
      <dgm:t>
        <a:bodyPr/>
        <a:lstStyle/>
        <a:p>
          <a:endParaRPr lang="en-US"/>
        </a:p>
      </dgm:t>
    </dgm:pt>
    <dgm:pt modelId="{CCD7E32B-0CA9-472D-A47C-BAAE6EC83C0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err="1" smtClean="0"/>
            <a:t>GridSearch</a:t>
          </a:r>
          <a:endParaRPr lang="en-US" dirty="0"/>
        </a:p>
      </dgm:t>
    </dgm:pt>
    <dgm:pt modelId="{435BC98B-00E3-40A1-81AC-0368E0EFF80D}" type="parTrans" cxnId="{2CBD9321-8719-4F7A-88D4-7F3FCC0EBD65}">
      <dgm:prSet/>
      <dgm:spPr/>
      <dgm:t>
        <a:bodyPr/>
        <a:lstStyle/>
        <a:p>
          <a:endParaRPr lang="en-US"/>
        </a:p>
      </dgm:t>
    </dgm:pt>
    <dgm:pt modelId="{6C581C6E-4DB5-4CC7-8F64-F91D9293233D}" type="sibTrans" cxnId="{2CBD9321-8719-4F7A-88D4-7F3FCC0EBD65}">
      <dgm:prSet/>
      <dgm:spPr/>
      <dgm:t>
        <a:bodyPr/>
        <a:lstStyle/>
        <a:p>
          <a:endParaRPr lang="en-US"/>
        </a:p>
      </dgm:t>
    </dgm:pt>
    <dgm:pt modelId="{97834D1A-BEC2-4565-B928-2F77B66B5AE4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608C5D64-A69F-4142-9958-4FCD7F2C0389}" type="parTrans" cxnId="{AE885718-4877-4886-9852-E11BF52929C5}">
      <dgm:prSet/>
      <dgm:spPr/>
      <dgm:t>
        <a:bodyPr/>
        <a:lstStyle/>
        <a:p>
          <a:endParaRPr lang="en-US"/>
        </a:p>
      </dgm:t>
    </dgm:pt>
    <dgm:pt modelId="{3078BC5B-BAF9-4216-9FAD-85157B69996F}" type="sibTrans" cxnId="{AE885718-4877-4886-9852-E11BF52929C5}">
      <dgm:prSet/>
      <dgm:spPr/>
      <dgm:t>
        <a:bodyPr/>
        <a:lstStyle/>
        <a:p>
          <a:endParaRPr lang="en-US"/>
        </a:p>
      </dgm:t>
    </dgm:pt>
    <dgm:pt modelId="{0C92E333-454D-42CE-AFCE-CE2F67BB7A65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AA5EED36-0AEB-44E4-9C83-3469FFCA9C7D}" type="parTrans" cxnId="{C8210A82-54AC-4285-8428-A5F85FD8DF04}">
      <dgm:prSet/>
      <dgm:spPr/>
      <dgm:t>
        <a:bodyPr/>
        <a:lstStyle/>
        <a:p>
          <a:endParaRPr lang="en-US"/>
        </a:p>
      </dgm:t>
    </dgm:pt>
    <dgm:pt modelId="{D9DD52C8-9FE1-4E4F-9F86-884C4B5FF95C}" type="sibTrans" cxnId="{C8210A82-54AC-4285-8428-A5F85FD8DF04}">
      <dgm:prSet/>
      <dgm:spPr/>
      <dgm:t>
        <a:bodyPr/>
        <a:lstStyle/>
        <a:p>
          <a:endParaRPr lang="en-US"/>
        </a:p>
      </dgm:t>
    </dgm:pt>
    <dgm:pt modelId="{6449B84C-B9FA-4831-B2C9-0515F0BAC8CD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2CC2BADD-52C8-43FE-A9A3-C698CE57133A}" type="parTrans" cxnId="{094F7766-98AF-4309-B0FC-A75D5F806644}">
      <dgm:prSet/>
      <dgm:spPr/>
      <dgm:t>
        <a:bodyPr/>
        <a:lstStyle/>
        <a:p>
          <a:endParaRPr lang="en-US"/>
        </a:p>
      </dgm:t>
    </dgm:pt>
    <dgm:pt modelId="{08F2407A-4388-498C-AD5E-61A2A74EDE8B}" type="sibTrans" cxnId="{094F7766-98AF-4309-B0FC-A75D5F806644}">
      <dgm:prSet/>
      <dgm:spPr/>
      <dgm:t>
        <a:bodyPr/>
        <a:lstStyle/>
        <a:p>
          <a:endParaRPr lang="en-US"/>
        </a:p>
      </dgm:t>
    </dgm:pt>
    <dgm:pt modelId="{80D9FB2C-7AC5-4CA4-8CEA-77A6E94FC82B}">
      <dgm:prSet/>
      <dgm:spPr/>
      <dgm:t>
        <a:bodyPr/>
        <a:lstStyle/>
        <a:p>
          <a:r>
            <a:rPr lang="en-US"/>
            <a:t>Bagging</a:t>
          </a:r>
        </a:p>
      </dgm:t>
    </dgm:pt>
    <dgm:pt modelId="{15D12161-DED6-4B59-8B3F-772B38DFF652}" type="parTrans" cxnId="{9F8E6F72-1B15-4319-89F9-67382409F8AA}">
      <dgm:prSet/>
      <dgm:spPr/>
      <dgm:t>
        <a:bodyPr/>
        <a:lstStyle/>
        <a:p>
          <a:endParaRPr lang="en-US"/>
        </a:p>
      </dgm:t>
    </dgm:pt>
    <dgm:pt modelId="{011FBC0F-9E38-40E8-9196-F4616D591DCE}" type="sibTrans" cxnId="{9F8E6F72-1B15-4319-89F9-67382409F8AA}">
      <dgm:prSet/>
      <dgm:spPr/>
      <dgm:t>
        <a:bodyPr/>
        <a:lstStyle/>
        <a:p>
          <a:endParaRPr lang="en-US"/>
        </a:p>
      </dgm:t>
    </dgm:pt>
    <dgm:pt modelId="{AF371D40-5593-264C-A821-65E2137F9242}">
      <dgm:prSet/>
      <dgm:spPr/>
      <dgm:t>
        <a:bodyPr/>
        <a:lstStyle/>
        <a:p>
          <a:r>
            <a:rPr lang="en-US" dirty="0" smtClean="0"/>
            <a:t>Impute with mean</a:t>
          </a:r>
          <a:endParaRPr lang="en-US" dirty="0"/>
        </a:p>
      </dgm:t>
    </dgm:pt>
    <dgm:pt modelId="{D1E826F3-0114-E045-AB48-C5FF1BDC2279}" type="parTrans" cxnId="{E2820A91-BB82-7E4C-B432-2818B2587A1D}">
      <dgm:prSet/>
      <dgm:spPr/>
      <dgm:t>
        <a:bodyPr/>
        <a:lstStyle/>
        <a:p>
          <a:endParaRPr lang="en-US"/>
        </a:p>
      </dgm:t>
    </dgm:pt>
    <dgm:pt modelId="{48F51096-394E-4B45-A6D2-D3F1DFB08BE6}" type="sibTrans" cxnId="{E2820A91-BB82-7E4C-B432-2818B2587A1D}">
      <dgm:prSet/>
      <dgm:spPr/>
      <dgm:t>
        <a:bodyPr/>
        <a:lstStyle/>
        <a:p>
          <a:endParaRPr lang="en-US"/>
        </a:p>
      </dgm:t>
    </dgm:pt>
    <dgm:pt modelId="{E3D1A8B3-7D6C-8F4B-B895-30FA418C3765}">
      <dgm:prSet/>
      <dgm:spPr/>
      <dgm:t>
        <a:bodyPr/>
        <a:lstStyle/>
        <a:p>
          <a:r>
            <a:rPr lang="en-US" dirty="0" smtClean="0"/>
            <a:t>Resampling</a:t>
          </a:r>
          <a:endParaRPr lang="en-US" dirty="0"/>
        </a:p>
      </dgm:t>
    </dgm:pt>
    <dgm:pt modelId="{7B7C5CAD-33EC-3441-9BA0-2B1F0FAE40C7}" type="parTrans" cxnId="{FEFEBEBE-642E-3C4D-A2A4-78CB1399B124}">
      <dgm:prSet/>
      <dgm:spPr/>
      <dgm:t>
        <a:bodyPr/>
        <a:lstStyle/>
        <a:p>
          <a:endParaRPr lang="en-US"/>
        </a:p>
      </dgm:t>
    </dgm:pt>
    <dgm:pt modelId="{DED18EFD-F50D-9443-9CA6-CF425F558AE9}" type="sibTrans" cxnId="{FEFEBEBE-642E-3C4D-A2A4-78CB1399B124}">
      <dgm:prSet/>
      <dgm:spPr/>
      <dgm:t>
        <a:bodyPr/>
        <a:lstStyle/>
        <a:p>
          <a:endParaRPr lang="en-US"/>
        </a:p>
      </dgm:t>
    </dgm:pt>
    <dgm:pt modelId="{07F4FFF9-FDED-574E-9C7D-824D664208D1}">
      <dgm:prSet/>
      <dgm:spPr/>
      <dgm:t>
        <a:bodyPr/>
        <a:lstStyle/>
        <a:p>
          <a:r>
            <a:rPr lang="en-US" dirty="0" smtClean="0"/>
            <a:t>SMOTE</a:t>
          </a:r>
          <a:endParaRPr lang="en-US" dirty="0"/>
        </a:p>
      </dgm:t>
    </dgm:pt>
    <dgm:pt modelId="{CD92B410-ED13-C441-A819-159AC6B8D339}" type="parTrans" cxnId="{E49974C9-B2AE-7742-B6AE-5E62D87FA843}">
      <dgm:prSet/>
      <dgm:spPr/>
      <dgm:t>
        <a:bodyPr/>
        <a:lstStyle/>
        <a:p>
          <a:endParaRPr lang="en-US"/>
        </a:p>
      </dgm:t>
    </dgm:pt>
    <dgm:pt modelId="{10AD1F50-71D6-E040-A113-610665850DAE}" type="sibTrans" cxnId="{E49974C9-B2AE-7742-B6AE-5E62D87FA843}">
      <dgm:prSet/>
      <dgm:spPr/>
      <dgm:t>
        <a:bodyPr/>
        <a:lstStyle/>
        <a:p>
          <a:endParaRPr lang="en-US"/>
        </a:p>
      </dgm:t>
    </dgm:pt>
    <dgm:pt modelId="{A5E08CAF-A371-FD43-9BF5-C7E3DEF3A766}">
      <dgm:prSet/>
      <dgm:spPr/>
      <dgm:t>
        <a:bodyPr/>
        <a:lstStyle/>
        <a:p>
          <a:r>
            <a:rPr lang="en-US" dirty="0" smtClean="0"/>
            <a:t>ADASYN</a:t>
          </a:r>
          <a:endParaRPr lang="en-US" dirty="0"/>
        </a:p>
      </dgm:t>
    </dgm:pt>
    <dgm:pt modelId="{14E75FAF-FF7A-224A-961C-3342EF342B6B}" type="parTrans" cxnId="{3E98D3A6-5C2E-AC46-AEE5-9334A95972E1}">
      <dgm:prSet/>
      <dgm:spPr/>
      <dgm:t>
        <a:bodyPr/>
        <a:lstStyle/>
        <a:p>
          <a:endParaRPr lang="en-US"/>
        </a:p>
      </dgm:t>
    </dgm:pt>
    <dgm:pt modelId="{90D6273E-5C01-5A4B-AB1F-C092AE1C75C1}" type="sibTrans" cxnId="{3E98D3A6-5C2E-AC46-AEE5-9334A95972E1}">
      <dgm:prSet/>
      <dgm:spPr/>
      <dgm:t>
        <a:bodyPr/>
        <a:lstStyle/>
        <a:p>
          <a:endParaRPr lang="en-US"/>
        </a:p>
      </dgm:t>
    </dgm:pt>
    <dgm:pt modelId="{D0F4EBDD-DC24-434E-A6A4-CD8B8DD2293D}">
      <dgm:prSet/>
      <dgm:spPr/>
      <dgm:t>
        <a:bodyPr/>
        <a:lstStyle/>
        <a:p>
          <a:r>
            <a:rPr lang="en-US" dirty="0" smtClean="0"/>
            <a:t>K-Nearest Neighbors</a:t>
          </a:r>
          <a:endParaRPr lang="en-US" dirty="0"/>
        </a:p>
      </dgm:t>
    </dgm:pt>
    <dgm:pt modelId="{B24C159F-0C2F-7D49-A82B-38E21CD77B2B}" type="parTrans" cxnId="{C4D7ACEB-DDD4-DA46-9AC5-BB3514169400}">
      <dgm:prSet/>
      <dgm:spPr/>
    </dgm:pt>
    <dgm:pt modelId="{88E29D7E-F8F3-A545-9974-9CC2559A3B23}" type="sibTrans" cxnId="{C4D7ACEB-DDD4-DA46-9AC5-BB3514169400}">
      <dgm:prSet/>
      <dgm:spPr/>
    </dgm:pt>
    <dgm:pt modelId="{18F41010-FE67-334A-A478-4CE583C95F99}" type="pres">
      <dgm:prSet presAssocID="{C2F492C6-4881-47B4-A96F-4D43D95134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9B5926-FFC1-7841-8FA7-CB8CA69EAEB1}" type="pres">
      <dgm:prSet presAssocID="{EF788056-ABAA-4E45-A05B-A8DF935BC569}" presName="parentLin" presStyleCnt="0"/>
      <dgm:spPr/>
    </dgm:pt>
    <dgm:pt modelId="{72D9EF03-33A2-B84D-9D9F-54B2826B5265}" type="pres">
      <dgm:prSet presAssocID="{EF788056-ABAA-4E45-A05B-A8DF935BC56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2B66B2D-32E3-C049-9193-ACC2EFC8D425}" type="pres">
      <dgm:prSet presAssocID="{EF788056-ABAA-4E45-A05B-A8DF935BC5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6B3F50-5726-EC44-8607-43CDE8BCD47D}" type="pres">
      <dgm:prSet presAssocID="{EF788056-ABAA-4E45-A05B-A8DF935BC569}" presName="negativeSpace" presStyleCnt="0"/>
      <dgm:spPr/>
    </dgm:pt>
    <dgm:pt modelId="{D9E692F4-FE42-5D4A-A771-A5C8CCD6DC47}" type="pres">
      <dgm:prSet presAssocID="{EF788056-ABAA-4E45-A05B-A8DF935BC56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BFCFE-A96F-4341-80F9-F94CB89AB9D0}" type="pres">
      <dgm:prSet presAssocID="{28A34A9F-8712-4193-9017-3D14A8B2F775}" presName="spaceBetweenRectangles" presStyleCnt="0"/>
      <dgm:spPr/>
    </dgm:pt>
    <dgm:pt modelId="{D6C8D218-CF0E-3445-A9FF-7E2257E2AE22}" type="pres">
      <dgm:prSet presAssocID="{7D1A686B-C8DF-447E-8B6A-CD54D460CA30}" presName="parentLin" presStyleCnt="0"/>
      <dgm:spPr/>
    </dgm:pt>
    <dgm:pt modelId="{12661939-5962-3246-A6D2-68A14D93B6AB}" type="pres">
      <dgm:prSet presAssocID="{7D1A686B-C8DF-447E-8B6A-CD54D460CA3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3828946-00D9-EE4C-9F3F-0013E6B0FD30}" type="pres">
      <dgm:prSet presAssocID="{7D1A686B-C8DF-447E-8B6A-CD54D460CA3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81B81-5DBC-284F-B1C9-7BDB7BF76E8F}" type="pres">
      <dgm:prSet presAssocID="{7D1A686B-C8DF-447E-8B6A-CD54D460CA30}" presName="negativeSpace" presStyleCnt="0"/>
      <dgm:spPr/>
    </dgm:pt>
    <dgm:pt modelId="{C61E908A-6758-0948-B8E9-054742F3CE3C}" type="pres">
      <dgm:prSet presAssocID="{7D1A686B-C8DF-447E-8B6A-CD54D460CA3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88CAA-0E6B-9F43-82F6-4CA4F42A9451}" type="pres">
      <dgm:prSet presAssocID="{E65A8F84-4D7D-4E62-9DE6-A7FB1783DD7B}" presName="spaceBetweenRectangles" presStyleCnt="0"/>
      <dgm:spPr/>
    </dgm:pt>
    <dgm:pt modelId="{685E02C5-038D-CC4B-8D8E-F1B084A8B7D9}" type="pres">
      <dgm:prSet presAssocID="{CCD7E32B-0CA9-472D-A47C-BAAE6EC83C07}" presName="parentLin" presStyleCnt="0"/>
      <dgm:spPr/>
    </dgm:pt>
    <dgm:pt modelId="{50C852BF-7DC1-6D46-88F7-87A2F63C3287}" type="pres">
      <dgm:prSet presAssocID="{CCD7E32B-0CA9-472D-A47C-BAAE6EC83C0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12A04DF-F5DF-944E-AAAC-2A51F483CA05}" type="pres">
      <dgm:prSet presAssocID="{CCD7E32B-0CA9-472D-A47C-BAAE6EC83C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A1DE3-B7B4-044E-B11A-4DBE4D62F032}" type="pres">
      <dgm:prSet presAssocID="{CCD7E32B-0CA9-472D-A47C-BAAE6EC83C07}" presName="negativeSpace" presStyleCnt="0"/>
      <dgm:spPr/>
    </dgm:pt>
    <dgm:pt modelId="{4FDCA394-EBBD-AF40-B744-58D33FBDFFA2}" type="pres">
      <dgm:prSet presAssocID="{CCD7E32B-0CA9-472D-A47C-BAAE6EC83C0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F8546-117F-854C-BAC6-AF51DD9A24A3}" type="presOf" srcId="{CCD7E32B-0CA9-472D-A47C-BAAE6EC83C07}" destId="{50C852BF-7DC1-6D46-88F7-87A2F63C3287}" srcOrd="0" destOrd="0" presId="urn:microsoft.com/office/officeart/2005/8/layout/list1"/>
    <dgm:cxn modelId="{5E2A636A-BF1E-F944-BFC7-FE22BE766780}" type="presOf" srcId="{D0F4EBDD-DC24-434E-A6A4-CD8B8DD2293D}" destId="{4FDCA394-EBBD-AF40-B744-58D33FBDFFA2}" srcOrd="0" destOrd="0" presId="urn:microsoft.com/office/officeart/2005/8/layout/list1"/>
    <dgm:cxn modelId="{DEDC7953-0958-2848-B1D4-89191995E8DF}" type="presOf" srcId="{EF788056-ABAA-4E45-A05B-A8DF935BC569}" destId="{62B66B2D-32E3-C049-9193-ACC2EFC8D425}" srcOrd="1" destOrd="0" presId="urn:microsoft.com/office/officeart/2005/8/layout/list1"/>
    <dgm:cxn modelId="{0D4532A5-3D55-F841-A071-92DA9D8CC634}" type="presOf" srcId="{AF371D40-5593-264C-A821-65E2137F9242}" destId="{D9E692F4-FE42-5D4A-A771-A5C8CCD6DC47}" srcOrd="0" destOrd="0" presId="urn:microsoft.com/office/officeart/2005/8/layout/list1"/>
    <dgm:cxn modelId="{094F7766-98AF-4309-B0FC-A75D5F806644}" srcId="{CCD7E32B-0CA9-472D-A47C-BAAE6EC83C07}" destId="{6449B84C-B9FA-4831-B2C9-0515F0BAC8CD}" srcOrd="3" destOrd="0" parTransId="{2CC2BADD-52C8-43FE-A9A3-C698CE57133A}" sibTransId="{08F2407A-4388-498C-AD5E-61A2A74EDE8B}"/>
    <dgm:cxn modelId="{3E98D3A6-5C2E-AC46-AEE5-9334A95972E1}" srcId="{7D1A686B-C8DF-447E-8B6A-CD54D460CA30}" destId="{A5E08CAF-A371-FD43-9BF5-C7E3DEF3A766}" srcOrd="2" destOrd="0" parTransId="{14E75FAF-FF7A-224A-961C-3342EF342B6B}" sibTransId="{90D6273E-5C01-5A4B-AB1F-C092AE1C75C1}"/>
    <dgm:cxn modelId="{50411CE0-C765-8449-AD9A-662C9F8AF252}" type="presOf" srcId="{0C92E333-454D-42CE-AFCE-CE2F67BB7A65}" destId="{4FDCA394-EBBD-AF40-B744-58D33FBDFFA2}" srcOrd="0" destOrd="2" presId="urn:microsoft.com/office/officeart/2005/8/layout/list1"/>
    <dgm:cxn modelId="{E2820A91-BB82-7E4C-B432-2818B2587A1D}" srcId="{EF788056-ABAA-4E45-A05B-A8DF935BC569}" destId="{AF371D40-5593-264C-A821-65E2137F9242}" srcOrd="0" destOrd="0" parTransId="{D1E826F3-0114-E045-AB48-C5FF1BDC2279}" sibTransId="{48F51096-394E-4B45-A6D2-D3F1DFB08BE6}"/>
    <dgm:cxn modelId="{9FC56D92-B48D-264A-8CB3-ED2662CF44CF}" type="presOf" srcId="{07F4FFF9-FDED-574E-9C7D-824D664208D1}" destId="{C61E908A-6758-0948-B8E9-054742F3CE3C}" srcOrd="0" destOrd="1" presId="urn:microsoft.com/office/officeart/2005/8/layout/list1"/>
    <dgm:cxn modelId="{7F1346ED-AEB5-9D4A-93F8-D15F6E2C8451}" type="presOf" srcId="{EF788056-ABAA-4E45-A05B-A8DF935BC569}" destId="{72D9EF03-33A2-B84D-9D9F-54B2826B5265}" srcOrd="0" destOrd="0" presId="urn:microsoft.com/office/officeart/2005/8/layout/list1"/>
    <dgm:cxn modelId="{96F759AF-8EF5-0341-A9E8-C87BCAC9B844}" type="presOf" srcId="{6449B84C-B9FA-4831-B2C9-0515F0BAC8CD}" destId="{4FDCA394-EBBD-AF40-B744-58D33FBDFFA2}" srcOrd="0" destOrd="3" presId="urn:microsoft.com/office/officeart/2005/8/layout/list1"/>
    <dgm:cxn modelId="{AB2D5F0F-A610-3545-BCF9-45581CB53ADA}" type="presOf" srcId="{E3D1A8B3-7D6C-8F4B-B895-30FA418C3765}" destId="{C61E908A-6758-0948-B8E9-054742F3CE3C}" srcOrd="0" destOrd="0" presId="urn:microsoft.com/office/officeart/2005/8/layout/list1"/>
    <dgm:cxn modelId="{AE2B89F7-6484-E842-A0A3-21BB97FCBC0D}" type="presOf" srcId="{97834D1A-BEC2-4565-B928-2F77B66B5AE4}" destId="{4FDCA394-EBBD-AF40-B744-58D33FBDFFA2}" srcOrd="0" destOrd="1" presId="urn:microsoft.com/office/officeart/2005/8/layout/list1"/>
    <dgm:cxn modelId="{F59AEA92-3CD6-0643-B19F-BD49FBB98A9C}" type="presOf" srcId="{A5E08CAF-A371-FD43-9BF5-C7E3DEF3A766}" destId="{C61E908A-6758-0948-B8E9-054742F3CE3C}" srcOrd="0" destOrd="2" presId="urn:microsoft.com/office/officeart/2005/8/layout/list1"/>
    <dgm:cxn modelId="{2CBD9321-8719-4F7A-88D4-7F3FCC0EBD65}" srcId="{C2F492C6-4881-47B4-A96F-4D43D9513485}" destId="{CCD7E32B-0CA9-472D-A47C-BAAE6EC83C07}" srcOrd="2" destOrd="0" parTransId="{435BC98B-00E3-40A1-81AC-0368E0EFF80D}" sibTransId="{6C581C6E-4DB5-4CC7-8F64-F91D9293233D}"/>
    <dgm:cxn modelId="{E5802601-33A0-4513-AAF9-56A6052582D5}" srcId="{C2F492C6-4881-47B4-A96F-4D43D9513485}" destId="{EF788056-ABAA-4E45-A05B-A8DF935BC569}" srcOrd="0" destOrd="0" parTransId="{048CAA1A-96A2-4093-9797-412E258BAD95}" sibTransId="{28A34A9F-8712-4193-9017-3D14A8B2F775}"/>
    <dgm:cxn modelId="{A6250638-50C7-1446-A712-5F7935F8DCAC}" type="presOf" srcId="{CCD7E32B-0CA9-472D-A47C-BAAE6EC83C07}" destId="{212A04DF-F5DF-944E-AAAC-2A51F483CA05}" srcOrd="1" destOrd="0" presId="urn:microsoft.com/office/officeart/2005/8/layout/list1"/>
    <dgm:cxn modelId="{6A692057-3F86-D341-A381-103A3CC00C1A}" type="presOf" srcId="{7D1A686B-C8DF-447E-8B6A-CD54D460CA30}" destId="{A3828946-00D9-EE4C-9F3F-0013E6B0FD30}" srcOrd="1" destOrd="0" presId="urn:microsoft.com/office/officeart/2005/8/layout/list1"/>
    <dgm:cxn modelId="{C8210A82-54AC-4285-8428-A5F85FD8DF04}" srcId="{CCD7E32B-0CA9-472D-A47C-BAAE6EC83C07}" destId="{0C92E333-454D-42CE-AFCE-CE2F67BB7A65}" srcOrd="2" destOrd="0" parTransId="{AA5EED36-0AEB-44E4-9C83-3469FFCA9C7D}" sibTransId="{D9DD52C8-9FE1-4E4F-9F86-884C4B5FF95C}"/>
    <dgm:cxn modelId="{C4D7ACEB-DDD4-DA46-9AC5-BB3514169400}" srcId="{CCD7E32B-0CA9-472D-A47C-BAAE6EC83C07}" destId="{D0F4EBDD-DC24-434E-A6A4-CD8B8DD2293D}" srcOrd="0" destOrd="0" parTransId="{B24C159F-0C2F-7D49-A82B-38E21CD77B2B}" sibTransId="{88E29D7E-F8F3-A545-9974-9CC2559A3B23}"/>
    <dgm:cxn modelId="{9F8E6F72-1B15-4319-89F9-67382409F8AA}" srcId="{CCD7E32B-0CA9-472D-A47C-BAAE6EC83C07}" destId="{80D9FB2C-7AC5-4CA4-8CEA-77A6E94FC82B}" srcOrd="4" destOrd="0" parTransId="{15D12161-DED6-4B59-8B3F-772B38DFF652}" sibTransId="{011FBC0F-9E38-40E8-9196-F4616D591DCE}"/>
    <dgm:cxn modelId="{CF2B2402-45D0-A34B-BD4B-CFC2FF6BDE97}" type="presOf" srcId="{C2F492C6-4881-47B4-A96F-4D43D9513485}" destId="{18F41010-FE67-334A-A478-4CE583C95F99}" srcOrd="0" destOrd="0" presId="urn:microsoft.com/office/officeart/2005/8/layout/list1"/>
    <dgm:cxn modelId="{789127D6-35A9-EE46-BC13-BA6C9F46B168}" type="presOf" srcId="{80D9FB2C-7AC5-4CA4-8CEA-77A6E94FC82B}" destId="{4FDCA394-EBBD-AF40-B744-58D33FBDFFA2}" srcOrd="0" destOrd="4" presId="urn:microsoft.com/office/officeart/2005/8/layout/list1"/>
    <dgm:cxn modelId="{E49974C9-B2AE-7742-B6AE-5E62D87FA843}" srcId="{7D1A686B-C8DF-447E-8B6A-CD54D460CA30}" destId="{07F4FFF9-FDED-574E-9C7D-824D664208D1}" srcOrd="1" destOrd="0" parTransId="{CD92B410-ED13-C441-A819-159AC6B8D339}" sibTransId="{10AD1F50-71D6-E040-A113-610665850DAE}"/>
    <dgm:cxn modelId="{E154F54E-1EF6-43CC-93CD-CF0A49804601}" srcId="{C2F492C6-4881-47B4-A96F-4D43D9513485}" destId="{7D1A686B-C8DF-447E-8B6A-CD54D460CA30}" srcOrd="1" destOrd="0" parTransId="{520887C6-1586-46A0-B9DF-F0F54BE28504}" sibTransId="{E65A8F84-4D7D-4E62-9DE6-A7FB1783DD7B}"/>
    <dgm:cxn modelId="{70291B15-DA8D-6140-AB03-C52ADA4D035B}" type="presOf" srcId="{7D1A686B-C8DF-447E-8B6A-CD54D460CA30}" destId="{12661939-5962-3246-A6D2-68A14D93B6AB}" srcOrd="0" destOrd="0" presId="urn:microsoft.com/office/officeart/2005/8/layout/list1"/>
    <dgm:cxn modelId="{AE885718-4877-4886-9852-E11BF52929C5}" srcId="{CCD7E32B-0CA9-472D-A47C-BAAE6EC83C07}" destId="{97834D1A-BEC2-4565-B928-2F77B66B5AE4}" srcOrd="1" destOrd="0" parTransId="{608C5D64-A69F-4142-9958-4FCD7F2C0389}" sibTransId="{3078BC5B-BAF9-4216-9FAD-85157B69996F}"/>
    <dgm:cxn modelId="{FEFEBEBE-642E-3C4D-A2A4-78CB1399B124}" srcId="{7D1A686B-C8DF-447E-8B6A-CD54D460CA30}" destId="{E3D1A8B3-7D6C-8F4B-B895-30FA418C3765}" srcOrd="0" destOrd="0" parTransId="{7B7C5CAD-33EC-3441-9BA0-2B1F0FAE40C7}" sibTransId="{DED18EFD-F50D-9443-9CA6-CF425F558AE9}"/>
    <dgm:cxn modelId="{F104840F-5E28-A84B-88C0-140641F378ED}" type="presParOf" srcId="{18F41010-FE67-334A-A478-4CE583C95F99}" destId="{7C9B5926-FFC1-7841-8FA7-CB8CA69EAEB1}" srcOrd="0" destOrd="0" presId="urn:microsoft.com/office/officeart/2005/8/layout/list1"/>
    <dgm:cxn modelId="{390352A5-B504-664C-94D4-637ADE087FA3}" type="presParOf" srcId="{7C9B5926-FFC1-7841-8FA7-CB8CA69EAEB1}" destId="{72D9EF03-33A2-B84D-9D9F-54B2826B5265}" srcOrd="0" destOrd="0" presId="urn:microsoft.com/office/officeart/2005/8/layout/list1"/>
    <dgm:cxn modelId="{1042D786-7A7F-7842-91E3-73230848FEC3}" type="presParOf" srcId="{7C9B5926-FFC1-7841-8FA7-CB8CA69EAEB1}" destId="{62B66B2D-32E3-C049-9193-ACC2EFC8D425}" srcOrd="1" destOrd="0" presId="urn:microsoft.com/office/officeart/2005/8/layout/list1"/>
    <dgm:cxn modelId="{2A42517E-D21F-DB48-87B7-E8FC1E78551B}" type="presParOf" srcId="{18F41010-FE67-334A-A478-4CE583C95F99}" destId="{1F6B3F50-5726-EC44-8607-43CDE8BCD47D}" srcOrd="1" destOrd="0" presId="urn:microsoft.com/office/officeart/2005/8/layout/list1"/>
    <dgm:cxn modelId="{8236C37B-5013-C044-9C63-73537E235016}" type="presParOf" srcId="{18F41010-FE67-334A-A478-4CE583C95F99}" destId="{D9E692F4-FE42-5D4A-A771-A5C8CCD6DC47}" srcOrd="2" destOrd="0" presId="urn:microsoft.com/office/officeart/2005/8/layout/list1"/>
    <dgm:cxn modelId="{485DA8AD-6892-0F4C-9F04-297A000A990F}" type="presParOf" srcId="{18F41010-FE67-334A-A478-4CE583C95F99}" destId="{EECBFCFE-A96F-4341-80F9-F94CB89AB9D0}" srcOrd="3" destOrd="0" presId="urn:microsoft.com/office/officeart/2005/8/layout/list1"/>
    <dgm:cxn modelId="{2FA3A8BB-272B-DF46-8A3B-A2A3F458F6EA}" type="presParOf" srcId="{18F41010-FE67-334A-A478-4CE583C95F99}" destId="{D6C8D218-CF0E-3445-A9FF-7E2257E2AE22}" srcOrd="4" destOrd="0" presId="urn:microsoft.com/office/officeart/2005/8/layout/list1"/>
    <dgm:cxn modelId="{C02BF86B-6F07-3F4A-9382-2D84EBB21765}" type="presParOf" srcId="{D6C8D218-CF0E-3445-A9FF-7E2257E2AE22}" destId="{12661939-5962-3246-A6D2-68A14D93B6AB}" srcOrd="0" destOrd="0" presId="urn:microsoft.com/office/officeart/2005/8/layout/list1"/>
    <dgm:cxn modelId="{A02308AE-E403-EA42-B2F6-8C641F9EB376}" type="presParOf" srcId="{D6C8D218-CF0E-3445-A9FF-7E2257E2AE22}" destId="{A3828946-00D9-EE4C-9F3F-0013E6B0FD30}" srcOrd="1" destOrd="0" presId="urn:microsoft.com/office/officeart/2005/8/layout/list1"/>
    <dgm:cxn modelId="{BD61DE91-710D-0F45-8079-2772A3F62563}" type="presParOf" srcId="{18F41010-FE67-334A-A478-4CE583C95F99}" destId="{F6281B81-5DBC-284F-B1C9-7BDB7BF76E8F}" srcOrd="5" destOrd="0" presId="urn:microsoft.com/office/officeart/2005/8/layout/list1"/>
    <dgm:cxn modelId="{675EE1C0-4956-3749-9787-F5BE9C7A992A}" type="presParOf" srcId="{18F41010-FE67-334A-A478-4CE583C95F99}" destId="{C61E908A-6758-0948-B8E9-054742F3CE3C}" srcOrd="6" destOrd="0" presId="urn:microsoft.com/office/officeart/2005/8/layout/list1"/>
    <dgm:cxn modelId="{95A8C610-66FE-0E4A-BEAB-C17C0D1D1367}" type="presParOf" srcId="{18F41010-FE67-334A-A478-4CE583C95F99}" destId="{11E88CAA-0E6B-9F43-82F6-4CA4F42A9451}" srcOrd="7" destOrd="0" presId="urn:microsoft.com/office/officeart/2005/8/layout/list1"/>
    <dgm:cxn modelId="{6C11F0B4-1435-F24B-83A0-BC768C00D6C3}" type="presParOf" srcId="{18F41010-FE67-334A-A478-4CE583C95F99}" destId="{685E02C5-038D-CC4B-8D8E-F1B084A8B7D9}" srcOrd="8" destOrd="0" presId="urn:microsoft.com/office/officeart/2005/8/layout/list1"/>
    <dgm:cxn modelId="{7FAE7167-EA74-8441-80B0-2038F888BFE7}" type="presParOf" srcId="{685E02C5-038D-CC4B-8D8E-F1B084A8B7D9}" destId="{50C852BF-7DC1-6D46-88F7-87A2F63C3287}" srcOrd="0" destOrd="0" presId="urn:microsoft.com/office/officeart/2005/8/layout/list1"/>
    <dgm:cxn modelId="{E5F4492A-E69C-544D-B870-009CB48F5441}" type="presParOf" srcId="{685E02C5-038D-CC4B-8D8E-F1B084A8B7D9}" destId="{212A04DF-F5DF-944E-AAAC-2A51F483CA05}" srcOrd="1" destOrd="0" presId="urn:microsoft.com/office/officeart/2005/8/layout/list1"/>
    <dgm:cxn modelId="{66518749-A55B-8444-8B92-CF02BAD24A44}" type="presParOf" srcId="{18F41010-FE67-334A-A478-4CE583C95F99}" destId="{B88A1DE3-B7B4-044E-B11A-4DBE4D62F032}" srcOrd="9" destOrd="0" presId="urn:microsoft.com/office/officeart/2005/8/layout/list1"/>
    <dgm:cxn modelId="{6BF6B7A4-1FD2-0C46-B27B-BB772527AB34}" type="presParOf" srcId="{18F41010-FE67-334A-A478-4CE583C95F99}" destId="{4FDCA394-EBBD-AF40-B744-58D33FBDFF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4F636-1779-5A42-AFC8-A02472C034A4}">
      <dsp:nvSpPr>
        <dsp:cNvPr id="0" name=""/>
        <dsp:cNvSpPr/>
      </dsp:nvSpPr>
      <dsp:spPr>
        <a:xfrm rot="5400000">
          <a:off x="6653815" y="-2709654"/>
          <a:ext cx="1076487" cy="676899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Government finances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Access to basic </a:t>
          </a:r>
          <a:r>
            <a:rPr lang="en-US" sz="2000" kern="1200" dirty="0" smtClean="0"/>
            <a:t>resources</a:t>
          </a:r>
          <a:endParaRPr lang="en-US" sz="2000" kern="1200" dirty="0"/>
        </a:p>
      </dsp:txBody>
      <dsp:txXfrm rot="-5400000">
        <a:off x="3807560" y="189151"/>
        <a:ext cx="6716447" cy="971387"/>
      </dsp:txXfrm>
    </dsp:sp>
    <dsp:sp modelId="{D3FABDFA-316F-9F41-9790-0680767AC4D4}">
      <dsp:nvSpPr>
        <dsp:cNvPr id="0" name=""/>
        <dsp:cNvSpPr/>
      </dsp:nvSpPr>
      <dsp:spPr>
        <a:xfrm>
          <a:off x="0" y="2038"/>
          <a:ext cx="3807560" cy="1345609"/>
        </a:xfrm>
        <a:prstGeom prst="round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World Development Indicators</a:t>
          </a:r>
          <a:endParaRPr lang="en-US" sz="3200" kern="1200" dirty="0"/>
        </a:p>
      </dsp:txBody>
      <dsp:txXfrm>
        <a:off x="65687" y="67725"/>
        <a:ext cx="3676186" cy="1214235"/>
      </dsp:txXfrm>
    </dsp:sp>
    <dsp:sp modelId="{6D0F691D-3B32-8442-B7DC-54BE1AB0F4D2}">
      <dsp:nvSpPr>
        <dsp:cNvPr id="0" name=""/>
        <dsp:cNvSpPr/>
      </dsp:nvSpPr>
      <dsp:spPr>
        <a:xfrm rot="5400000">
          <a:off x="6653815" y="-1296764"/>
          <a:ext cx="1076487" cy="676899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Coup attempts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Regime length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Election timing</a:t>
          </a:r>
          <a:endParaRPr lang="en-US" sz="2000" kern="1200" dirty="0"/>
        </a:p>
      </dsp:txBody>
      <dsp:txXfrm rot="-5400000">
        <a:off x="3807560" y="1602041"/>
        <a:ext cx="6716447" cy="971387"/>
      </dsp:txXfrm>
    </dsp:sp>
    <dsp:sp modelId="{70F27A6D-654E-FB4D-9B87-E9398035D47F}">
      <dsp:nvSpPr>
        <dsp:cNvPr id="0" name=""/>
        <dsp:cNvSpPr/>
      </dsp:nvSpPr>
      <dsp:spPr>
        <a:xfrm>
          <a:off x="0" y="1414929"/>
          <a:ext cx="3807560" cy="1345609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REIGN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(Rulers, Elections, and Irregular Governance)</a:t>
          </a:r>
          <a:endParaRPr lang="en-US" sz="1800" kern="1200" dirty="0"/>
        </a:p>
      </dsp:txBody>
      <dsp:txXfrm>
        <a:off x="65687" y="1480616"/>
        <a:ext cx="3676186" cy="1214235"/>
      </dsp:txXfrm>
    </dsp:sp>
    <dsp:sp modelId="{D6E2166B-BEA5-864E-98ED-7B03EEDFA525}">
      <dsp:nvSpPr>
        <dsp:cNvPr id="0" name=""/>
        <dsp:cNvSpPr/>
      </dsp:nvSpPr>
      <dsp:spPr>
        <a:xfrm rot="5400000">
          <a:off x="6653815" y="116125"/>
          <a:ext cx="1076487" cy="676899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GDP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Human capital Index</a:t>
          </a:r>
        </a:p>
      </dsp:txBody>
      <dsp:txXfrm rot="-5400000">
        <a:off x="3807560" y="3014930"/>
        <a:ext cx="6716447" cy="971387"/>
      </dsp:txXfrm>
    </dsp:sp>
    <dsp:sp modelId="{AA29D94A-DACA-1748-A529-8911D40EA602}">
      <dsp:nvSpPr>
        <dsp:cNvPr id="0" name=""/>
        <dsp:cNvSpPr/>
      </dsp:nvSpPr>
      <dsp:spPr>
        <a:xfrm>
          <a:off x="0" y="2827819"/>
          <a:ext cx="3807560" cy="1345609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Penn World Table</a:t>
          </a:r>
        </a:p>
      </dsp:txBody>
      <dsp:txXfrm>
        <a:off x="65687" y="2893506"/>
        <a:ext cx="3676186" cy="1214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692F4-FE42-5D4A-A771-A5C8CCD6DC47}">
      <dsp:nvSpPr>
        <dsp:cNvPr id="0" name=""/>
        <dsp:cNvSpPr/>
      </dsp:nvSpPr>
      <dsp:spPr>
        <a:xfrm>
          <a:off x="0" y="283935"/>
          <a:ext cx="5821767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834" tIns="395732" rIns="45183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Impute with mean</a:t>
          </a:r>
          <a:endParaRPr lang="en-US" sz="1900" kern="1200" dirty="0"/>
        </a:p>
      </dsp:txBody>
      <dsp:txXfrm>
        <a:off x="0" y="283935"/>
        <a:ext cx="5821767" cy="793012"/>
      </dsp:txXfrm>
    </dsp:sp>
    <dsp:sp modelId="{62B66B2D-32E3-C049-9193-ACC2EFC8D425}">
      <dsp:nvSpPr>
        <dsp:cNvPr id="0" name=""/>
        <dsp:cNvSpPr/>
      </dsp:nvSpPr>
      <dsp:spPr>
        <a:xfrm>
          <a:off x="291088" y="3495"/>
          <a:ext cx="4075236" cy="560880"/>
        </a:xfrm>
        <a:prstGeom prst="round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Missing Data</a:t>
          </a:r>
        </a:p>
      </dsp:txBody>
      <dsp:txXfrm>
        <a:off x="318468" y="30875"/>
        <a:ext cx="4020476" cy="506120"/>
      </dsp:txXfrm>
    </dsp:sp>
    <dsp:sp modelId="{C61E908A-6758-0948-B8E9-054742F3CE3C}">
      <dsp:nvSpPr>
        <dsp:cNvPr id="0" name=""/>
        <dsp:cNvSpPr/>
      </dsp:nvSpPr>
      <dsp:spPr>
        <a:xfrm>
          <a:off x="0" y="1459987"/>
          <a:ext cx="5821767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16791"/>
              <a:satOff val="-17272"/>
              <a:lumOff val="-103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834" tIns="395732" rIns="45183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Resampling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SMOTE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ADASYN</a:t>
          </a:r>
          <a:endParaRPr lang="en-US" sz="1900" kern="1200" dirty="0"/>
        </a:p>
      </dsp:txBody>
      <dsp:txXfrm>
        <a:off x="0" y="1459987"/>
        <a:ext cx="5821767" cy="1406475"/>
      </dsp:txXfrm>
    </dsp:sp>
    <dsp:sp modelId="{A3828946-00D9-EE4C-9F3F-0013E6B0FD30}">
      <dsp:nvSpPr>
        <dsp:cNvPr id="0" name=""/>
        <dsp:cNvSpPr/>
      </dsp:nvSpPr>
      <dsp:spPr>
        <a:xfrm>
          <a:off x="291088" y="1179547"/>
          <a:ext cx="4075236" cy="560880"/>
        </a:xfrm>
        <a:prstGeom prst="roundRect">
          <a:avLst/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Class Imbalance</a:t>
          </a:r>
        </a:p>
      </dsp:txBody>
      <dsp:txXfrm>
        <a:off x="318468" y="1206927"/>
        <a:ext cx="4020476" cy="506120"/>
      </dsp:txXfrm>
    </dsp:sp>
    <dsp:sp modelId="{4FDCA394-EBBD-AF40-B744-58D33FBDFFA2}">
      <dsp:nvSpPr>
        <dsp:cNvPr id="0" name=""/>
        <dsp:cNvSpPr/>
      </dsp:nvSpPr>
      <dsp:spPr>
        <a:xfrm>
          <a:off x="0" y="3249502"/>
          <a:ext cx="5821767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33582"/>
              <a:satOff val="-34544"/>
              <a:lumOff val="-20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834" tIns="395732" rIns="45183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K-Nearest Neighbors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Logistic Regression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Decision Tree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Gradient Boosting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Bagging</a:t>
          </a:r>
        </a:p>
      </dsp:txBody>
      <dsp:txXfrm>
        <a:off x="0" y="3249502"/>
        <a:ext cx="5821767" cy="2034900"/>
      </dsp:txXfrm>
    </dsp:sp>
    <dsp:sp modelId="{212A04DF-F5DF-944E-AAAC-2A51F483CA05}">
      <dsp:nvSpPr>
        <dsp:cNvPr id="0" name=""/>
        <dsp:cNvSpPr/>
      </dsp:nvSpPr>
      <dsp:spPr>
        <a:xfrm>
          <a:off x="291088" y="2969062"/>
          <a:ext cx="4075236" cy="560880"/>
        </a:xfrm>
        <a:prstGeom prst="round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034" tIns="0" rIns="15403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GridSearch</a:t>
          </a:r>
          <a:endParaRPr lang="en-US" sz="1900" kern="1200" dirty="0"/>
        </a:p>
      </dsp:txBody>
      <dsp:txXfrm>
        <a:off x="318468" y="2996442"/>
        <a:ext cx="402047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2B04E-F928-4E4C-98F2-FEA23EA01E93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8F9A-CDF7-BF4C-B096-19FF17A6D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all lucky to live in a nation with a stable government that generally works for its people.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based recent news headlines in Venezuela, Egypt, or Turkey, it is clear that others aren’t so lucky.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circumstances can lead to extreme, often violent action to overthrow the government.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we could prevent these catastrophic events from even occurring? Imagine if we could identify countries at risk, then intervene.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was not predictive. But some preliminary analysis after accounting for the leaky variables reveals that the data may still hold predictive power. Yielding plenty of opportunity for future work.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government type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Imputing more sophisticated values for nulls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country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similar features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 with SVM or Naïve Bayes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</a:p>
          <a:p>
            <a:pPr marL="171450" lvl="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aim is to utilize supervised learning techniques to classify whether a sovereign nation will experience a coup attempt within the next year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5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 based off of a 2011 book,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Dictators Handbook: Why Bad Behavior Is Almost Always Good Politics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Regardless of benevolent intentions, the underlying motivation of any ruler is to remain in power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all rulers are bound by the same sets of political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9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Leaders are beholden to those who put them in power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Governments who rely on many must please the masses through social benefits and civil works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corruption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Governments who rely on few need only please those few, often in the form of direct payment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corruption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3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hard theory to test and a complex problem to solve. I attempted to find proxies for corruption.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Bank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 figures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 indicators</a:t>
            </a:r>
          </a:p>
          <a:p>
            <a:pPr marL="171450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OEF Research’s REIGN (Rulers, Elections, and Irregular Governance)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Political conditions from over 200 countries</a:t>
            </a:r>
          </a:p>
          <a:p>
            <a:pPr marL="628650" lvl="1" indent="-171450">
              <a:buFont typeface="Arial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 World Table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Economics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 Data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Biggest hurdle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Tossed around ideas, but went with mean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Imbalance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Resampling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SMOTE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Synthetic Minority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Over-sampling Technique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ADASYN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Synthetic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into grid search to find the best parameters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4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Wow, these are some great scores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But, wait, it seems too good to be true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Indicates</a:t>
            </a:r>
            <a:r>
              <a:rPr lang="en-US" baseline="0" dirty="0" smtClean="0"/>
              <a:t> an error, but let's take the best performing model </a:t>
            </a:r>
            <a:r>
              <a:rPr lang="mr-IN" baseline="0" dirty="0" smtClean="0"/>
              <a:t>–</a:t>
            </a:r>
            <a:r>
              <a:rPr lang="en-US" baseline="0" dirty="0" smtClean="0"/>
              <a:t> Gradient  Boosting </a:t>
            </a:r>
            <a:r>
              <a:rPr lang="mr-IN" baseline="0" dirty="0" smtClean="0"/>
              <a:t>–</a:t>
            </a:r>
            <a:r>
              <a:rPr lang="en-US" baseline="0" dirty="0" smtClean="0"/>
              <a:t> and see how it performs on the testing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Oh no! What happened to that killer </a:t>
            </a:r>
            <a:r>
              <a:rPr lang="en-US" baseline="0" dirty="0" err="1" smtClean="0"/>
              <a:t>auc</a:t>
            </a:r>
            <a:r>
              <a:rPr lang="en-US" baseline="0" dirty="0" smtClean="0"/>
              <a:t> score?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model performs no better than always predicting that a coup will not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What do you know, that’s exactly what it’s doing. But why?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After</a:t>
            </a:r>
            <a:r>
              <a:rPr lang="en-US" baseline="0" dirty="0" smtClean="0"/>
              <a:t> a little digging, it turns out that while tuning parameters with </a:t>
            </a:r>
            <a:r>
              <a:rPr lang="en-US" baseline="0" dirty="0" err="1" smtClean="0"/>
              <a:t>gridsearch</a:t>
            </a:r>
            <a:r>
              <a:rPr lang="en-US" baseline="0" dirty="0" smtClean="0"/>
              <a:t>, I input my oversampled training data. If we remember, resampling replicates existing points in the minority class, meaning that my cross validation had access to leaky variables.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LEAKY VARIABLES will </a:t>
            </a:r>
            <a:r>
              <a:rPr lang="en-US" baseline="0" dirty="0" err="1" smtClean="0"/>
              <a:t>awlays</a:t>
            </a:r>
            <a:r>
              <a:rPr lang="en-US" baseline="0" dirty="0" smtClean="0"/>
              <a:t> come back to haunt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8F9A-CDF7-BF4C-B096-19FF17A6DA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r="20652" b="-2"/>
          <a:stretch/>
        </p:blipFill>
        <p:spPr>
          <a:xfrm>
            <a:off x="7794519" y="3506112"/>
            <a:ext cx="4397481" cy="3351888"/>
          </a:xfrm>
          <a:custGeom>
            <a:avLst/>
            <a:gdLst>
              <a:gd name="connsiteX0" fmla="*/ 0 w 4397481"/>
              <a:gd name="connsiteY0" fmla="*/ 0 h 3351888"/>
              <a:gd name="connsiteX1" fmla="*/ 4397481 w 4397481"/>
              <a:gd name="connsiteY1" fmla="*/ 0 h 3351888"/>
              <a:gd name="connsiteX2" fmla="*/ 4397481 w 4397481"/>
              <a:gd name="connsiteY2" fmla="*/ 3351888 h 3351888"/>
              <a:gd name="connsiteX3" fmla="*/ 1552363 w 4397481"/>
              <a:gd name="connsiteY3" fmla="*/ 3351888 h 335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2" b="2"/>
          <a:stretch/>
        </p:blipFill>
        <p:spPr>
          <a:xfrm>
            <a:off x="20" y="10"/>
            <a:ext cx="9154673" cy="6863475"/>
          </a:xfrm>
          <a:custGeom>
            <a:avLst/>
            <a:gdLst>
              <a:gd name="connsiteX0" fmla="*/ 0 w 9154693"/>
              <a:gd name="connsiteY0" fmla="*/ 0 h 6863485"/>
              <a:gd name="connsiteX1" fmla="*/ 5976000 w 9154693"/>
              <a:gd name="connsiteY1" fmla="*/ 0 h 6863485"/>
              <a:gd name="connsiteX2" fmla="*/ 9154693 w 9154693"/>
              <a:gd name="connsiteY2" fmla="*/ 6863485 h 6863485"/>
              <a:gd name="connsiteX3" fmla="*/ 0 w 9154693"/>
              <a:gd name="connsiteY3" fmla="*/ 6863485 h 6863485"/>
              <a:gd name="connsiteX4" fmla="*/ 0 w 9154693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" r="3" b="3"/>
          <a:stretch/>
        </p:blipFill>
        <p:spPr>
          <a:xfrm>
            <a:off x="6168189" y="10"/>
            <a:ext cx="6023811" cy="3346394"/>
          </a:xfrm>
          <a:custGeom>
            <a:avLst/>
            <a:gdLst>
              <a:gd name="connsiteX0" fmla="*/ 0 w 6023811"/>
              <a:gd name="connsiteY0" fmla="*/ 0 h 3346404"/>
              <a:gd name="connsiteX1" fmla="*/ 6023811 w 6023811"/>
              <a:gd name="connsiteY1" fmla="*/ 0 h 3346404"/>
              <a:gd name="connsiteX2" fmla="*/ 6023811 w 6023811"/>
              <a:gd name="connsiteY2" fmla="*/ 3346404 h 3346404"/>
              <a:gd name="connsiteX3" fmla="*/ 1549824 w 6023811"/>
              <a:gd name="connsiteY3" fmla="*/ 3346404 h 334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  <p:sp>
        <p:nvSpPr>
          <p:cNvPr id="9" name="Freeform 8"/>
          <p:cNvSpPr/>
          <p:nvPr/>
        </p:nvSpPr>
        <p:spPr>
          <a:xfrm>
            <a:off x="7997371" y="3904343"/>
            <a:ext cx="1785258" cy="986971"/>
          </a:xfrm>
          <a:custGeom>
            <a:avLst/>
            <a:gdLst>
              <a:gd name="connsiteX0" fmla="*/ 43543 w 1785258"/>
              <a:gd name="connsiteY0" fmla="*/ 0 h 986971"/>
              <a:gd name="connsiteX1" fmla="*/ 43543 w 1785258"/>
              <a:gd name="connsiteY1" fmla="*/ 0 h 986971"/>
              <a:gd name="connsiteX2" fmla="*/ 246743 w 1785258"/>
              <a:gd name="connsiteY2" fmla="*/ 29028 h 986971"/>
              <a:gd name="connsiteX3" fmla="*/ 333829 w 1785258"/>
              <a:gd name="connsiteY3" fmla="*/ 72571 h 986971"/>
              <a:gd name="connsiteX4" fmla="*/ 464458 w 1785258"/>
              <a:gd name="connsiteY4" fmla="*/ 101600 h 986971"/>
              <a:gd name="connsiteX5" fmla="*/ 595086 w 1785258"/>
              <a:gd name="connsiteY5" fmla="*/ 145143 h 986971"/>
              <a:gd name="connsiteX6" fmla="*/ 638629 w 1785258"/>
              <a:gd name="connsiteY6" fmla="*/ 159657 h 986971"/>
              <a:gd name="connsiteX7" fmla="*/ 754743 w 1785258"/>
              <a:gd name="connsiteY7" fmla="*/ 188686 h 986971"/>
              <a:gd name="connsiteX8" fmla="*/ 798286 w 1785258"/>
              <a:gd name="connsiteY8" fmla="*/ 203200 h 986971"/>
              <a:gd name="connsiteX9" fmla="*/ 841829 w 1785258"/>
              <a:gd name="connsiteY9" fmla="*/ 232228 h 986971"/>
              <a:gd name="connsiteX10" fmla="*/ 899886 w 1785258"/>
              <a:gd name="connsiteY10" fmla="*/ 246743 h 986971"/>
              <a:gd name="connsiteX11" fmla="*/ 943429 w 1785258"/>
              <a:gd name="connsiteY11" fmla="*/ 261257 h 986971"/>
              <a:gd name="connsiteX12" fmla="*/ 1088572 w 1785258"/>
              <a:gd name="connsiteY12" fmla="*/ 290286 h 986971"/>
              <a:gd name="connsiteX13" fmla="*/ 1132115 w 1785258"/>
              <a:gd name="connsiteY13" fmla="*/ 304800 h 986971"/>
              <a:gd name="connsiteX14" fmla="*/ 1175658 w 1785258"/>
              <a:gd name="connsiteY14" fmla="*/ 333828 h 986971"/>
              <a:gd name="connsiteX15" fmla="*/ 1190172 w 1785258"/>
              <a:gd name="connsiteY15" fmla="*/ 435428 h 986971"/>
              <a:gd name="connsiteX16" fmla="*/ 1436915 w 1785258"/>
              <a:gd name="connsiteY16" fmla="*/ 449943 h 986971"/>
              <a:gd name="connsiteX17" fmla="*/ 1553029 w 1785258"/>
              <a:gd name="connsiteY17" fmla="*/ 478971 h 986971"/>
              <a:gd name="connsiteX18" fmla="*/ 1596572 w 1785258"/>
              <a:gd name="connsiteY18" fmla="*/ 508000 h 986971"/>
              <a:gd name="connsiteX19" fmla="*/ 1683658 w 1785258"/>
              <a:gd name="connsiteY19" fmla="*/ 537028 h 986971"/>
              <a:gd name="connsiteX20" fmla="*/ 1785258 w 1785258"/>
              <a:gd name="connsiteY20" fmla="*/ 638628 h 986971"/>
              <a:gd name="connsiteX21" fmla="*/ 1741715 w 1785258"/>
              <a:gd name="connsiteY21" fmla="*/ 798286 h 986971"/>
              <a:gd name="connsiteX22" fmla="*/ 1698172 w 1785258"/>
              <a:gd name="connsiteY22" fmla="*/ 812800 h 986971"/>
              <a:gd name="connsiteX23" fmla="*/ 1669143 w 1785258"/>
              <a:gd name="connsiteY23" fmla="*/ 856343 h 986971"/>
              <a:gd name="connsiteX24" fmla="*/ 1538515 w 1785258"/>
              <a:gd name="connsiteY24" fmla="*/ 870857 h 986971"/>
              <a:gd name="connsiteX25" fmla="*/ 1393372 w 1785258"/>
              <a:gd name="connsiteY25" fmla="*/ 885371 h 986971"/>
              <a:gd name="connsiteX26" fmla="*/ 1349829 w 1785258"/>
              <a:gd name="connsiteY26" fmla="*/ 914400 h 986971"/>
              <a:gd name="connsiteX27" fmla="*/ 1306286 w 1785258"/>
              <a:gd name="connsiteY27" fmla="*/ 957943 h 986971"/>
              <a:gd name="connsiteX28" fmla="*/ 1219200 w 1785258"/>
              <a:gd name="connsiteY28" fmla="*/ 986971 h 986971"/>
              <a:gd name="connsiteX29" fmla="*/ 1088572 w 1785258"/>
              <a:gd name="connsiteY29" fmla="*/ 972457 h 986971"/>
              <a:gd name="connsiteX30" fmla="*/ 1016000 w 1785258"/>
              <a:gd name="connsiteY30" fmla="*/ 899886 h 986971"/>
              <a:gd name="connsiteX31" fmla="*/ 972458 w 1785258"/>
              <a:gd name="connsiteY31" fmla="*/ 870857 h 986971"/>
              <a:gd name="connsiteX32" fmla="*/ 754743 w 1785258"/>
              <a:gd name="connsiteY32" fmla="*/ 885371 h 986971"/>
              <a:gd name="connsiteX33" fmla="*/ 711200 w 1785258"/>
              <a:gd name="connsiteY33" fmla="*/ 899886 h 986971"/>
              <a:gd name="connsiteX34" fmla="*/ 522515 w 1785258"/>
              <a:gd name="connsiteY34" fmla="*/ 885371 h 986971"/>
              <a:gd name="connsiteX35" fmla="*/ 435429 w 1785258"/>
              <a:gd name="connsiteY35" fmla="*/ 856343 h 986971"/>
              <a:gd name="connsiteX36" fmla="*/ 377372 w 1785258"/>
              <a:gd name="connsiteY36" fmla="*/ 856343 h 986971"/>
              <a:gd name="connsiteX37" fmla="*/ 0 w 1785258"/>
              <a:gd name="connsiteY37" fmla="*/ 43543 h 986971"/>
              <a:gd name="connsiteX38" fmla="*/ 43543 w 1785258"/>
              <a:gd name="connsiteY38" fmla="*/ 0 h 98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785258" h="986971">
                <a:moveTo>
                  <a:pt x="43543" y="0"/>
                </a:moveTo>
                <a:lnTo>
                  <a:pt x="43543" y="0"/>
                </a:lnTo>
                <a:cubicBezTo>
                  <a:pt x="124821" y="9031"/>
                  <a:pt x="172807" y="10544"/>
                  <a:pt x="246743" y="29028"/>
                </a:cubicBezTo>
                <a:cubicBezTo>
                  <a:pt x="319702" y="47268"/>
                  <a:pt x="262885" y="37099"/>
                  <a:pt x="333829" y="72571"/>
                </a:cubicBezTo>
                <a:cubicBezTo>
                  <a:pt x="369564" y="90438"/>
                  <a:pt x="431003" y="96024"/>
                  <a:pt x="464458" y="101600"/>
                </a:cubicBezTo>
                <a:lnTo>
                  <a:pt x="595086" y="145143"/>
                </a:lnTo>
                <a:cubicBezTo>
                  <a:pt x="609600" y="149981"/>
                  <a:pt x="623786" y="155946"/>
                  <a:pt x="638629" y="159657"/>
                </a:cubicBezTo>
                <a:cubicBezTo>
                  <a:pt x="677334" y="169333"/>
                  <a:pt x="716894" y="176070"/>
                  <a:pt x="754743" y="188686"/>
                </a:cubicBezTo>
                <a:cubicBezTo>
                  <a:pt x="769257" y="193524"/>
                  <a:pt x="784602" y="196358"/>
                  <a:pt x="798286" y="203200"/>
                </a:cubicBezTo>
                <a:cubicBezTo>
                  <a:pt x="813888" y="211001"/>
                  <a:pt x="825796" y="225356"/>
                  <a:pt x="841829" y="232228"/>
                </a:cubicBezTo>
                <a:cubicBezTo>
                  <a:pt x="860164" y="240086"/>
                  <a:pt x="880706" y="241263"/>
                  <a:pt x="899886" y="246743"/>
                </a:cubicBezTo>
                <a:cubicBezTo>
                  <a:pt x="914597" y="250946"/>
                  <a:pt x="928494" y="257938"/>
                  <a:pt x="943429" y="261257"/>
                </a:cubicBezTo>
                <a:cubicBezTo>
                  <a:pt x="1071750" y="289772"/>
                  <a:pt x="987352" y="261365"/>
                  <a:pt x="1088572" y="290286"/>
                </a:cubicBezTo>
                <a:cubicBezTo>
                  <a:pt x="1103283" y="294489"/>
                  <a:pt x="1118431" y="297958"/>
                  <a:pt x="1132115" y="304800"/>
                </a:cubicBezTo>
                <a:cubicBezTo>
                  <a:pt x="1147717" y="312601"/>
                  <a:pt x="1161144" y="324152"/>
                  <a:pt x="1175658" y="333828"/>
                </a:cubicBezTo>
                <a:cubicBezTo>
                  <a:pt x="1180496" y="367695"/>
                  <a:pt x="1158910" y="421534"/>
                  <a:pt x="1190172" y="435428"/>
                </a:cubicBezTo>
                <a:cubicBezTo>
                  <a:pt x="1265461" y="468890"/>
                  <a:pt x="1354864" y="442484"/>
                  <a:pt x="1436915" y="449943"/>
                </a:cubicBezTo>
                <a:cubicBezTo>
                  <a:pt x="1485080" y="454322"/>
                  <a:pt x="1510522" y="464802"/>
                  <a:pt x="1553029" y="478971"/>
                </a:cubicBezTo>
                <a:cubicBezTo>
                  <a:pt x="1567543" y="488647"/>
                  <a:pt x="1580631" y="500915"/>
                  <a:pt x="1596572" y="508000"/>
                </a:cubicBezTo>
                <a:cubicBezTo>
                  <a:pt x="1624534" y="520427"/>
                  <a:pt x="1683658" y="537028"/>
                  <a:pt x="1683658" y="537028"/>
                </a:cubicBezTo>
                <a:cubicBezTo>
                  <a:pt x="1783473" y="603573"/>
                  <a:pt x="1759710" y="561989"/>
                  <a:pt x="1785258" y="638628"/>
                </a:cubicBezTo>
                <a:cubicBezTo>
                  <a:pt x="1779595" y="683933"/>
                  <a:pt x="1787453" y="761695"/>
                  <a:pt x="1741715" y="798286"/>
                </a:cubicBezTo>
                <a:cubicBezTo>
                  <a:pt x="1729768" y="807843"/>
                  <a:pt x="1712686" y="807962"/>
                  <a:pt x="1698172" y="812800"/>
                </a:cubicBezTo>
                <a:cubicBezTo>
                  <a:pt x="1688496" y="827314"/>
                  <a:pt x="1685537" y="850382"/>
                  <a:pt x="1669143" y="856343"/>
                </a:cubicBezTo>
                <a:cubicBezTo>
                  <a:pt x="1627970" y="871315"/>
                  <a:pt x="1582085" y="866271"/>
                  <a:pt x="1538515" y="870857"/>
                </a:cubicBezTo>
                <a:lnTo>
                  <a:pt x="1393372" y="885371"/>
                </a:lnTo>
                <a:cubicBezTo>
                  <a:pt x="1378858" y="895047"/>
                  <a:pt x="1363230" y="903233"/>
                  <a:pt x="1349829" y="914400"/>
                </a:cubicBezTo>
                <a:cubicBezTo>
                  <a:pt x="1334060" y="927541"/>
                  <a:pt x="1324229" y="947975"/>
                  <a:pt x="1306286" y="957943"/>
                </a:cubicBezTo>
                <a:cubicBezTo>
                  <a:pt x="1279538" y="972803"/>
                  <a:pt x="1219200" y="986971"/>
                  <a:pt x="1219200" y="986971"/>
                </a:cubicBezTo>
                <a:cubicBezTo>
                  <a:pt x="1175657" y="982133"/>
                  <a:pt x="1131075" y="983083"/>
                  <a:pt x="1088572" y="972457"/>
                </a:cubicBezTo>
                <a:cubicBezTo>
                  <a:pt x="1036968" y="959556"/>
                  <a:pt x="1048253" y="932139"/>
                  <a:pt x="1016000" y="899886"/>
                </a:cubicBezTo>
                <a:cubicBezTo>
                  <a:pt x="1003665" y="887551"/>
                  <a:pt x="986972" y="880533"/>
                  <a:pt x="972458" y="870857"/>
                </a:cubicBezTo>
                <a:cubicBezTo>
                  <a:pt x="899886" y="875695"/>
                  <a:pt x="827031" y="877339"/>
                  <a:pt x="754743" y="885371"/>
                </a:cubicBezTo>
                <a:cubicBezTo>
                  <a:pt x="739537" y="887061"/>
                  <a:pt x="726500" y="899886"/>
                  <a:pt x="711200" y="899886"/>
                </a:cubicBezTo>
                <a:cubicBezTo>
                  <a:pt x="648119" y="899886"/>
                  <a:pt x="585410" y="890209"/>
                  <a:pt x="522515" y="885371"/>
                </a:cubicBezTo>
                <a:cubicBezTo>
                  <a:pt x="493486" y="875695"/>
                  <a:pt x="464458" y="846667"/>
                  <a:pt x="435429" y="856343"/>
                </a:cubicBezTo>
                <a:cubicBezTo>
                  <a:pt x="385395" y="873021"/>
                  <a:pt x="402704" y="881675"/>
                  <a:pt x="377372" y="856343"/>
                </a:cubicBezTo>
                <a:lnTo>
                  <a:pt x="0" y="43543"/>
                </a:lnTo>
                <a:lnTo>
                  <a:pt x="43543" y="0"/>
                </a:lnTo>
                <a:close/>
              </a:path>
            </a:pathLst>
          </a:custGeom>
          <a:solidFill>
            <a:srgbClr val="7AA2AE"/>
          </a:solidFill>
          <a:ln>
            <a:solidFill>
              <a:srgbClr val="7AA2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997371" y="3894099"/>
            <a:ext cx="1132114" cy="435648"/>
          </a:xfrm>
          <a:custGeom>
            <a:avLst/>
            <a:gdLst>
              <a:gd name="connsiteX0" fmla="*/ 145142 w 1132114"/>
              <a:gd name="connsiteY0" fmla="*/ 246962 h 435648"/>
              <a:gd name="connsiteX1" fmla="*/ 145142 w 1132114"/>
              <a:gd name="connsiteY1" fmla="*/ 246962 h 435648"/>
              <a:gd name="connsiteX2" fmla="*/ 275771 w 1132114"/>
              <a:gd name="connsiteY2" fmla="*/ 261477 h 435648"/>
              <a:gd name="connsiteX3" fmla="*/ 566057 w 1132114"/>
              <a:gd name="connsiteY3" fmla="*/ 232448 h 435648"/>
              <a:gd name="connsiteX4" fmla="*/ 754742 w 1132114"/>
              <a:gd name="connsiteY4" fmla="*/ 261477 h 435648"/>
              <a:gd name="connsiteX5" fmla="*/ 798285 w 1132114"/>
              <a:gd name="connsiteY5" fmla="*/ 290505 h 435648"/>
              <a:gd name="connsiteX6" fmla="*/ 899885 w 1132114"/>
              <a:gd name="connsiteY6" fmla="*/ 406620 h 435648"/>
              <a:gd name="connsiteX7" fmla="*/ 986971 w 1132114"/>
              <a:gd name="connsiteY7" fmla="*/ 435648 h 435648"/>
              <a:gd name="connsiteX8" fmla="*/ 1045028 w 1132114"/>
              <a:gd name="connsiteY8" fmla="*/ 275991 h 435648"/>
              <a:gd name="connsiteX9" fmla="*/ 1088571 w 1132114"/>
              <a:gd name="connsiteY9" fmla="*/ 305020 h 435648"/>
              <a:gd name="connsiteX10" fmla="*/ 1132114 w 1132114"/>
              <a:gd name="connsiteY10" fmla="*/ 319534 h 435648"/>
              <a:gd name="connsiteX11" fmla="*/ 1074057 w 1132114"/>
              <a:gd name="connsiteY11" fmla="*/ 232448 h 435648"/>
              <a:gd name="connsiteX12" fmla="*/ 972457 w 1132114"/>
              <a:gd name="connsiteY12" fmla="*/ 130848 h 435648"/>
              <a:gd name="connsiteX13" fmla="*/ 914400 w 1132114"/>
              <a:gd name="connsiteY13" fmla="*/ 116334 h 435648"/>
              <a:gd name="connsiteX14" fmla="*/ 827314 w 1132114"/>
              <a:gd name="connsiteY14" fmla="*/ 87305 h 435648"/>
              <a:gd name="connsiteX15" fmla="*/ 595085 w 1132114"/>
              <a:gd name="connsiteY15" fmla="*/ 58277 h 435648"/>
              <a:gd name="connsiteX16" fmla="*/ 609600 w 1132114"/>
              <a:gd name="connsiteY16" fmla="*/ 14734 h 435648"/>
              <a:gd name="connsiteX17" fmla="*/ 522514 w 1132114"/>
              <a:gd name="connsiteY17" fmla="*/ 14734 h 435648"/>
              <a:gd name="connsiteX18" fmla="*/ 435428 w 1132114"/>
              <a:gd name="connsiteY18" fmla="*/ 72791 h 435648"/>
              <a:gd name="connsiteX19" fmla="*/ 261257 w 1132114"/>
              <a:gd name="connsiteY19" fmla="*/ 101820 h 435648"/>
              <a:gd name="connsiteX20" fmla="*/ 232228 w 1132114"/>
              <a:gd name="connsiteY20" fmla="*/ 58277 h 435648"/>
              <a:gd name="connsiteX21" fmla="*/ 188685 w 1132114"/>
              <a:gd name="connsiteY21" fmla="*/ 29248 h 435648"/>
              <a:gd name="connsiteX22" fmla="*/ 101600 w 1132114"/>
              <a:gd name="connsiteY22" fmla="*/ 29248 h 435648"/>
              <a:gd name="connsiteX23" fmla="*/ 58057 w 1132114"/>
              <a:gd name="connsiteY23" fmla="*/ 43762 h 435648"/>
              <a:gd name="connsiteX24" fmla="*/ 0 w 1132114"/>
              <a:gd name="connsiteY24" fmla="*/ 43762 h 435648"/>
              <a:gd name="connsiteX25" fmla="*/ 145142 w 1132114"/>
              <a:gd name="connsiteY25" fmla="*/ 246962 h 43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32114" h="435648">
                <a:moveTo>
                  <a:pt x="145142" y="246962"/>
                </a:moveTo>
                <a:lnTo>
                  <a:pt x="145142" y="246962"/>
                </a:lnTo>
                <a:cubicBezTo>
                  <a:pt x="188685" y="251800"/>
                  <a:pt x="231960" y="261477"/>
                  <a:pt x="275771" y="261477"/>
                </a:cubicBezTo>
                <a:cubicBezTo>
                  <a:pt x="437317" y="261477"/>
                  <a:pt x="449565" y="255746"/>
                  <a:pt x="566057" y="232448"/>
                </a:cubicBezTo>
                <a:cubicBezTo>
                  <a:pt x="607698" y="236612"/>
                  <a:pt x="702431" y="235321"/>
                  <a:pt x="754742" y="261477"/>
                </a:cubicBezTo>
                <a:cubicBezTo>
                  <a:pt x="770344" y="269278"/>
                  <a:pt x="783771" y="280829"/>
                  <a:pt x="798285" y="290505"/>
                </a:cubicBezTo>
                <a:cubicBezTo>
                  <a:pt x="835461" y="346269"/>
                  <a:pt x="842592" y="381157"/>
                  <a:pt x="899885" y="406620"/>
                </a:cubicBezTo>
                <a:cubicBezTo>
                  <a:pt x="927847" y="419047"/>
                  <a:pt x="986971" y="435648"/>
                  <a:pt x="986971" y="435648"/>
                </a:cubicBezTo>
                <a:cubicBezTo>
                  <a:pt x="1100862" y="397685"/>
                  <a:pt x="952016" y="462016"/>
                  <a:pt x="1045028" y="275991"/>
                </a:cubicBezTo>
                <a:cubicBezTo>
                  <a:pt x="1052829" y="260389"/>
                  <a:pt x="1072969" y="297219"/>
                  <a:pt x="1088571" y="305020"/>
                </a:cubicBezTo>
                <a:cubicBezTo>
                  <a:pt x="1102255" y="311862"/>
                  <a:pt x="1117600" y="314696"/>
                  <a:pt x="1132114" y="319534"/>
                </a:cubicBezTo>
                <a:cubicBezTo>
                  <a:pt x="1104356" y="236259"/>
                  <a:pt x="1137478" y="313990"/>
                  <a:pt x="1074057" y="232448"/>
                </a:cubicBezTo>
                <a:cubicBezTo>
                  <a:pt x="1001576" y="139258"/>
                  <a:pt x="1051702" y="153489"/>
                  <a:pt x="972457" y="130848"/>
                </a:cubicBezTo>
                <a:cubicBezTo>
                  <a:pt x="953277" y="125368"/>
                  <a:pt x="933507" y="122066"/>
                  <a:pt x="914400" y="116334"/>
                </a:cubicBezTo>
                <a:cubicBezTo>
                  <a:pt x="885092" y="107541"/>
                  <a:pt x="827314" y="87305"/>
                  <a:pt x="827314" y="87305"/>
                </a:cubicBezTo>
                <a:cubicBezTo>
                  <a:pt x="799152" y="89317"/>
                  <a:pt x="612347" y="161852"/>
                  <a:pt x="595085" y="58277"/>
                </a:cubicBezTo>
                <a:cubicBezTo>
                  <a:pt x="592570" y="43186"/>
                  <a:pt x="604762" y="29248"/>
                  <a:pt x="609600" y="14734"/>
                </a:cubicBezTo>
                <a:cubicBezTo>
                  <a:pt x="566057" y="220"/>
                  <a:pt x="566057" y="-9456"/>
                  <a:pt x="522514" y="14734"/>
                </a:cubicBezTo>
                <a:cubicBezTo>
                  <a:pt x="492016" y="31677"/>
                  <a:pt x="435428" y="72791"/>
                  <a:pt x="435428" y="72791"/>
                </a:cubicBezTo>
                <a:cubicBezTo>
                  <a:pt x="407297" y="157185"/>
                  <a:pt x="424688" y="152106"/>
                  <a:pt x="261257" y="101820"/>
                </a:cubicBezTo>
                <a:cubicBezTo>
                  <a:pt x="244584" y="96690"/>
                  <a:pt x="244563" y="70612"/>
                  <a:pt x="232228" y="58277"/>
                </a:cubicBezTo>
                <a:cubicBezTo>
                  <a:pt x="219893" y="45942"/>
                  <a:pt x="203199" y="38924"/>
                  <a:pt x="188685" y="29248"/>
                </a:cubicBezTo>
                <a:cubicBezTo>
                  <a:pt x="95793" y="91176"/>
                  <a:pt x="194490" y="44731"/>
                  <a:pt x="101600" y="29248"/>
                </a:cubicBezTo>
                <a:cubicBezTo>
                  <a:pt x="86509" y="26733"/>
                  <a:pt x="73203" y="41598"/>
                  <a:pt x="58057" y="43762"/>
                </a:cubicBezTo>
                <a:cubicBezTo>
                  <a:pt x="38899" y="46499"/>
                  <a:pt x="19352" y="43762"/>
                  <a:pt x="0" y="43762"/>
                </a:cubicBezTo>
                <a:lnTo>
                  <a:pt x="145142" y="246962"/>
                </a:lnTo>
                <a:close/>
              </a:path>
            </a:pathLst>
          </a:custGeom>
          <a:solidFill>
            <a:srgbClr val="58869A"/>
          </a:solidFill>
          <a:ln>
            <a:solidFill>
              <a:srgbClr val="588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more cognizant of leaky variables</a:t>
            </a:r>
            <a:endParaRPr lang="en-US" dirty="0" smtClean="0"/>
          </a:p>
          <a:p>
            <a:r>
              <a:rPr lang="en-US" dirty="0" smtClean="0"/>
              <a:t>Calculate more </a:t>
            </a:r>
            <a:r>
              <a:rPr lang="en-US" dirty="0" smtClean="0"/>
              <a:t>sophisticated imputation of nulls</a:t>
            </a:r>
          </a:p>
          <a:p>
            <a:r>
              <a:rPr lang="en-US" dirty="0" smtClean="0"/>
              <a:t>Add more features</a:t>
            </a:r>
          </a:p>
          <a:p>
            <a:r>
              <a:rPr lang="en-US" dirty="0" smtClean="0"/>
              <a:t>Test other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11541"/>
            <a:ext cx="7000014" cy="68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r="20652" b="-2"/>
          <a:stretch/>
        </p:blipFill>
        <p:spPr>
          <a:xfrm>
            <a:off x="7794519" y="3506112"/>
            <a:ext cx="4397481" cy="3351888"/>
          </a:xfrm>
          <a:custGeom>
            <a:avLst/>
            <a:gdLst>
              <a:gd name="connsiteX0" fmla="*/ 0 w 4397481"/>
              <a:gd name="connsiteY0" fmla="*/ 0 h 3351888"/>
              <a:gd name="connsiteX1" fmla="*/ 4397481 w 4397481"/>
              <a:gd name="connsiteY1" fmla="*/ 0 h 3351888"/>
              <a:gd name="connsiteX2" fmla="*/ 4397481 w 4397481"/>
              <a:gd name="connsiteY2" fmla="*/ 3351888 h 3351888"/>
              <a:gd name="connsiteX3" fmla="*/ 1552363 w 4397481"/>
              <a:gd name="connsiteY3" fmla="*/ 3351888 h 335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02" b="2"/>
          <a:stretch/>
        </p:blipFill>
        <p:spPr>
          <a:xfrm>
            <a:off x="20" y="10"/>
            <a:ext cx="9154673" cy="6863475"/>
          </a:xfrm>
          <a:custGeom>
            <a:avLst/>
            <a:gdLst>
              <a:gd name="connsiteX0" fmla="*/ 0 w 9154693"/>
              <a:gd name="connsiteY0" fmla="*/ 0 h 6863485"/>
              <a:gd name="connsiteX1" fmla="*/ 5976000 w 9154693"/>
              <a:gd name="connsiteY1" fmla="*/ 0 h 6863485"/>
              <a:gd name="connsiteX2" fmla="*/ 9154693 w 9154693"/>
              <a:gd name="connsiteY2" fmla="*/ 6863485 h 6863485"/>
              <a:gd name="connsiteX3" fmla="*/ 0 w 9154693"/>
              <a:gd name="connsiteY3" fmla="*/ 6863485 h 6863485"/>
              <a:gd name="connsiteX4" fmla="*/ 0 w 9154693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" r="3" b="3"/>
          <a:stretch/>
        </p:blipFill>
        <p:spPr>
          <a:xfrm>
            <a:off x="6168189" y="10"/>
            <a:ext cx="6023811" cy="3346394"/>
          </a:xfrm>
          <a:custGeom>
            <a:avLst/>
            <a:gdLst>
              <a:gd name="connsiteX0" fmla="*/ 0 w 6023811"/>
              <a:gd name="connsiteY0" fmla="*/ 0 h 3346404"/>
              <a:gd name="connsiteX1" fmla="*/ 6023811 w 6023811"/>
              <a:gd name="connsiteY1" fmla="*/ 0 h 3346404"/>
              <a:gd name="connsiteX2" fmla="*/ 6023811 w 6023811"/>
              <a:gd name="connsiteY2" fmla="*/ 3346404 h 3346404"/>
              <a:gd name="connsiteX3" fmla="*/ 1549824 w 6023811"/>
              <a:gd name="connsiteY3" fmla="*/ 3346404 h 334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  <p:sp>
        <p:nvSpPr>
          <p:cNvPr id="14" name="Rectangle 13"/>
          <p:cNvSpPr/>
          <p:nvPr/>
        </p:nvSpPr>
        <p:spPr>
          <a:xfrm>
            <a:off x="1744902" y="1915446"/>
            <a:ext cx="8687549" cy="3046988"/>
          </a:xfrm>
          <a:prstGeom prst="rect">
            <a:avLst/>
          </a:prstGeom>
          <a:solidFill>
            <a:srgbClr val="E94C21"/>
          </a:solidFill>
          <a:effectLst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To Coup Or Not to Coup</a:t>
            </a:r>
            <a:r>
              <a:rPr lang="en-US" sz="5400" dirty="0" smtClean="0">
                <a:latin typeface="+mj-lt"/>
              </a:rPr>
              <a:t>?</a:t>
            </a:r>
          </a:p>
          <a:p>
            <a:pPr algn="ctr"/>
            <a:r>
              <a:rPr lang="en-US" sz="3600" dirty="0" smtClean="0">
                <a:latin typeface="+mj-lt"/>
              </a:rPr>
              <a:t>A Classification </a:t>
            </a:r>
            <a:r>
              <a:rPr lang="en-US" sz="3600" dirty="0" smtClean="0">
                <a:latin typeface="+mj-lt"/>
              </a:rPr>
              <a:t>of Coup Attempts</a:t>
            </a:r>
          </a:p>
          <a:p>
            <a:pPr algn="ctr"/>
            <a:r>
              <a:rPr lang="en-US" sz="5400" dirty="0" smtClean="0">
                <a:latin typeface="+mj-lt"/>
              </a:rPr>
              <a:t> </a:t>
            </a:r>
          </a:p>
          <a:p>
            <a:pPr algn="ctr"/>
            <a:r>
              <a:rPr lang="en-US" sz="2400" dirty="0" smtClean="0">
                <a:latin typeface="+mj-lt"/>
              </a:rPr>
              <a:t>Brooke Ann Coco</a:t>
            </a:r>
          </a:p>
          <a:p>
            <a:pPr algn="ctr"/>
            <a:endParaRPr lang="en-US" sz="24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60035" y="3500627"/>
            <a:ext cx="5705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777855"/>
            <a:ext cx="4200436" cy="5600581"/>
          </a:xfrm>
        </p:spPr>
      </p:pic>
    </p:spTree>
    <p:extLst>
      <p:ext uri="{BB962C8B-B14F-4D97-AF65-F5344CB8AC3E}">
        <p14:creationId xmlns:p14="http://schemas.microsoft.com/office/powerpoint/2010/main" val="499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5617" y="457200"/>
            <a:ext cx="10754139" cy="604299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0383" y="4830417"/>
            <a:ext cx="8806070" cy="2"/>
          </a:xfrm>
          <a:prstGeom prst="straightConnector1">
            <a:avLst/>
          </a:prstGeom>
          <a:ln w="111125" cmpd="sng">
            <a:gradFill flip="none" rotWithShape="1">
              <a:gsLst>
                <a:gs pos="5000">
                  <a:srgbClr val="C7DBE3"/>
                </a:gs>
                <a:gs pos="95000">
                  <a:srgbClr val="182C88"/>
                </a:gs>
              </a:gsLst>
              <a:lin ang="10800000" scaled="1"/>
              <a:tileRect/>
            </a:gradFill>
            <a:prstDash val="solid"/>
            <a:headEnd type="triangle"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617" y="994443"/>
            <a:ext cx="10754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Autocracy </a:t>
            </a:r>
            <a:r>
              <a:rPr lang="mr-IN" sz="4000" dirty="0" smtClean="0">
                <a:latin typeface="+mj-lt"/>
              </a:rPr>
              <a:t>–</a:t>
            </a:r>
            <a:r>
              <a:rPr lang="en-US" sz="4000" dirty="0" smtClean="0">
                <a:latin typeface="+mj-lt"/>
              </a:rPr>
              <a:t> Democracy Spectrum</a:t>
            </a:r>
            <a:endParaRPr lang="en-US" sz="4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4329" y="4055104"/>
            <a:ext cx="264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Small Winning Coalition Governments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28453" y="4004008"/>
            <a:ext cx="267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/>
              <a:t>Large Winning Coalition Governments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0570" y="4984221"/>
            <a:ext cx="3498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Autocracy</a:t>
            </a:r>
            <a:r>
              <a:rPr lang="en-US" sz="2000" dirty="0" smtClean="0"/>
              <a:t> </a:t>
            </a:r>
            <a:endParaRPr lang="nl-NL" sz="2000" dirty="0"/>
          </a:p>
          <a:p>
            <a:r>
              <a:rPr lang="nl-NL" dirty="0" smtClean="0"/>
              <a:t>O</a:t>
            </a:r>
            <a:r>
              <a:rPr lang="en-US" dirty="0" err="1" smtClean="0"/>
              <a:t>ppression</a:t>
            </a:r>
            <a:r>
              <a:rPr lang="en-US" dirty="0" smtClean="0"/>
              <a:t>, corruption,  and investment in private goods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2447" y="4984221"/>
            <a:ext cx="331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/>
              <a:t>Democracy</a:t>
            </a:r>
          </a:p>
          <a:p>
            <a:pPr algn="r"/>
            <a:r>
              <a:rPr lang="en-US" dirty="0" smtClean="0"/>
              <a:t>Less corruption and investment in public goods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47" y="2023602"/>
            <a:ext cx="3325008" cy="18669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70" y="1988012"/>
            <a:ext cx="3154179" cy="19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ABBE46C-99BB-4765-B24A-69349F0E6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3421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61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F6B23C8-B48E-42EB-985B-F7EBDAB95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747403"/>
              </p:ext>
            </p:extLst>
          </p:nvPr>
        </p:nvGraphicFramePr>
        <p:xfrm>
          <a:off x="5574890" y="803186"/>
          <a:ext cx="5821767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35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10" y="1246909"/>
            <a:ext cx="6969464" cy="4091623"/>
          </a:xfrm>
          <a:effectLst>
            <a:softEdge rad="127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3" y="348808"/>
            <a:ext cx="6610500" cy="6137115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897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7" y="554727"/>
            <a:ext cx="7271183" cy="5788903"/>
          </a:xfrm>
          <a:effectLst>
            <a:softEdge rad="127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622</Words>
  <Application>Microsoft Macintosh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Mangal</vt:lpstr>
      <vt:lpstr>Rockwell</vt:lpstr>
      <vt:lpstr>Wingdings</vt:lpstr>
      <vt:lpstr>Arial</vt:lpstr>
      <vt:lpstr>Atlas</vt:lpstr>
      <vt:lpstr>PowerPoint Presentation</vt:lpstr>
      <vt:lpstr>PowerPoint Presentation</vt:lpstr>
      <vt:lpstr>Theory</vt:lpstr>
      <vt:lpstr>PowerPoint Presentation</vt:lpstr>
      <vt:lpstr>Data</vt:lpstr>
      <vt:lpstr>Methodology</vt:lpstr>
      <vt:lpstr>Results</vt:lpstr>
      <vt:lpstr>Results</vt:lpstr>
      <vt:lpstr>Results</vt:lpstr>
      <vt:lpstr>Future Work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Coco, Brooke Ann</dc:creator>
  <cp:lastModifiedBy>Microsoft Office User</cp:lastModifiedBy>
  <cp:revision>64</cp:revision>
  <dcterms:created xsi:type="dcterms:W3CDTF">2019-04-18T17:56:58Z</dcterms:created>
  <dcterms:modified xsi:type="dcterms:W3CDTF">2019-05-08T21:01:54Z</dcterms:modified>
</cp:coreProperties>
</file>