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42" r:id="rId5"/>
    <p:sldId id="383" r:id="rId6"/>
    <p:sldId id="359" r:id="rId7"/>
    <p:sldId id="373" r:id="rId8"/>
    <p:sldId id="374" r:id="rId9"/>
    <p:sldId id="375" r:id="rId10"/>
    <p:sldId id="384" r:id="rId11"/>
    <p:sldId id="365" r:id="rId12"/>
    <p:sldId id="376" r:id="rId13"/>
    <p:sldId id="377" r:id="rId14"/>
    <p:sldId id="385" r:id="rId15"/>
    <p:sldId id="379" r:id="rId16"/>
    <p:sldId id="386" r:id="rId17"/>
    <p:sldId id="387" r:id="rId18"/>
    <p:sldId id="380" r:id="rId19"/>
    <p:sldId id="388" r:id="rId20"/>
    <p:sldId id="3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3" autoAdjust="0"/>
    <p:restoredTop sz="95311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480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30-May-24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30-May-24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37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9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FD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2807944"/>
            <a:ext cx="2356339" cy="1204302"/>
          </a:xfrm>
        </p:spPr>
        <p:txBody>
          <a:bodyPr lIns="0" anchor="b">
            <a:noAutofit/>
          </a:bodyPr>
          <a:lstStyle>
            <a:lvl1pPr algn="ctr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2356339" y="-16836"/>
            <a:ext cx="9831801" cy="6853862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75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80" r:id="rId7"/>
    <p:sldLayoutId id="2147483671" r:id="rId8"/>
    <p:sldLayoutId id="2147483675" r:id="rId9"/>
    <p:sldLayoutId id="2147483676" r:id="rId10"/>
    <p:sldLayoutId id="2147483670" r:id="rId11"/>
    <p:sldLayoutId id="2147483677" r:id="rId12"/>
    <p:sldLayoutId id="2147483678" r:id="rId13"/>
    <p:sldLayoutId id="2147483664" r:id="rId14"/>
    <p:sldLayoutId id="214748366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archasva.rkgit.edu.in/basketball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Keyguardian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A cybersecurity tool using</a:t>
            </a:r>
          </a:p>
          <a:p>
            <a:r>
              <a:rPr lang="en-US" dirty="0"/>
              <a:t>C++ &amp; Python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IN" dirty="0"/>
              <a:t>Methodology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41680" y="2465539"/>
            <a:ext cx="10500989" cy="37237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 on various encryption and security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and implementation of the tool using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the tool for various use cases and security scenarios.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Iterative development based on user feedback and testing results.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ED21-56D1-F91B-3E2E-68A625F9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 Specification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448FD-DF73-06F1-C5F7-FC655C9AC2BE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4679362" cy="3723753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Hardware: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Standard computer with Python environment setup.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0" indent="0">
              <a:buNone/>
            </a:pPr>
            <a:r>
              <a:rPr lang="en-IN" sz="2400" b="1" dirty="0"/>
              <a:t>Software:</a:t>
            </a:r>
            <a:r>
              <a:rPr lang="en-IN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Python 3, Cryptography libraries, Command-line interface.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1830B-7A30-BFD7-E664-3FA9DFD7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E21D2B0-1B66-A71C-01A6-6176E659B682}"/>
              </a:ext>
            </a:extLst>
          </p:cNvPr>
          <p:cNvSpPr txBox="1">
            <a:spLocks/>
          </p:cNvSpPr>
          <p:nvPr/>
        </p:nvSpPr>
        <p:spPr>
          <a:xfrm>
            <a:off x="6563307" y="2465539"/>
            <a:ext cx="4679362" cy="37237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626364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8972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9294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b="1" dirty="0"/>
              <a:t>Functional Requirements: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File encryption, decryption, steganography, user authentication.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0" indent="0">
              <a:buNone/>
            </a:pPr>
            <a:r>
              <a:rPr lang="en-IN" sz="2400" b="1" dirty="0"/>
              <a:t>Non-functional Requirements: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Security, performance, usability, scalability.</a:t>
            </a:r>
          </a:p>
        </p:txBody>
      </p:sp>
    </p:spTree>
    <p:extLst>
      <p:ext uri="{BB962C8B-B14F-4D97-AF65-F5344CB8AC3E}">
        <p14:creationId xmlns:p14="http://schemas.microsoft.com/office/powerpoint/2010/main" val="2039901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479431"/>
            <a:ext cx="2356339" cy="1532815"/>
          </a:xfrm>
        </p:spPr>
        <p:txBody>
          <a:bodyPr/>
          <a:lstStyle/>
          <a:p>
            <a:pPr lvl="0"/>
            <a:r>
              <a:rPr lang="en-US" noProof="0" dirty="0"/>
              <a:t>Data flow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3D23B13-0C92-DB3B-8C92-43A547428D46}"/>
              </a:ext>
            </a:extLst>
          </p:cNvPr>
          <p:cNvPicPr>
            <a:picLocks noGrp="1" noChangeAspect="1"/>
          </p:cNvPicPr>
          <p:nvPr>
            <p:ph sz="quarter" idx="31"/>
          </p:nvPr>
        </p:nvPicPr>
        <p:blipFill>
          <a:blip r:embed="rId3"/>
          <a:stretch>
            <a:fillRect/>
          </a:stretch>
        </p:blipFill>
        <p:spPr>
          <a:xfrm>
            <a:off x="4597579" y="-17463"/>
            <a:ext cx="5349516" cy="6854826"/>
          </a:xfrm>
        </p:spPr>
      </p:pic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0CEC9A-7AA2-B2B0-853F-3898BB00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features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28FED-BE84-F258-51C7-DBB425C5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850396C-9F67-13C9-FFE2-1383702D3890}"/>
              </a:ext>
            </a:extLst>
          </p:cNvPr>
          <p:cNvSpPr txBox="1">
            <a:spLocks/>
          </p:cNvSpPr>
          <p:nvPr/>
        </p:nvSpPr>
        <p:spPr>
          <a:xfrm>
            <a:off x="741680" y="2360032"/>
            <a:ext cx="10500989" cy="38661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bg1"/>
                </a:solidFill>
                <a:latin typeface="+mn-lt"/>
              </a:rPr>
              <a:t>Key Management: </a:t>
            </a:r>
            <a:r>
              <a:rPr lang="en-US" sz="1800" dirty="0">
                <a:solidFill>
                  <a:schemeClr val="bg1"/>
                </a:solidFill>
                <a:latin typeface="+mn-lt"/>
              </a:rPr>
              <a:t>Automatically manage cryptographic keys with a default key folder, simplifying the key handling process for users.</a:t>
            </a: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bg1"/>
                </a:solidFill>
                <a:latin typeface="+mn-lt"/>
              </a:rPr>
              <a:t>User-Friendly Command-Line Interface: </a:t>
            </a:r>
            <a:r>
              <a:rPr lang="en-US" sz="1800" dirty="0">
                <a:solidFill>
                  <a:schemeClr val="bg1"/>
                </a:solidFill>
                <a:latin typeface="+mn-lt"/>
              </a:rPr>
              <a:t>Provide a comprehensive and intuitive command-line interface to facilitate easy interaction with KeyGuardian’s features.</a:t>
            </a: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bg1"/>
                </a:solidFill>
                <a:latin typeface="+mn-lt"/>
              </a:rPr>
              <a:t>Secure Storage Solutions: </a:t>
            </a:r>
            <a:r>
              <a:rPr lang="en-US" sz="1800" dirty="0">
                <a:solidFill>
                  <a:schemeClr val="bg1"/>
                </a:solidFill>
                <a:latin typeface="+mn-lt"/>
              </a:rPr>
              <a:t>Offer options for secure, decentralized storage of encrypted data to protect against unauthorized access</a:t>
            </a: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bg1"/>
                </a:solidFill>
                <a:latin typeface="+mn-lt"/>
              </a:rPr>
              <a:t>Offline Functionality: </a:t>
            </a:r>
            <a:r>
              <a:rPr lang="en-US" sz="1800" dirty="0">
                <a:solidFill>
                  <a:schemeClr val="bg1"/>
                </a:solidFill>
                <a:latin typeface="+mn-lt"/>
              </a:rPr>
              <a:t>Provide offline functionality to enable users to perform encryption and decryption tasks without an internet connection.</a:t>
            </a: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bg1"/>
                </a:solidFill>
                <a:latin typeface="+mn-lt"/>
              </a:rPr>
              <a:t>Community Integration: </a:t>
            </a:r>
            <a:r>
              <a:rPr lang="en-US" sz="1800" dirty="0">
                <a:solidFill>
                  <a:schemeClr val="bg1"/>
                </a:solidFill>
                <a:latin typeface="+mn-lt"/>
              </a:rPr>
              <a:t>Facilitate a user community for sharing best practices, tips, and collaborative problem-solving.</a:t>
            </a:r>
          </a:p>
        </p:txBody>
      </p:sp>
    </p:spTree>
    <p:extLst>
      <p:ext uri="{BB962C8B-B14F-4D97-AF65-F5344CB8AC3E}">
        <p14:creationId xmlns:p14="http://schemas.microsoft.com/office/powerpoint/2010/main" val="454670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E265A4F-F61F-2565-0398-8724DC384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23" y="242093"/>
            <a:ext cx="6327105" cy="702994"/>
          </a:xfrm>
        </p:spPr>
        <p:txBody>
          <a:bodyPr/>
          <a:lstStyle/>
          <a:p>
            <a:pPr algn="l"/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286209DA-1D1F-ED44-E69B-E643AC8EF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0923" y="1494695"/>
            <a:ext cx="7975876" cy="5314644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IN" dirty="0"/>
              <a:t>User Login and Authentication: Adding user login for multiple user control and authentication.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IN" dirty="0"/>
              <a:t>Enhanced Encryption Methods: Adding extra cryptographic methods to encrypt files and folders.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IN" dirty="0"/>
              <a:t>Steganography Support: Incorporating steganography for hiding information within files.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IN" dirty="0"/>
              <a:t>API Support: Adding API support for web linking and integration with other applications.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ACFAC-CBB2-9F2F-F7F1-95BF3480109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226175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F54429-A56F-3FF6-1904-FD6300B84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60307" y="930386"/>
            <a:ext cx="41964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581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/>
          <a:lstStyle/>
          <a:p>
            <a:r>
              <a:rPr lang="en-US" dirty="0"/>
              <a:t>KeyGuardian provides robust security solutions for file and data protection.</a:t>
            </a:r>
          </a:p>
          <a:p>
            <a:r>
              <a:rPr lang="en-US" dirty="0"/>
              <a:t>The transition to Python has enhanced the tool's functionality and usability.</a:t>
            </a:r>
          </a:p>
          <a:p>
            <a:r>
              <a:rPr lang="en-US" dirty="0"/>
              <a:t>Continuous development and user feedback will drive further improvements.</a:t>
            </a:r>
          </a:p>
          <a:p>
            <a:r>
              <a:rPr lang="en-US" dirty="0"/>
              <a:t>KeyGuardian has the potential to be a comprehensive tool for cybersecurity needs.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1" y="2465535"/>
            <a:ext cx="10434861" cy="4125788"/>
          </a:xfrm>
        </p:spPr>
        <p:txBody>
          <a:bodyPr/>
          <a:lstStyle/>
          <a:p>
            <a:r>
              <a:rPr lang="en-IN" dirty="0"/>
              <a:t>Dhruv Sharma, C. Fancy, (2022) "Cloud Storage Security using Firebase and Fernet Encryption," International Journal of Emerging Technologies (pp. 1-15).</a:t>
            </a:r>
          </a:p>
          <a:p>
            <a:r>
              <a:rPr lang="en-IN" dirty="0"/>
              <a:t>El Gaabouri Ismail, Chahboun Asaad, and Raissouni Naoufal, (2020) "Fernet Symmetric Encryption method to gather MQTT E2E secure communications for IOT Devices,". ResearchGate (pp. 1-20).</a:t>
            </a:r>
          </a:p>
          <a:p>
            <a:r>
              <a:rPr lang="en-IN" dirty="0"/>
              <a:t>Aryo P. Pinanditoa, Agi Putra Kharismab, Eriq Muhammad Adams Jonemarob, (2023) "Architectural Design of Representational State Transfer Application Programming Interface with Application-Level Base64-Encoding and Zlib Data Compression,". Journal of Information Technology and Computer Science (pp. 1-18).</a:t>
            </a:r>
          </a:p>
          <a:p>
            <a:r>
              <a:rPr lang="en-IN" dirty="0"/>
              <a:t>Bharati A. Patil, Prajakta R. Toke, Sharyu S. Naiknavare, (2024) "Research on Various Cryptography Techniques," Computer Science &amp; Engineering: An International Journal. (pp. 1-16).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716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en-US" dirty="0"/>
              <a:t>Surya Pratap Singh Chauhan</a:t>
            </a:r>
          </a:p>
          <a:p>
            <a:r>
              <a:rPr lang="en-US" dirty="0"/>
              <a:t>+91 9305738812</a:t>
            </a:r>
          </a:p>
          <a:p>
            <a:r>
              <a:rPr lang="en-US" dirty="0"/>
              <a:t>surya.pratap0038@gmail.com</a:t>
            </a:r>
          </a:p>
          <a:p>
            <a:r>
              <a:rPr lang="en-US" dirty="0"/>
              <a:t>https://brodante.github.io/portfolio/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C8651-B31D-8D57-8CC4-E4C8283A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E2CD37-60C9-3AAB-A0C7-7BA85C60B43F}"/>
              </a:ext>
            </a:extLst>
          </p:cNvPr>
          <p:cNvSpPr txBox="1"/>
          <p:nvPr/>
        </p:nvSpPr>
        <p:spPr>
          <a:xfrm>
            <a:off x="1" y="619901"/>
            <a:ext cx="12192000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  <a:tabLst>
                <a:tab pos="600075" algn="l"/>
                <a:tab pos="2400300" algn="ctr"/>
              </a:tabLst>
              <a:defRPr/>
            </a:pPr>
            <a:r>
              <a:rPr lang="en-US" altLang="en-US" sz="2800" b="1" kern="0" dirty="0">
                <a:solidFill>
                  <a:schemeClr val="bg1"/>
                </a:solidFill>
                <a:latin typeface="Arial"/>
                <a:ea typeface="+mj-ea"/>
                <a:cs typeface="Arial"/>
                <a:sym typeface="Arial"/>
              </a:rPr>
              <a:t>Raj Kumar Goel Institute of Technology Ghaziabad</a:t>
            </a:r>
          </a:p>
          <a:p>
            <a:pPr algn="ctr">
              <a:buClr>
                <a:srgbClr val="000000"/>
              </a:buClr>
              <a:buFont typeface="Arial"/>
              <a:buNone/>
              <a:tabLst>
                <a:tab pos="600075" algn="l"/>
                <a:tab pos="2400300" algn="ctr"/>
              </a:tabLst>
              <a:defRPr/>
            </a:pPr>
            <a:r>
              <a:rPr lang="en-US" sz="1100" b="1" kern="0" dirty="0">
                <a:solidFill>
                  <a:schemeClr val="bg1"/>
                </a:solidFill>
                <a:latin typeface="Arial"/>
                <a:ea typeface="Calibri" pitchFamily="34" charset="0"/>
                <a:cs typeface="Arial"/>
                <a:sym typeface="Arial"/>
              </a:rPr>
              <a:t>5</a:t>
            </a:r>
            <a:r>
              <a:rPr lang="en-US" sz="1100" b="1" kern="0" baseline="30000" dirty="0">
                <a:solidFill>
                  <a:schemeClr val="bg1"/>
                </a:solidFill>
                <a:latin typeface="Arial"/>
                <a:ea typeface="Calibri" pitchFamily="34" charset="0"/>
                <a:cs typeface="Arial"/>
                <a:sym typeface="Arial"/>
              </a:rPr>
              <a:t>th</a:t>
            </a:r>
            <a:r>
              <a:rPr lang="en-US" sz="1100" b="1" kern="0" dirty="0">
                <a:solidFill>
                  <a:schemeClr val="bg1"/>
                </a:solidFill>
                <a:latin typeface="Arial"/>
                <a:ea typeface="Calibri" pitchFamily="34" charset="0"/>
                <a:cs typeface="Arial"/>
                <a:sym typeface="Arial"/>
              </a:rPr>
              <a:t> KM. STONE, DELHI-MEERUT ROAD, GHAZIABAD (U.P)-201003.</a:t>
            </a:r>
          </a:p>
          <a:p>
            <a:pPr algn="ctr">
              <a:buClr>
                <a:srgbClr val="000000"/>
              </a:buClr>
              <a:buFont typeface="Arial"/>
              <a:buNone/>
              <a:tabLst>
                <a:tab pos="600075" algn="l"/>
                <a:tab pos="2400300" algn="ctr"/>
              </a:tabLst>
              <a:defRPr/>
            </a:pPr>
            <a:endParaRPr lang="en-US" sz="1100" b="1" kern="0" dirty="0">
              <a:solidFill>
                <a:schemeClr val="bg1"/>
              </a:solidFill>
              <a:latin typeface="Arial"/>
              <a:ea typeface="Calibri" pitchFamily="34" charset="0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Font typeface="Arial"/>
              <a:buNone/>
              <a:tabLst>
                <a:tab pos="600075" algn="l"/>
                <a:tab pos="2400300" algn="ctr"/>
              </a:tabLst>
              <a:defRPr/>
            </a:pPr>
            <a:r>
              <a:rPr lang="en-US" altLang="en-US" sz="20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Department of Computer Science Engineering &amp; Engineering</a:t>
            </a:r>
          </a:p>
          <a:p>
            <a:pPr algn="ctr">
              <a:buClr>
                <a:srgbClr val="000000"/>
              </a:buClr>
              <a:buFont typeface="Arial"/>
              <a:buNone/>
              <a:tabLst>
                <a:tab pos="600075" algn="l"/>
                <a:tab pos="2400300" algn="ctr"/>
              </a:tabLst>
              <a:defRPr/>
            </a:pPr>
            <a:endParaRPr lang="en-US" altLang="en-US" sz="20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Font typeface="Arial"/>
              <a:buNone/>
              <a:tabLst>
                <a:tab pos="600075" algn="l"/>
                <a:tab pos="2400300" algn="ctr"/>
              </a:tabLst>
              <a:defRPr/>
            </a:pPr>
            <a:r>
              <a:rPr lang="en-US" altLang="en-US" sz="20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Final Year Project Approval  Presentation</a:t>
            </a:r>
          </a:p>
          <a:p>
            <a:pPr algn="ctr">
              <a:buClr>
                <a:srgbClr val="000000"/>
              </a:buClr>
              <a:buFont typeface="Arial"/>
              <a:buNone/>
              <a:tabLst>
                <a:tab pos="600075" algn="l"/>
                <a:tab pos="2400300" algn="ctr"/>
              </a:tabLst>
              <a:defRPr/>
            </a:pPr>
            <a:r>
              <a:rPr lang="en-US" altLang="en-US" sz="20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on </a:t>
            </a:r>
            <a:br>
              <a:rPr lang="en-US" altLang="en-US" sz="20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</a:br>
            <a:r>
              <a:rPr lang="en-IN" sz="2800" b="1" kern="0" dirty="0">
                <a:solidFill>
                  <a:schemeClr val="bg1"/>
                </a:solidFill>
                <a:latin typeface="YouTube Sans"/>
                <a:cs typeface="Arial"/>
                <a:sym typeface="Arial"/>
              </a:rPr>
              <a:t>   KeyGuardian</a:t>
            </a:r>
          </a:p>
          <a:p>
            <a:pPr algn="ctr">
              <a:buClr>
                <a:srgbClr val="000000"/>
              </a:buClr>
              <a:buFont typeface="Arial"/>
              <a:buNone/>
              <a:tabLst>
                <a:tab pos="600075" algn="l"/>
                <a:tab pos="2400300" algn="ctr"/>
              </a:tabLst>
              <a:defRPr/>
            </a:pPr>
            <a:r>
              <a:rPr lang="en-US" sz="20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(</a:t>
            </a:r>
            <a:r>
              <a:rPr lang="en-US" sz="2000" dirty="0">
                <a:solidFill>
                  <a:schemeClr val="bg1"/>
                </a:solidFill>
              </a:rPr>
              <a:t>A cybersecurity tool using C++ &amp; Python</a:t>
            </a:r>
            <a:r>
              <a:rPr lang="en-US" sz="20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0C02450-E595-0B9D-2A5B-15AE1AAF2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97937"/>
              </p:ext>
            </p:extLst>
          </p:nvPr>
        </p:nvGraphicFramePr>
        <p:xfrm>
          <a:off x="600808" y="3534510"/>
          <a:ext cx="10990383" cy="2198077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929054">
                  <a:extLst>
                    <a:ext uri="{9D8B030D-6E8A-4147-A177-3AD203B41FA5}">
                      <a16:colId xmlns:a16="http://schemas.microsoft.com/office/drawing/2014/main" val="1277178394"/>
                    </a:ext>
                  </a:extLst>
                </a:gridCol>
                <a:gridCol w="3461970">
                  <a:extLst>
                    <a:ext uri="{9D8B030D-6E8A-4147-A177-3AD203B41FA5}">
                      <a16:colId xmlns:a16="http://schemas.microsoft.com/office/drawing/2014/main" val="2502870647"/>
                    </a:ext>
                  </a:extLst>
                </a:gridCol>
                <a:gridCol w="2035793">
                  <a:extLst>
                    <a:ext uri="{9D8B030D-6E8A-4147-A177-3AD203B41FA5}">
                      <a16:colId xmlns:a16="http://schemas.microsoft.com/office/drawing/2014/main" val="3289983223"/>
                    </a:ext>
                  </a:extLst>
                </a:gridCol>
                <a:gridCol w="4563566">
                  <a:extLst>
                    <a:ext uri="{9D8B030D-6E8A-4147-A177-3AD203B41FA5}">
                      <a16:colId xmlns:a16="http://schemas.microsoft.com/office/drawing/2014/main" val="2085907821"/>
                    </a:ext>
                  </a:extLst>
                </a:gridCol>
              </a:tblGrid>
              <a:tr h="3692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Sr. No.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Student Name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Roll No.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Under the Guidance of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5242692"/>
                  </a:ext>
                </a:extLst>
              </a:tr>
              <a:tr h="492369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Surya Pratap Singh Chauhan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2000330100232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1. Mr. Sanjay Srivastav (Coordinator)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751130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2. Mr. Mandeep Singh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8521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3. Ms. Palak 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676257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4. Mr. Lakshay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03788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4E0C0E7-62AA-0009-8133-1A65FE661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8733" y="738788"/>
            <a:ext cx="1077722" cy="107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8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81350"/>
            <a:ext cx="4466502" cy="930391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1480059"/>
            <a:ext cx="4466504" cy="5799966"/>
          </a:xfrm>
        </p:spPr>
        <p:txBody>
          <a:bodyPr anchor="t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Objective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Methodology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Requirement Specification and Analysis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Flow Diagram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Software Features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Project Snapshots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Limitations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Future Scope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Conclusions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References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8FECF0-5702-BF90-366B-BA7A113DC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0694" y="1211741"/>
            <a:ext cx="4384011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The Power of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1195754"/>
            <a:ext cx="4960830" cy="606474"/>
          </a:xfrm>
        </p:spPr>
        <p:txBody>
          <a:bodyPr/>
          <a:lstStyle/>
          <a:p>
            <a:r>
              <a:rPr lang="en-US" dirty="0"/>
              <a:t>enhancing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640" y="2833984"/>
            <a:ext cx="5293360" cy="2387865"/>
          </a:xfrm>
        </p:spPr>
        <p:txBody>
          <a:bodyPr/>
          <a:lstStyle/>
          <a:p>
            <a:r>
              <a:rPr lang="en-US" dirty="0"/>
              <a:t>Confidentiality</a:t>
            </a:r>
          </a:p>
          <a:p>
            <a:r>
              <a:rPr lang="en-US" dirty="0"/>
              <a:t>&amp;</a:t>
            </a:r>
          </a:p>
          <a:p>
            <a:r>
              <a:rPr lang="en-US" dirty="0"/>
              <a:t>Integrity</a:t>
            </a:r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F0B371F-5B82-4B6D-1E77-2158A0602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0694" y="1950994"/>
            <a:ext cx="4384011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confidentiality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/>
              <a:t>Definition: Ensures that </a:t>
            </a:r>
            <a:r>
              <a:rPr lang="en-US" i="1" dirty="0"/>
              <a:t>sensitive information</a:t>
            </a:r>
            <a:r>
              <a:rPr lang="en-US" dirty="0"/>
              <a:t> is accessed only by </a:t>
            </a:r>
            <a:r>
              <a:rPr lang="en-US" i="1" dirty="0"/>
              <a:t>authorized</a:t>
            </a:r>
            <a:r>
              <a:rPr lang="en-US" dirty="0"/>
              <a:t> individuals, preventing unauthorized disclosure.</a:t>
            </a:r>
          </a:p>
          <a:p>
            <a:r>
              <a:rPr lang="en-US" dirty="0"/>
              <a:t>Techniques: Common methods include encryption, access control lists, and secure communication channels.</a:t>
            </a:r>
          </a:p>
          <a:p>
            <a:r>
              <a:rPr lang="en-US" dirty="0"/>
              <a:t>Importance: Protects personal data, trade secrets, and other sensitive information from cyber threats and unauthorized access.</a:t>
            </a:r>
          </a:p>
          <a:p>
            <a:r>
              <a:rPr lang="en-US" dirty="0"/>
              <a:t>Applications: Used in industries like healthcare, finance, and government to protect data such as medical records, financial information, and classified documents.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Integrity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/>
              <a:t>Definition: Ensures that information remains </a:t>
            </a:r>
            <a:r>
              <a:rPr lang="en-US" i="1" dirty="0"/>
              <a:t>accurate, complete, </a:t>
            </a:r>
            <a:r>
              <a:rPr lang="en-US" dirty="0"/>
              <a:t>and</a:t>
            </a:r>
            <a:r>
              <a:rPr lang="en-US" i="1" dirty="0"/>
              <a:t> unaltered</a:t>
            </a:r>
            <a:r>
              <a:rPr lang="en-US" dirty="0"/>
              <a:t> during storage and transmission.</a:t>
            </a:r>
          </a:p>
          <a:p>
            <a:r>
              <a:rPr lang="en-US" dirty="0"/>
              <a:t>Techniques: Implemented using hashing algorithms, digital signatures, and checksums to detect and prevent unauthorized modifications.</a:t>
            </a:r>
          </a:p>
          <a:p>
            <a:r>
              <a:rPr lang="en-US" dirty="0"/>
              <a:t>Importance: Maintains the trustworthiness of data, ensuring that decisions are based on accurate and reliable information.</a:t>
            </a:r>
          </a:p>
          <a:p>
            <a:r>
              <a:rPr lang="en-US" dirty="0"/>
              <a:t>Applications: Critical in sectors such as banking, e-commerce, and data storage, where data accuracy and reliability are paramount.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63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6" y="685802"/>
            <a:ext cx="6327105" cy="1458385"/>
          </a:xfrm>
        </p:spPr>
        <p:txBody>
          <a:bodyPr anchor="b"/>
          <a:lstStyle/>
          <a:p>
            <a:r>
              <a:rPr lang="en-US" dirty="0"/>
              <a:t>Introduction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5737" y="2501785"/>
            <a:ext cx="9460522" cy="315568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KeyGuardian is a cybersecurity tool designed to enhance data security through various encryption techniques and file management capabilities. Originally developed in C++, it has been transitioned to Python for enhanced community support, improved functionality and ease of use.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1" y="2474812"/>
            <a:ext cx="8388783" cy="27829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develop a one-stop tool for identifying type of hash.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create hashes of the 20 most famous hashing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develop a reliable and efficient tool for encrypting files and folders.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ensure data security through advanced encryption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provide a user-friendly command line interface for easy operation.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support additional functionalities like steganography and API integration.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895</Words>
  <Application>Microsoft Office PowerPoint</Application>
  <PresentationFormat>Widescreen</PresentationFormat>
  <Paragraphs>130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Nova</vt:lpstr>
      <vt:lpstr>Biome</vt:lpstr>
      <vt:lpstr>Calibri</vt:lpstr>
      <vt:lpstr>Wingdings</vt:lpstr>
      <vt:lpstr>YouTube Sans</vt:lpstr>
      <vt:lpstr>Custom</vt:lpstr>
      <vt:lpstr>Keyguardian</vt:lpstr>
      <vt:lpstr>PowerPoint Presentation</vt:lpstr>
      <vt:lpstr>contents</vt:lpstr>
      <vt:lpstr>The Power of</vt:lpstr>
      <vt:lpstr>enhancing </vt:lpstr>
      <vt:lpstr>confidentiality</vt:lpstr>
      <vt:lpstr>Integrity</vt:lpstr>
      <vt:lpstr>Introduction</vt:lpstr>
      <vt:lpstr>Objectives</vt:lpstr>
      <vt:lpstr>Methodology</vt:lpstr>
      <vt:lpstr>Requirement Specification and Analysis</vt:lpstr>
      <vt:lpstr>Data flow diagram</vt:lpstr>
      <vt:lpstr>Software features</vt:lpstr>
      <vt:lpstr>Future scope</vt:lpstr>
      <vt:lpstr>conclusions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cp:lastModifiedBy>Surya Pratap Singh Chauhan</cp:lastModifiedBy>
  <cp:revision>17</cp:revision>
  <dcterms:created xsi:type="dcterms:W3CDTF">2024-01-05T14:58:10Z</dcterms:created>
  <dcterms:modified xsi:type="dcterms:W3CDTF">2024-05-30T12:21:46Z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