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42" r:id="rId5"/>
    <p:sldId id="383" r:id="rId6"/>
    <p:sldId id="359" r:id="rId7"/>
    <p:sldId id="373" r:id="rId8"/>
    <p:sldId id="374" r:id="rId9"/>
    <p:sldId id="375" r:id="rId10"/>
    <p:sldId id="384" r:id="rId11"/>
    <p:sldId id="385" r:id="rId12"/>
    <p:sldId id="386" r:id="rId13"/>
    <p:sldId id="365" r:id="rId14"/>
    <p:sldId id="376" r:id="rId15"/>
    <p:sldId id="377" r:id="rId16"/>
    <p:sldId id="378" r:id="rId17"/>
    <p:sldId id="379" r:id="rId18"/>
    <p:sldId id="380" r:id="rId19"/>
    <p:sldId id="381" r:id="rId20"/>
    <p:sldId id="3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3" autoAdjust="0"/>
    <p:restoredTop sz="95311" autoAdjust="0"/>
  </p:normalViewPr>
  <p:slideViewPr>
    <p:cSldViewPr snapToGrid="0" snapToObjects="1" showGuides="1">
      <p:cViewPr varScale="1">
        <p:scale>
          <a:sx n="55" d="100"/>
          <a:sy n="55" d="100"/>
        </p:scale>
        <p:origin x="84" y="11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28-May-24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28-May-24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9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archasva.rkgit.edu.in/basketball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Keyguardian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A cybersecurity tool using</a:t>
            </a:r>
          </a:p>
          <a:p>
            <a:r>
              <a:rPr lang="en-US" dirty="0"/>
              <a:t>C++ &amp; Python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6" y="3657600"/>
            <a:ext cx="6327105" cy="1458385"/>
          </a:xfrm>
        </p:spPr>
        <p:txBody>
          <a:bodyPr anchor="b"/>
          <a:lstStyle/>
          <a:p>
            <a:r>
              <a:rPr lang="en-US" dirty="0"/>
              <a:t>SELECTING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7" y="2102114"/>
            <a:ext cx="6327105" cy="834517"/>
          </a:xfrm>
        </p:spPr>
        <p:txBody>
          <a:bodyPr/>
          <a:lstStyle/>
          <a:p>
            <a:r>
              <a:rPr lang="en-US" dirty="0"/>
              <a:t>Here comes to ENHANCING YOUR security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noProof="0" dirty="0"/>
              <a:t>SPEAKING IMPACT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noProof="0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1366282485"/>
              </p:ext>
            </p:extLst>
          </p:nvPr>
        </p:nvGraphicFramePr>
        <p:xfrm>
          <a:off x="5067300" y="404813"/>
          <a:ext cx="6705602" cy="6049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147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2065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METRIC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MEASUREMENT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TARGET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ACTUAL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64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8EEA5630-8504-C8C7-2F0C-EE6D53FDDCC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50753078"/>
              </p:ext>
            </p:extLst>
          </p:nvPr>
        </p:nvGraphicFramePr>
        <p:xfrm>
          <a:off x="835025" y="2560638"/>
          <a:ext cx="10515601" cy="34771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206-555-0146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C8651-B31D-8D57-8CC4-E4C8283A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2CD37-60C9-3AAB-A0C7-7BA85C60B43F}"/>
              </a:ext>
            </a:extLst>
          </p:cNvPr>
          <p:cNvSpPr txBox="1"/>
          <p:nvPr/>
        </p:nvSpPr>
        <p:spPr>
          <a:xfrm>
            <a:off x="1" y="619901"/>
            <a:ext cx="1219200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  <a:tabLst>
                <a:tab pos="600075" algn="l"/>
                <a:tab pos="2400300" algn="ctr"/>
              </a:tabLst>
              <a:defRPr/>
            </a:pPr>
            <a:r>
              <a:rPr lang="en-US" altLang="en-US" sz="2800" b="1" kern="0" dirty="0">
                <a:solidFill>
                  <a:schemeClr val="bg1"/>
                </a:solidFill>
                <a:latin typeface="Arial"/>
                <a:ea typeface="+mj-ea"/>
                <a:cs typeface="Arial"/>
                <a:sym typeface="Arial"/>
              </a:rPr>
              <a:t>Raj Kumar Goel Institute of Technology Ghaziabad</a:t>
            </a:r>
          </a:p>
          <a:p>
            <a:pPr algn="ctr">
              <a:buClr>
                <a:srgbClr val="000000"/>
              </a:buClr>
              <a:buFont typeface="Arial"/>
              <a:buNone/>
              <a:tabLst>
                <a:tab pos="600075" algn="l"/>
                <a:tab pos="2400300" algn="ctr"/>
              </a:tabLst>
              <a:defRPr/>
            </a:pPr>
            <a:r>
              <a:rPr lang="en-US" sz="1100" b="1" kern="0" dirty="0">
                <a:solidFill>
                  <a:schemeClr val="bg1"/>
                </a:solidFill>
                <a:latin typeface="Arial"/>
                <a:ea typeface="Calibri" pitchFamily="34" charset="0"/>
                <a:cs typeface="Arial"/>
                <a:sym typeface="Arial"/>
              </a:rPr>
              <a:t>5</a:t>
            </a:r>
            <a:r>
              <a:rPr lang="en-US" sz="1100" b="1" kern="0" baseline="30000" dirty="0">
                <a:solidFill>
                  <a:schemeClr val="bg1"/>
                </a:solidFill>
                <a:latin typeface="Arial"/>
                <a:ea typeface="Calibri" pitchFamily="34" charset="0"/>
                <a:cs typeface="Arial"/>
                <a:sym typeface="Arial"/>
              </a:rPr>
              <a:t>th</a:t>
            </a:r>
            <a:r>
              <a:rPr lang="en-US" sz="1100" b="1" kern="0" dirty="0">
                <a:solidFill>
                  <a:schemeClr val="bg1"/>
                </a:solidFill>
                <a:latin typeface="Arial"/>
                <a:ea typeface="Calibri" pitchFamily="34" charset="0"/>
                <a:cs typeface="Arial"/>
                <a:sym typeface="Arial"/>
              </a:rPr>
              <a:t> KM. STONE, DELHI-MEERUT ROAD, GHAZIABAD (U.P)-201003.</a:t>
            </a:r>
          </a:p>
          <a:p>
            <a:pPr algn="ctr">
              <a:buClr>
                <a:srgbClr val="000000"/>
              </a:buClr>
              <a:buFont typeface="Arial"/>
              <a:buNone/>
              <a:tabLst>
                <a:tab pos="600075" algn="l"/>
                <a:tab pos="2400300" algn="ctr"/>
              </a:tabLst>
              <a:defRPr/>
            </a:pPr>
            <a:endParaRPr lang="en-US" sz="1100" b="1" kern="0" dirty="0">
              <a:solidFill>
                <a:schemeClr val="bg1"/>
              </a:solidFill>
              <a:latin typeface="Arial"/>
              <a:ea typeface="Calibri" pitchFamily="34" charset="0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Font typeface="Arial"/>
              <a:buNone/>
              <a:tabLst>
                <a:tab pos="600075" algn="l"/>
                <a:tab pos="2400300" algn="ctr"/>
              </a:tabLst>
              <a:defRPr/>
            </a:pPr>
            <a:r>
              <a:rPr lang="en-US" altLang="en-US" sz="20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Department of Computer Science Engineering &amp; Engineering</a:t>
            </a:r>
          </a:p>
          <a:p>
            <a:pPr algn="ctr">
              <a:buClr>
                <a:srgbClr val="000000"/>
              </a:buClr>
              <a:buFont typeface="Arial"/>
              <a:buNone/>
              <a:tabLst>
                <a:tab pos="600075" algn="l"/>
                <a:tab pos="2400300" algn="ctr"/>
              </a:tabLst>
              <a:defRPr/>
            </a:pPr>
            <a:endParaRPr lang="en-US" altLang="en-US" sz="20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Font typeface="Arial"/>
              <a:buNone/>
              <a:tabLst>
                <a:tab pos="600075" algn="l"/>
                <a:tab pos="2400300" algn="ctr"/>
              </a:tabLst>
              <a:defRPr/>
            </a:pPr>
            <a:r>
              <a:rPr lang="en-US" altLang="en-US" sz="20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Final Year Project Approval  Presentation</a:t>
            </a:r>
          </a:p>
          <a:p>
            <a:pPr algn="ctr">
              <a:buClr>
                <a:srgbClr val="000000"/>
              </a:buClr>
              <a:buFont typeface="Arial"/>
              <a:buNone/>
              <a:tabLst>
                <a:tab pos="600075" algn="l"/>
                <a:tab pos="2400300" algn="ctr"/>
              </a:tabLst>
              <a:defRPr/>
            </a:pPr>
            <a:r>
              <a:rPr lang="en-US" altLang="en-US" sz="20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on </a:t>
            </a:r>
            <a:br>
              <a:rPr lang="en-US" altLang="en-US" sz="20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IN" sz="2800" b="1" kern="0" dirty="0">
                <a:solidFill>
                  <a:schemeClr val="bg1"/>
                </a:solidFill>
                <a:latin typeface="YouTube Sans"/>
                <a:cs typeface="Arial"/>
                <a:sym typeface="Arial"/>
              </a:rPr>
              <a:t>   KeyGuardian  </a:t>
            </a:r>
          </a:p>
          <a:p>
            <a:pPr algn="ctr">
              <a:buClr>
                <a:srgbClr val="000000"/>
              </a:buClr>
              <a:buFont typeface="Arial"/>
              <a:buNone/>
              <a:tabLst>
                <a:tab pos="600075" algn="l"/>
                <a:tab pos="2400300" algn="ctr"/>
              </a:tabLst>
              <a:defRPr/>
            </a:pPr>
            <a:r>
              <a:rPr lang="en-US" sz="20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A cybersecurity tool using C++ &amp; Python</a:t>
            </a:r>
            <a:r>
              <a:rPr lang="en-US" sz="20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C02450-E595-0B9D-2A5B-15AE1AAF2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97937"/>
              </p:ext>
            </p:extLst>
          </p:nvPr>
        </p:nvGraphicFramePr>
        <p:xfrm>
          <a:off x="600808" y="3534510"/>
          <a:ext cx="10990383" cy="2198077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929054">
                  <a:extLst>
                    <a:ext uri="{9D8B030D-6E8A-4147-A177-3AD203B41FA5}">
                      <a16:colId xmlns:a16="http://schemas.microsoft.com/office/drawing/2014/main" val="1277178394"/>
                    </a:ext>
                  </a:extLst>
                </a:gridCol>
                <a:gridCol w="3461970">
                  <a:extLst>
                    <a:ext uri="{9D8B030D-6E8A-4147-A177-3AD203B41FA5}">
                      <a16:colId xmlns:a16="http://schemas.microsoft.com/office/drawing/2014/main" val="2502870647"/>
                    </a:ext>
                  </a:extLst>
                </a:gridCol>
                <a:gridCol w="2035793">
                  <a:extLst>
                    <a:ext uri="{9D8B030D-6E8A-4147-A177-3AD203B41FA5}">
                      <a16:colId xmlns:a16="http://schemas.microsoft.com/office/drawing/2014/main" val="3289983223"/>
                    </a:ext>
                  </a:extLst>
                </a:gridCol>
                <a:gridCol w="4563566">
                  <a:extLst>
                    <a:ext uri="{9D8B030D-6E8A-4147-A177-3AD203B41FA5}">
                      <a16:colId xmlns:a16="http://schemas.microsoft.com/office/drawing/2014/main" val="2085907821"/>
                    </a:ext>
                  </a:extLst>
                </a:gridCol>
              </a:tblGrid>
              <a:tr h="3692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Sr. No.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Student Name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Roll No.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Under the Guidance of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242692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Surya Pratap Singh Chauhan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2000330100232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 Mr. Sanjay Srivastav (Coordinator)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751130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 Mr. Mandeep Singh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8521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 Ms. Palak 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676257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4. Mr. Lakshay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03788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4E0C0E7-62AA-0009-8133-1A65FE661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8733" y="738788"/>
            <a:ext cx="1077722" cy="107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8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81350"/>
            <a:ext cx="4466502" cy="930391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1480059"/>
            <a:ext cx="4466504" cy="5799966"/>
          </a:xfrm>
        </p:spPr>
        <p:txBody>
          <a:bodyPr anchor="t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Objective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Requirement Specification and Analysis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Flow Diagram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Software Features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Project Snapshots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Limitations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Future Scope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References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8FECF0-5702-BF90-366B-BA7A113DC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0694" y="1211741"/>
            <a:ext cx="4384011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The Power of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en-US" dirty="0"/>
              <a:t>enhancing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5293360" cy="2387865"/>
          </a:xfrm>
        </p:spPr>
        <p:txBody>
          <a:bodyPr/>
          <a:lstStyle/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nonrepudiation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confidentiality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Definition: Ensures that sensitive information is accessed only by authorized individuals, preventing unauthorized disclosure.</a:t>
            </a:r>
          </a:p>
          <a:p>
            <a:r>
              <a:rPr lang="en-US" dirty="0"/>
              <a:t>Techniques: Common methods include encryption, access control lists, and secure communication channels.</a:t>
            </a:r>
          </a:p>
          <a:p>
            <a:r>
              <a:rPr lang="en-US" dirty="0"/>
              <a:t>Importance: Protects personal data, trade secrets, and other sensitive information from cyber threats and unauthorized access.</a:t>
            </a:r>
          </a:p>
          <a:p>
            <a:r>
              <a:rPr lang="en-US" dirty="0"/>
              <a:t>Applications: Used in industries like healthcare, finance, and government to protect data such as medical records, financial information, and classified documents.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Integrity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Definition: Ensures that information remains accurate, complete, and unaltered during storage and transmission.</a:t>
            </a:r>
          </a:p>
          <a:p>
            <a:r>
              <a:rPr lang="en-US" dirty="0"/>
              <a:t>Techniques: Implemented using hashing algorithms, digital signatures, and checksums to detect and prevent unauthorized modifications.</a:t>
            </a:r>
          </a:p>
          <a:p>
            <a:r>
              <a:rPr lang="en-US" dirty="0"/>
              <a:t>Importance: Maintains the trustworthiness of data, ensuring that decisions are based on accurate and reliable information.</a:t>
            </a:r>
          </a:p>
          <a:p>
            <a:r>
              <a:rPr lang="en-US" dirty="0"/>
              <a:t>Applications: Critical in sectors such as banking, e-commerce, and data storage, where data accuracy and reliability are paramount.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3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632C-9B1C-12E9-1884-D9E8D95C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B7B7B-09EC-13F1-E218-7E9D55603B39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r>
              <a:rPr lang="en-US" dirty="0"/>
              <a:t>Definition: The process of verifying the identity of a user, device, or entity before granting access to resources.</a:t>
            </a:r>
          </a:p>
          <a:p>
            <a:r>
              <a:rPr lang="en-US" dirty="0"/>
              <a:t>Techniques: Methods include passwords, biometrics, smart cards, and multi-factor authentication (MFA).</a:t>
            </a:r>
          </a:p>
          <a:p>
            <a:r>
              <a:rPr lang="en-US" dirty="0"/>
              <a:t>Importance: Prevents unauthorized access and ensures that users are who they claim to be, protecting systems and data.</a:t>
            </a:r>
          </a:p>
          <a:p>
            <a:r>
              <a:rPr lang="en-US" dirty="0"/>
              <a:t>Applications: Widely used in online services, banking systems, corporate networks, and mobile applications to secure user accounts and sensitive information.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FF21F-9072-BE45-27D5-697A485A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88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0824-083F-E404-B834-8A838DAD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Nonrepudiation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AA7B0-0B62-6C8D-13E1-4E0912B608A0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4121173"/>
          </a:xfrm>
        </p:spPr>
        <p:txBody>
          <a:bodyPr/>
          <a:lstStyle/>
          <a:p>
            <a:r>
              <a:rPr lang="en-US" dirty="0"/>
              <a:t>Definition: Ensures that a party cannot deny the authenticity of their signature on a document or the sending of a message that they originated.</a:t>
            </a:r>
          </a:p>
          <a:p>
            <a:r>
              <a:rPr lang="en-US" dirty="0"/>
              <a:t>Techniques: Achieved using digital signatures and encryption methods that provide proof of the origin and integrity of data.</a:t>
            </a:r>
          </a:p>
          <a:p>
            <a:r>
              <a:rPr lang="en-US" dirty="0"/>
              <a:t>Importance: Provides legal validity and accountability, crucial in electronic transactions, contracts, and communications.</a:t>
            </a:r>
          </a:p>
          <a:p>
            <a:r>
              <a:rPr lang="en-US" dirty="0"/>
              <a:t>Applications: Essential in e-commerce, legal agreements, email communications, and financial transactions to prevent disputes and fraud.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6A9E-D8D7-C450-7FCF-75922E3F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138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819</Words>
  <Application>Microsoft Office PowerPoint</Application>
  <PresentationFormat>Widescreen</PresentationFormat>
  <Paragraphs>182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Nova</vt:lpstr>
      <vt:lpstr>Biome</vt:lpstr>
      <vt:lpstr>Calibri</vt:lpstr>
      <vt:lpstr>YouTube Sans</vt:lpstr>
      <vt:lpstr>Custom</vt:lpstr>
      <vt:lpstr>Keyguardian</vt:lpstr>
      <vt:lpstr>PowerPoint Presentation</vt:lpstr>
      <vt:lpstr>contents</vt:lpstr>
      <vt:lpstr>The Power of</vt:lpstr>
      <vt:lpstr>enhancing </vt:lpstr>
      <vt:lpstr>confidentiality</vt:lpstr>
      <vt:lpstr>Integrity</vt:lpstr>
      <vt:lpstr>Authentication</vt:lpstr>
      <vt:lpstr>Nonrepudiation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cp:lastModifiedBy>Sunny Singh</cp:lastModifiedBy>
  <cp:revision>6</cp:revision>
  <dcterms:created xsi:type="dcterms:W3CDTF">2024-01-05T14:58:10Z</dcterms:created>
  <dcterms:modified xsi:type="dcterms:W3CDTF">2024-05-28T14:06:12Z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