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322" r:id="rId3"/>
    <p:sldId id="311" r:id="rId4"/>
    <p:sldId id="313" r:id="rId5"/>
    <p:sldId id="314" r:id="rId6"/>
    <p:sldId id="312" r:id="rId7"/>
    <p:sldId id="315" r:id="rId8"/>
    <p:sldId id="316" r:id="rId9"/>
    <p:sldId id="317" r:id="rId10"/>
    <p:sldId id="318" r:id="rId11"/>
    <p:sldId id="319" r:id="rId12"/>
    <p:sldId id="325" r:id="rId13"/>
    <p:sldId id="320" r:id="rId14"/>
    <p:sldId id="321" r:id="rId15"/>
    <p:sldId id="323" r:id="rId16"/>
    <p:sldId id="324" r:id="rId17"/>
    <p:sldId id="310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62"/>
    <p:restoredTop sz="95969"/>
  </p:normalViewPr>
  <p:slideViewPr>
    <p:cSldViewPr snapToGrid="0" snapToObjects="1">
      <p:cViewPr varScale="1">
        <p:scale>
          <a:sx n="149" d="100"/>
          <a:sy n="149" d="100"/>
        </p:scale>
        <p:origin x="192" y="312"/>
      </p:cViewPr>
      <p:guideLst/>
    </p:cSldViewPr>
  </p:slideViewPr>
  <p:outlineViewPr>
    <p:cViewPr>
      <p:scale>
        <a:sx n="95" d="100"/>
        <a:sy n="95" d="100"/>
      </p:scale>
      <p:origin x="0" y="-1974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29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4EAB5-E09C-2143-976E-A916457BEE18}" type="datetimeFigureOut">
              <a:rPr lang="en-US" smtClean="0"/>
              <a:t>2/6/22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D0D0F-EBF2-8348-B016-224B91737C4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9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D0D0F-EBF2-8348-B016-224B91737C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00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relatively simple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D0D0F-EBF2-8348-B016-224B91737C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2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2C93FADD-AC25-C841-B383-3AE8DB14D8E3}"/>
              </a:ext>
            </a:extLst>
          </p:cNvPr>
          <p:cNvSpPr/>
          <p:nvPr userDrawn="1"/>
        </p:nvSpPr>
        <p:spPr>
          <a:xfrm>
            <a:off x="6096000" y="6264165"/>
            <a:ext cx="5507420" cy="4573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4C94334-6151-3A42-B9B6-903900F02C48}"/>
              </a:ext>
            </a:extLst>
          </p:cNvPr>
          <p:cNvSpPr/>
          <p:nvPr userDrawn="1"/>
        </p:nvSpPr>
        <p:spPr>
          <a:xfrm>
            <a:off x="588580" y="6264166"/>
            <a:ext cx="5507420" cy="4573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7288E9-E284-1C46-94D7-9137CAC31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95C89AA-55B0-434A-ADC7-EE2E95612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1A0CDA-F288-324F-AB37-B0CFD5B8C3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48247"/>
            <a:ext cx="3239814" cy="2891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56AE8-42AF-F441-9809-A79E00C02F96}" type="datetime1">
              <a:rPr lang="it-IT" smtClean="0"/>
              <a:t>06/02/22</a:t>
            </a:fld>
            <a:r>
              <a:rPr lang="en-US"/>
              <a:t> Luca Brodo - HSHL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37DE45-5FB3-A344-AEEF-54B05397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4331" y="6310256"/>
            <a:ext cx="49661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A77444-643D-DC4A-BC90-63FB0CFBEC9C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5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5D18B0-3D05-B240-8283-FB04D5A5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0849F22-AC22-1248-873B-E57E4D3B0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F83071-5FBB-1C4D-96B9-449D62B8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A0F904-3984-F74D-8024-6548AF73ECB7}" type="datetime1">
              <a:rPr lang="it-IT" smtClean="0"/>
              <a:t>06/02/22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EA4992-7A30-0D46-83F3-46C970DA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C85F47-7EAD-2B4E-9E59-EB8D8125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A77444-643D-DC4A-BC90-63FB0CFBEC9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22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5F1CAEC-4F45-A04A-995F-94BAA8847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1357ADA-2C2E-204E-9F84-BF827C9BD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F984F0-993A-2448-925D-98339366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B2E407-A84A-E044-9FF8-31AD125FD6AD}" type="datetime1">
              <a:rPr lang="it-IT" smtClean="0"/>
              <a:t>06/02/22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B28112-0D52-BF49-909A-C5B79149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A76C02-2569-414C-9D9A-0968781B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A77444-643D-DC4A-BC90-63FB0CFBEC9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8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9A9355-7EE2-C445-974C-12DE56CF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451838-5960-C245-AF1F-7046BD147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42E4D72-DB24-F649-B534-E9B9B01FD5FA}"/>
              </a:ext>
            </a:extLst>
          </p:cNvPr>
          <p:cNvSpPr/>
          <p:nvPr userDrawn="1"/>
        </p:nvSpPr>
        <p:spPr>
          <a:xfrm>
            <a:off x="6096000" y="6264165"/>
            <a:ext cx="5507420" cy="4573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2E27F29-8C8B-AC46-9A56-C8CFEED02D66}"/>
              </a:ext>
            </a:extLst>
          </p:cNvPr>
          <p:cNvSpPr/>
          <p:nvPr userDrawn="1"/>
        </p:nvSpPr>
        <p:spPr>
          <a:xfrm>
            <a:off x="588580" y="6264166"/>
            <a:ext cx="5507420" cy="4573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egnaposto data 3">
            <a:extLst>
              <a:ext uri="{FF2B5EF4-FFF2-40B4-BE49-F238E27FC236}">
                <a16:creationId xmlns:a16="http://schemas.microsoft.com/office/drawing/2014/main" id="{2B8C4CE0-256D-7547-A5C8-9715AE6D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48247"/>
            <a:ext cx="3092669" cy="2891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56AE8-42AF-F441-9809-A79E00C02F96}" type="datetime1">
              <a:rPr lang="it-IT" smtClean="0"/>
              <a:t>06/02/22</a:t>
            </a:fld>
            <a:r>
              <a:rPr lang="en-US"/>
              <a:t> Luca Brodo - HSHL</a:t>
            </a:r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49D866EF-264C-E84E-901F-3BAD88F0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799" y="6310256"/>
            <a:ext cx="52814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A77444-643D-DC4A-BC90-63FB0CFBEC9C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6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A8DA87-87C7-F040-BEF9-6F098F8C5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D245B5-E2E2-3048-8068-5B0297B5F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86E0E8-59B4-BB42-BD15-783502B6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CEF389-FED6-0141-95DF-03E8D246A958}" type="datetime1">
              <a:rPr lang="it-IT" smtClean="0"/>
              <a:t>06/02/22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5367AB-3001-0346-AD2E-BA589D8E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B8A39D-65D2-8B49-9B4E-0F3181BE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A77444-643D-DC4A-BC90-63FB0CFBEC9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2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2906CD-66EB-8848-BCCE-53E62383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063CCD-1630-734A-A823-1257F8F40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57F4805-D81D-0B4B-B9B6-FDD426E6D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7FFDCDF-1AD2-804F-BEDF-FEACF460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4526C7-5665-3F44-99CB-8F13CE91A9A0}" type="datetime1">
              <a:rPr lang="it-IT" smtClean="0"/>
              <a:t>06/02/22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F8527C-A4E4-D340-94AA-DA6267D4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71F101F-0302-9B47-A03B-2D23FF314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A77444-643D-DC4A-BC90-63FB0CFBEC9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2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1BED97-595D-F145-A499-A912E6239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FF4FE6A-930F-DC4E-8447-9E320ED3B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B994D50-E77F-474A-A65A-CF438D438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BD139EF-39D6-AC43-B05D-87A0D491CC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0DB295C-21F8-164B-A65F-AB3CDB993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D5ECC10-9FBE-4B46-A148-D9350B84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3EB9BF-A83E-1649-BEB9-D8B13BCD5B40}" type="datetime1">
              <a:rPr lang="it-IT" smtClean="0"/>
              <a:t>06/02/22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4DA3644-D8EC-0E4B-8DB5-92B658D6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0C5F07E-CD80-C94C-AC8A-1F21ECAE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A77444-643D-DC4A-BC90-63FB0CFBEC9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8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F963C4-7EDB-0643-9CB5-6053A794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CADE913-7453-5F4E-8B60-CBB323CF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B4D067-D34C-D64F-8EA9-4FEB01054DF0}" type="datetime1">
              <a:rPr lang="it-IT" smtClean="0"/>
              <a:t>06/02/22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B727BD0-835A-8A4C-9C08-4BEB42FA4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DA54E9B-71F3-4048-93A7-1A831BFB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A77444-643D-DC4A-BC90-63FB0CFBEC9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6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6F69880-6445-CB46-9FCC-565BB16E24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C82E9-AA14-E247-B806-15BA2FEA4AA5}" type="datetime1">
              <a:rPr lang="it-IT" smtClean="0"/>
              <a:t>06/02/22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81A2638-9451-4649-9FA8-61FB4725B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9EB75C9-C29B-0644-8BA9-92217A85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A77444-643D-DC4A-BC90-63FB0CFBEC9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8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D3342F-92EE-ED41-9319-B1106EAEC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F68DBE-6040-C349-983F-065ED6A64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41EE951-03F0-554D-A713-031449154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9A269E6-8B1D-CC48-9473-07C3CA7EA0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86F908-8F0F-4F41-9FD6-7C383D15ABDF}" type="datetime1">
              <a:rPr lang="it-IT" smtClean="0"/>
              <a:t>06/02/22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359502-C798-D14E-B74B-191177B4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54A988D-8354-7547-9F67-95951A47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A77444-643D-DC4A-BC90-63FB0CFBEC9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8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4692C8-BDE2-F44E-94C3-A27E6BD1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8B60C46-DE04-6040-BFFD-683BCB1AD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01EA6B7-19DB-0541-9896-54C9C2EDE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6317076-2487-2948-BE31-E63B6FDBB3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531A52-3DB3-9943-93E5-963C2129EF0B}" type="datetime1">
              <a:rPr lang="it-IT" smtClean="0"/>
              <a:t>06/02/22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EA53127-0B3B-3340-B072-7105B2BA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163EED4-4128-444D-BE39-611F2724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A77444-643D-DC4A-BC90-63FB0CFBEC9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ED66630-321D-F543-950A-7ECAFDA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E1AC0CC-C3D9-A146-9882-0D0C664E5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2BA87EF-0967-C94B-B563-8808A743AC87}"/>
              </a:ext>
            </a:extLst>
          </p:cNvPr>
          <p:cNvSpPr/>
          <p:nvPr userDrawn="1"/>
        </p:nvSpPr>
        <p:spPr>
          <a:xfrm>
            <a:off x="6096000" y="6264165"/>
            <a:ext cx="5507420" cy="4573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788BFF47-2054-D142-AAB9-7AF2B9EA8512}"/>
              </a:ext>
            </a:extLst>
          </p:cNvPr>
          <p:cNvSpPr/>
          <p:nvPr userDrawn="1"/>
        </p:nvSpPr>
        <p:spPr>
          <a:xfrm>
            <a:off x="588580" y="6264166"/>
            <a:ext cx="5507420" cy="4573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gnaposto data 3">
            <a:extLst>
              <a:ext uri="{FF2B5EF4-FFF2-40B4-BE49-F238E27FC236}">
                <a16:creationId xmlns:a16="http://schemas.microsoft.com/office/drawing/2014/main" id="{3A5D201C-FD9D-B743-B621-97799A5AE1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48247"/>
            <a:ext cx="2892972" cy="2891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56AE8-42AF-F441-9809-A79E00C02F96}" type="datetime1">
              <a:rPr lang="it-IT" smtClean="0"/>
              <a:t>06/02/22</a:t>
            </a:fld>
            <a:r>
              <a:rPr lang="en-US"/>
              <a:t> Luca Brodo - HSHL</a:t>
            </a:r>
          </a:p>
        </p:txBody>
      </p:sp>
      <p:sp>
        <p:nvSpPr>
          <p:cNvPr id="18" name="Segnaposto numero diapositiva 5">
            <a:extLst>
              <a:ext uri="{FF2B5EF4-FFF2-40B4-BE49-F238E27FC236}">
                <a16:creationId xmlns:a16="http://schemas.microsoft.com/office/drawing/2014/main" id="{D7F96F64-AECD-0A43-8B41-835778655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57745" y="631025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A77444-643D-DC4A-BC90-63FB0CFBEC9C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4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F75D0F-03DF-EA4C-A039-0DC8EE81A6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Swarm Driving With Deep Learning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CC4E1BE-BA65-EE4B-9577-D480580F78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Luca </a:t>
            </a:r>
            <a:r>
              <a:rPr lang="en-US" dirty="0" err="1"/>
              <a:t>Brodo</a:t>
            </a:r>
            <a:r>
              <a:rPr lang="en-US"/>
              <a:t> – Winter Semester 2021</a:t>
            </a:r>
          </a:p>
          <a:p>
            <a:pPr algn="r"/>
            <a:r>
              <a:rPr lang="en-US"/>
              <a:t>Deep Learning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081C1F-5BB4-494C-A912-525DEED2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49"/>
            <a:ext cx="3471041" cy="365125"/>
          </a:xfrm>
        </p:spPr>
        <p:txBody>
          <a:bodyPr/>
          <a:lstStyle/>
          <a:p>
            <a:fld id="{219B1543-EBD0-3E4F-A4BD-EC2EF08A9178}" type="datetime1">
              <a:rPr lang="it-IT" smtClean="0"/>
              <a:t>06/02/22</a:t>
            </a:fld>
            <a:r>
              <a:rPr lang="en-US"/>
              <a:t> Luca Brodo - HSHL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8353E6A-EC99-3048-82EA-57379C69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1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EDA31D-395D-9543-90F8-675B6FE0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Q-Learning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5F8A58-79D9-B247-B191-D4EAA0F8A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Simple and elegant solution</a:t>
            </a:r>
          </a:p>
          <a:p>
            <a:r>
              <a:rPr lang="en-GB" dirty="0"/>
              <a:t>Not effective in real-world solutions</a:t>
            </a:r>
          </a:p>
          <a:p>
            <a:r>
              <a:rPr lang="en-GB" dirty="0"/>
              <a:t>The permutation-state actions is immense</a:t>
            </a:r>
          </a:p>
          <a:p>
            <a:pPr lvl="1"/>
            <a:r>
              <a:rPr lang="en-GB" dirty="0"/>
              <a:t>We might not have experienced this action. What is it going to happen?</a:t>
            </a:r>
          </a:p>
          <a:p>
            <a:pPr lvl="1"/>
            <a:r>
              <a:rPr lang="en-GB" dirty="0"/>
              <a:t>We do not have enough memory to store the table</a:t>
            </a:r>
          </a:p>
          <a:p>
            <a:r>
              <a:rPr lang="en-GB" dirty="0"/>
              <a:t>Solution? </a:t>
            </a:r>
          </a:p>
          <a:p>
            <a:pPr lvl="1"/>
            <a:r>
              <a:rPr lang="en-GB" dirty="0"/>
              <a:t>Deep Learning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219D44-D7C1-2C49-8C14-001BA1DCA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6AE8-42AF-F441-9809-A79E00C02F96}" type="datetime1">
              <a:rPr lang="it-IT" smtClean="0"/>
              <a:t>06/02/22</a:t>
            </a:fld>
            <a:r>
              <a:rPr lang="en-US"/>
              <a:t> Luca Brodo - HSHL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2310B53-9B13-D24D-8349-A2F8170E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4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88A158-4761-3348-8A9D-FC0621B0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Deep Q-Learning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2DBEF2-053C-6E48-BA4B-A12D22569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Developed by </a:t>
            </a:r>
            <a:r>
              <a:rPr lang="it-IT" dirty="0"/>
              <a:t>Google </a:t>
            </a:r>
            <a:r>
              <a:rPr lang="it-IT" dirty="0" err="1"/>
              <a:t>Deep</a:t>
            </a:r>
            <a:r>
              <a:rPr lang="it-IT" dirty="0"/>
              <a:t> </a:t>
            </a:r>
            <a:r>
              <a:rPr lang="it-IT" dirty="0" err="1"/>
              <a:t>Mind</a:t>
            </a:r>
            <a:r>
              <a:rPr lang="it-IT" dirty="0"/>
              <a:t> </a:t>
            </a:r>
          </a:p>
          <a:p>
            <a:r>
              <a:rPr lang="en-GB" dirty="0"/>
              <a:t>Use of a CNN to </a:t>
            </a:r>
            <a:r>
              <a:rPr lang="it-IT" dirty="0"/>
              <a:t>solve the </a:t>
            </a:r>
            <a:r>
              <a:rPr lang="it-IT" dirty="0" err="1"/>
              <a:t>problem</a:t>
            </a:r>
            <a:r>
              <a:rPr lang="it-IT" dirty="0"/>
              <a:t> of </a:t>
            </a:r>
            <a:r>
              <a:rPr lang="it-IT" dirty="0" err="1"/>
              <a:t>memory</a:t>
            </a:r>
            <a:r>
              <a:rPr lang="it-IT" dirty="0"/>
              <a:t> in large </a:t>
            </a:r>
            <a:r>
              <a:rPr lang="it-IT" dirty="0" err="1"/>
              <a:t>environments</a:t>
            </a:r>
            <a:r>
              <a:rPr lang="it-IT" dirty="0"/>
              <a:t>. </a:t>
            </a:r>
          </a:p>
          <a:p>
            <a:r>
              <a:rPr lang="it-IT" dirty="0"/>
              <a:t>CNN </a:t>
            </a:r>
            <a:r>
              <a:rPr lang="it-IT" dirty="0" err="1"/>
              <a:t>as</a:t>
            </a:r>
            <a:r>
              <a:rPr lang="it-IT" dirty="0"/>
              <a:t> an </a:t>
            </a:r>
            <a:r>
              <a:rPr lang="it-IT" dirty="0" err="1"/>
              <a:t>approximation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becomes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difficult</a:t>
            </a:r>
            <a:r>
              <a:rPr lang="it-IT" dirty="0"/>
              <a:t> to express the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state</a:t>
            </a:r>
          </a:p>
          <a:p>
            <a:endParaRPr lang="it-IT" dirty="0"/>
          </a:p>
          <a:p>
            <a:endParaRPr lang="en-GB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9ED218-7C24-CE49-BC9C-54C8D7B13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6AE8-42AF-F441-9809-A79E00C02F96}" type="datetime1">
              <a:rPr lang="it-IT" smtClean="0"/>
              <a:t>06/02/22</a:t>
            </a:fld>
            <a:r>
              <a:rPr lang="en-US"/>
              <a:t> Luca Brodo - HSHL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0F5B7A-1D96-DE42-A226-6CD6AB427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28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806DC5-202D-434D-B4B8-D3FC6F2D5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Deep Q-Learning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0897B0BB-EFE1-644D-8199-FB36D1AEB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6753" y="1684510"/>
            <a:ext cx="6633737" cy="4351338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9E5CA0-81BF-D543-AC00-C2A0B6F48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6AE8-42AF-F441-9809-A79E00C02F96}" type="datetime1">
              <a:rPr lang="it-IT" smtClean="0"/>
              <a:t>06/02/22</a:t>
            </a:fld>
            <a:r>
              <a:rPr lang="en-US"/>
              <a:t> Luca Brodo - HSHL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10F0054-BE50-3947-892F-B45BC4481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35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4676CB-23E4-E449-8A01-24CCA1056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Deep Q-Learning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F709B4-7090-EB43-A924-F250AD8BF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Might result in too much instability</a:t>
            </a:r>
          </a:p>
          <a:p>
            <a:r>
              <a:rPr lang="en-GB" dirty="0"/>
              <a:t>Two Solutions:</a:t>
            </a:r>
          </a:p>
          <a:p>
            <a:pPr lvl="1"/>
            <a:r>
              <a:rPr lang="en-GB" sz="2800" dirty="0"/>
              <a:t>Replay memory </a:t>
            </a:r>
          </a:p>
          <a:p>
            <a:pPr lvl="1"/>
            <a:endParaRPr lang="en-GB" sz="2800" dirty="0"/>
          </a:p>
          <a:p>
            <a:pPr lvl="1"/>
            <a:r>
              <a:rPr lang="en-GB" sz="2800" dirty="0"/>
              <a:t>Target Q-technique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08B55A-49C0-6543-AB43-FE7435F2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6AE8-42AF-F441-9809-A79E00C02F96}" type="datetime1">
              <a:rPr lang="it-IT" smtClean="0"/>
              <a:t>06/02/22</a:t>
            </a:fld>
            <a:r>
              <a:rPr lang="en-US" dirty="0"/>
              <a:t> Luca </a:t>
            </a:r>
            <a:r>
              <a:rPr lang="en-US" dirty="0" err="1"/>
              <a:t>Brodo</a:t>
            </a:r>
            <a:r>
              <a:rPr lang="en-US" dirty="0"/>
              <a:t> - HSHL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148F134-86F1-F046-B29D-BC7B5299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0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2AE0AC-47B2-F44C-AF6D-DEC51B95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simulate an application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BC099F-86B7-7B4D-BF12-92EEACC31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Our goal: Coordination</a:t>
            </a:r>
          </a:p>
          <a:p>
            <a:pPr lvl="1"/>
            <a:r>
              <a:rPr lang="en-GB" dirty="0"/>
              <a:t>We want the agents to group themselves avoid obstacles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C52A41-CEE3-3B49-8AF8-8BB1BBE1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6AE8-42AF-F441-9809-A79E00C02F96}" type="datetime1">
              <a:rPr lang="it-IT" smtClean="0"/>
              <a:t>06/02/22</a:t>
            </a:fld>
            <a:r>
              <a:rPr lang="en-US"/>
              <a:t> Luca Brodo - HSHL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DADC26F-FA23-9444-9335-AF26556A0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22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56A455-36F0-704B-8B39-3B7851918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Simulation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C8947546-4F45-4E43-94FD-8A5B34A6A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51" r="-1" b="1395"/>
          <a:stretch/>
        </p:blipFill>
        <p:spPr>
          <a:xfrm>
            <a:off x="7203057" y="1690688"/>
            <a:ext cx="4297887" cy="42874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92EEB0-5E5C-4A44-86A4-F0D84C2D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6AE8-42AF-F441-9809-A79E00C02F96}" type="datetime1">
              <a:rPr lang="it-IT" smtClean="0"/>
              <a:t>06/02/22</a:t>
            </a:fld>
            <a:r>
              <a:rPr lang="en-US"/>
              <a:t> Luca Brodo - HSHL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89EEBED-B5BB-6A4C-8BBB-D12F5201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5BC9C4E-1FB3-A74C-BDCC-E3C49DC7EA3B}"/>
              </a:ext>
            </a:extLst>
          </p:cNvPr>
          <p:cNvSpPr txBox="1"/>
          <p:nvPr/>
        </p:nvSpPr>
        <p:spPr>
          <a:xfrm>
            <a:off x="793630" y="1690688"/>
            <a:ext cx="640942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Discrete Environment (10x10)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9 possible moves (including not moving)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CNN to update our Q-Table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84FB09F-DE78-9B4A-ACD8-8FEF3040D15A}"/>
              </a:ext>
            </a:extLst>
          </p:cNvPr>
          <p:cNvSpPr txBox="1"/>
          <p:nvPr/>
        </p:nvSpPr>
        <p:spPr>
          <a:xfrm>
            <a:off x="5124091" y="4334729"/>
            <a:ext cx="2305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Communication Range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BAC29101-0B45-6141-BC45-593619A8166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277035" y="4704061"/>
            <a:ext cx="1940412" cy="46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F7A26E4-F283-4947-9848-21BF064C271D}"/>
              </a:ext>
            </a:extLst>
          </p:cNvPr>
          <p:cNvSpPr txBox="1"/>
          <p:nvPr/>
        </p:nvSpPr>
        <p:spPr>
          <a:xfrm>
            <a:off x="9815663" y="4150063"/>
            <a:ext cx="73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Agent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4A8DC39-F5A0-494F-BBC0-3078E5EEFB6C}"/>
              </a:ext>
            </a:extLst>
          </p:cNvPr>
          <p:cNvCxnSpPr>
            <a:cxnSpLocks/>
          </p:cNvCxnSpPr>
          <p:nvPr/>
        </p:nvCxnSpPr>
        <p:spPr>
          <a:xfrm flipH="1">
            <a:off x="8936966" y="4442604"/>
            <a:ext cx="948906" cy="664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C9BA80A-B647-4644-96EB-0FF5147CF099}"/>
              </a:ext>
            </a:extLst>
          </p:cNvPr>
          <p:cNvSpPr txBox="1"/>
          <p:nvPr/>
        </p:nvSpPr>
        <p:spPr>
          <a:xfrm>
            <a:off x="5604132" y="3132832"/>
            <a:ext cx="128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No-Go Area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162C8FC-89F9-2346-95FC-82246FF3BC86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6887047" y="3089027"/>
            <a:ext cx="705085" cy="22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A0075AA-B43E-F74D-B9CD-4250A156953A}"/>
              </a:ext>
            </a:extLst>
          </p:cNvPr>
          <p:cNvSpPr txBox="1"/>
          <p:nvPr/>
        </p:nvSpPr>
        <p:spPr>
          <a:xfrm>
            <a:off x="8576938" y="3629680"/>
            <a:ext cx="2924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Agents are in communication</a:t>
            </a:r>
          </a:p>
          <a:p>
            <a:endParaRPr lang="en-GB" dirty="0"/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A38DB4D6-7DC8-B54C-A495-9EDC4415A115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9282023" y="2558143"/>
            <a:ext cx="756918" cy="1071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magine 32">
            <a:extLst>
              <a:ext uri="{FF2B5EF4-FFF2-40B4-BE49-F238E27FC236}">
                <a16:creationId xmlns:a16="http://schemas.microsoft.com/office/drawing/2014/main" id="{30AE2B28-794B-A240-AFCC-B545DFF70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947" y="2704591"/>
            <a:ext cx="1799069" cy="181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1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70E6CA-57B5-7949-B473-2FC3EBFCA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it applicable in the real world?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146F0C-E012-964F-9999-1F89A8A68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Researchers are still answering this question</a:t>
            </a:r>
          </a:p>
          <a:p>
            <a:r>
              <a:rPr lang="en-GB" dirty="0"/>
              <a:t>Cooperation (Swarms) helps developing otherwise impossible solutions</a:t>
            </a:r>
          </a:p>
          <a:p>
            <a:r>
              <a:rPr lang="en-GB" dirty="0"/>
              <a:t>Deep Learning is necessary </a:t>
            </a:r>
          </a:p>
          <a:p>
            <a:endParaRPr lang="en-GB" dirty="0"/>
          </a:p>
          <a:p>
            <a:r>
              <a:rPr lang="en-GB" dirty="0"/>
              <a:t>Very promising results in a very promising field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F7830D-AC1C-5441-992E-2885C14F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6AE8-42AF-F441-9809-A79E00C02F96}" type="datetime1">
              <a:rPr lang="it-IT" smtClean="0"/>
              <a:t>06/02/22</a:t>
            </a:fld>
            <a:r>
              <a:rPr lang="en-US"/>
              <a:t> Luca Brodo - HSHL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C8FD132-A522-CF4C-B35E-2988C592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04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3D99C1-15B0-2F43-9FDD-4F649715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E0860E-2979-EF40-B0F3-8929B08BD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echord.eu</a:t>
            </a:r>
            <a:r>
              <a:rPr lang="it-IT" dirty="0"/>
              <a:t>/</a:t>
            </a:r>
            <a:r>
              <a:rPr lang="it-IT" dirty="0" err="1"/>
              <a:t>saga.html</a:t>
            </a:r>
            <a:r>
              <a:rPr lang="it-IT" dirty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it-IT" dirty="0"/>
              <a:t>Audi, “</a:t>
            </a:r>
            <a:r>
              <a:rPr lang="it-IT" dirty="0" err="1"/>
              <a:t>Swarm</a:t>
            </a:r>
            <a:r>
              <a:rPr lang="it-IT" dirty="0"/>
              <a:t> intelligence: The car-to-x </a:t>
            </a:r>
            <a:r>
              <a:rPr lang="it-IT" dirty="0" err="1"/>
              <a:t>principle</a:t>
            </a:r>
            <a:r>
              <a:rPr lang="it-IT" dirty="0"/>
              <a:t>.” </a:t>
            </a:r>
          </a:p>
          <a:p>
            <a:pPr marL="514350" indent="-514350">
              <a:buFont typeface="+mj-lt"/>
              <a:buAutoNum type="arabicParenR"/>
            </a:pPr>
            <a:r>
              <a:rPr lang="it-IT" dirty="0" err="1"/>
              <a:t>Wikipediacontributors</a:t>
            </a:r>
            <a:r>
              <a:rPr lang="it-IT" dirty="0"/>
              <a:t>,“</a:t>
            </a:r>
            <a:r>
              <a:rPr lang="it-IT" dirty="0" err="1"/>
              <a:t>Markovdecisionprocess</a:t>
            </a:r>
            <a:r>
              <a:rPr lang="it-IT" dirty="0"/>
              <a:t>—</a:t>
            </a:r>
            <a:r>
              <a:rPr lang="it-IT" dirty="0" err="1"/>
              <a:t>Wikipedia,thefree</a:t>
            </a:r>
            <a:r>
              <a:rPr lang="it-IT" dirty="0"/>
              <a:t> </a:t>
            </a:r>
            <a:r>
              <a:rPr lang="it-IT" dirty="0" err="1"/>
              <a:t>encyclopedia</a:t>
            </a:r>
            <a:r>
              <a:rPr lang="it-IT" dirty="0"/>
              <a:t>,” 2021. [Online; </a:t>
            </a:r>
            <a:r>
              <a:rPr lang="it-IT" dirty="0" err="1"/>
              <a:t>accessed</a:t>
            </a:r>
            <a:r>
              <a:rPr lang="it-IT" dirty="0"/>
              <a:t> 4-January-2022]. </a:t>
            </a:r>
          </a:p>
          <a:p>
            <a:pPr marL="514350" indent="-514350">
              <a:buFont typeface="+mj-lt"/>
              <a:buAutoNum type="arabicParenR"/>
            </a:pPr>
            <a:r>
              <a:rPr lang="it-IT" dirty="0" err="1"/>
              <a:t>Wikipediacontributors</a:t>
            </a:r>
            <a:r>
              <a:rPr lang="it-IT" dirty="0"/>
              <a:t>,“</a:t>
            </a:r>
            <a:r>
              <a:rPr lang="it-IT" dirty="0" err="1"/>
              <a:t>Deepreinforcementlearning</a:t>
            </a:r>
            <a:r>
              <a:rPr lang="it-IT" dirty="0"/>
              <a:t>—</a:t>
            </a:r>
            <a:r>
              <a:rPr lang="it-IT" dirty="0" err="1"/>
              <a:t>Wikipedia,the</a:t>
            </a:r>
            <a:r>
              <a:rPr lang="it-IT" dirty="0"/>
              <a:t> free </a:t>
            </a:r>
            <a:r>
              <a:rPr lang="it-IT" dirty="0" err="1"/>
              <a:t>encyclopedia</a:t>
            </a:r>
            <a:r>
              <a:rPr lang="it-IT" dirty="0"/>
              <a:t>,” 2021. [Online; </a:t>
            </a:r>
            <a:r>
              <a:rPr lang="it-IT" dirty="0" err="1"/>
              <a:t>accessed</a:t>
            </a:r>
            <a:r>
              <a:rPr lang="it-IT" dirty="0"/>
              <a:t> 4-January-2022]. </a:t>
            </a:r>
          </a:p>
          <a:p>
            <a:pPr marL="514350" indent="-514350">
              <a:buFont typeface="+mj-lt"/>
              <a:buAutoNum type="arabicParenR"/>
            </a:pPr>
            <a:endParaRPr lang="it-IT" dirty="0"/>
          </a:p>
          <a:p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49A669-D87C-5241-ACBA-51F8562E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6AE8-42AF-F441-9809-A79E00C02F96}" type="datetime1">
              <a:rPr lang="it-IT" smtClean="0"/>
              <a:t>06/02/22</a:t>
            </a:fld>
            <a:r>
              <a:rPr lang="en-US"/>
              <a:t> Luca Brodo - HSHL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85CEAA0-F0C4-D44D-88E8-D2E098431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8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E20D9E-464C-184D-AEAC-D4691DFF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Swarm Robotics and Swarm Intelligence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A81D5B-FD2A-F24A-B438-0BBE73A39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154" y="1690688"/>
            <a:ext cx="10515600" cy="4351338"/>
          </a:xfrm>
        </p:spPr>
        <p:txBody>
          <a:bodyPr/>
          <a:lstStyle/>
          <a:p>
            <a:r>
              <a:rPr lang="it-IT" i="1" dirty="0" err="1"/>
              <a:t>Swarm</a:t>
            </a:r>
            <a:r>
              <a:rPr lang="it-IT" i="1" dirty="0"/>
              <a:t> </a:t>
            </a:r>
            <a:r>
              <a:rPr lang="it-IT" i="1" dirty="0" err="1"/>
              <a:t>robotics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branch</a:t>
            </a:r>
            <a:r>
              <a:rPr lang="it-IT" dirty="0"/>
              <a:t> of </a:t>
            </a:r>
            <a:r>
              <a:rPr lang="it-IT" dirty="0" err="1"/>
              <a:t>robotics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deals</a:t>
            </a:r>
            <a:r>
              <a:rPr lang="it-IT" dirty="0"/>
              <a:t> with the </a:t>
            </a:r>
            <a:r>
              <a:rPr lang="it-IT" dirty="0" err="1"/>
              <a:t>coordination</a:t>
            </a:r>
            <a:r>
              <a:rPr lang="it-IT" dirty="0"/>
              <a:t> of multiple,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simple</a:t>
            </a:r>
            <a:r>
              <a:rPr lang="it-IT" dirty="0"/>
              <a:t>, </a:t>
            </a:r>
            <a:r>
              <a:rPr lang="it-IT" dirty="0" err="1"/>
              <a:t>robots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achieve</a:t>
            </a:r>
            <a:r>
              <a:rPr lang="it-IT" dirty="0"/>
              <a:t> a common goal</a:t>
            </a:r>
          </a:p>
          <a:p>
            <a:r>
              <a:rPr lang="it-IT" i="1" dirty="0" err="1"/>
              <a:t>Swarm</a:t>
            </a:r>
            <a:r>
              <a:rPr lang="it-IT" i="1" dirty="0"/>
              <a:t> intelligence </a:t>
            </a:r>
            <a:r>
              <a:rPr lang="it-IT" dirty="0" err="1"/>
              <a:t>indicates</a:t>
            </a:r>
            <a:r>
              <a:rPr lang="it-IT" dirty="0"/>
              <a:t> to the general set of </a:t>
            </a:r>
            <a:r>
              <a:rPr lang="it-IT" dirty="0" err="1"/>
              <a:t>algorithms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make</a:t>
            </a:r>
            <a:r>
              <a:rPr lang="it-IT" dirty="0"/>
              <a:t> </a:t>
            </a:r>
            <a:r>
              <a:rPr lang="it-IT" dirty="0" err="1"/>
              <a:t>swarm</a:t>
            </a:r>
            <a:r>
              <a:rPr lang="it-IT" dirty="0"/>
              <a:t> </a:t>
            </a:r>
            <a:r>
              <a:rPr lang="it-IT" dirty="0" err="1"/>
              <a:t>robotics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21A8D5-94FE-B84F-A5B3-72E5EBF8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6AE8-42AF-F441-9809-A79E00C02F96}" type="datetime1">
              <a:rPr lang="it-IT" smtClean="0"/>
              <a:t>06/02/22</a:t>
            </a:fld>
            <a:r>
              <a:rPr lang="en-US"/>
              <a:t> Luca Brodo - HSHL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B97B838-0488-6241-BC76-41FCBAC71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8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164CE-6A36-BE4F-A0DF-9DE0E5BEE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are we talking about swarms?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789751-3272-6E44-966E-DA176C9A6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/>
              <a:t>We live in an interconnected world</a:t>
            </a:r>
          </a:p>
          <a:p>
            <a:pPr lvl="1">
              <a:lnSpc>
                <a:spcPct val="200000"/>
              </a:lnSpc>
            </a:pPr>
            <a:r>
              <a:rPr lang="en-GB"/>
              <a:t>Devices can communicate with each other</a:t>
            </a:r>
          </a:p>
          <a:p>
            <a:pPr>
              <a:lnSpc>
                <a:spcPct val="200000"/>
              </a:lnSpc>
            </a:pPr>
            <a:r>
              <a:rPr lang="en-GB"/>
              <a:t>Communication allows cooperation</a:t>
            </a:r>
          </a:p>
          <a:p>
            <a:pPr>
              <a:lnSpc>
                <a:spcPct val="200000"/>
              </a:lnSpc>
            </a:pPr>
            <a:r>
              <a:rPr lang="en-GB"/>
              <a:t>Cooperation is common in nature (bees, ants, etc…)</a:t>
            </a:r>
          </a:p>
          <a:p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6A842A-2792-BC4B-AEE8-DB0DEDD0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6AE8-42AF-F441-9809-A79E00C02F96}" type="datetime1">
              <a:rPr lang="it-IT" smtClean="0"/>
              <a:t>06/02/22</a:t>
            </a:fld>
            <a:r>
              <a:rPr lang="en-US"/>
              <a:t> Luca Brodo - HSHL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3473543-6E39-3E48-A3E9-5D87B1DB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2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136327-5273-1443-97EF-C1638F12B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are we talking about swarms?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EF1295-0418-0C42-8EB8-970468B46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AF84C4-7A40-B441-BC5B-9E7012F09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6AE8-42AF-F441-9809-A79E00C02F96}" type="datetime1">
              <a:rPr lang="it-IT" smtClean="0"/>
              <a:t>06/02/22</a:t>
            </a:fld>
            <a:r>
              <a:rPr lang="en-US"/>
              <a:t> Luca Brodo - HSHL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B5CD22-A9B3-424A-9259-1A64933F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FA15553-7403-2E4C-A11C-E58B759EF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1972"/>
            <a:ext cx="6235700" cy="42291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060C2AF-E67B-874D-BE93-02C57F17C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104" y="1455303"/>
            <a:ext cx="6560696" cy="463576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DD7B0D7-9F34-E747-BEA8-6AD0C1596FF5}"/>
              </a:ext>
            </a:extLst>
          </p:cNvPr>
          <p:cNvSpPr txBox="1"/>
          <p:nvPr/>
        </p:nvSpPr>
        <p:spPr>
          <a:xfrm>
            <a:off x="838200" y="580763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(1)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FC3B7B3-24DF-1A48-86F6-789E872AC5DF}"/>
              </a:ext>
            </a:extLst>
          </p:cNvPr>
          <p:cNvSpPr txBox="1"/>
          <p:nvPr/>
        </p:nvSpPr>
        <p:spPr>
          <a:xfrm>
            <a:off x="11279569" y="594935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112784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5053B2-2C9F-BB4B-807C-39054D05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are we talking about swarms?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3258B2-B1E1-4E4C-8049-66EF8B598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580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Swarms are:</a:t>
            </a:r>
          </a:p>
          <a:p>
            <a:r>
              <a:rPr lang="en-GB" dirty="0"/>
              <a:t>Flexibility </a:t>
            </a:r>
          </a:p>
          <a:p>
            <a:r>
              <a:rPr lang="en-GB" dirty="0"/>
              <a:t>Robustness</a:t>
            </a:r>
          </a:p>
          <a:p>
            <a:r>
              <a:rPr lang="en-GB" dirty="0"/>
              <a:t>Scalability</a:t>
            </a:r>
          </a:p>
          <a:p>
            <a:r>
              <a:rPr lang="en-GB" dirty="0"/>
              <a:t>Swarms are </a:t>
            </a:r>
            <a:r>
              <a:rPr lang="en-GB" dirty="0" err="1"/>
              <a:t>decentrilized</a:t>
            </a:r>
            <a:endParaRPr lang="en-GB" dirty="0"/>
          </a:p>
          <a:p>
            <a:r>
              <a:rPr lang="en-GB" dirty="0"/>
              <a:t>Each robot should be autonomous</a:t>
            </a:r>
          </a:p>
          <a:p>
            <a:r>
              <a:rPr lang="en-GB" dirty="0"/>
              <a:t>Each robot should be self-organized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F18FA2-4C8C-CE43-A0BA-A3DD062EE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6AE8-42AF-F441-9809-A79E00C02F96}" type="datetime1">
              <a:rPr lang="it-IT" smtClean="0"/>
              <a:t>06/02/22</a:t>
            </a:fld>
            <a:r>
              <a:rPr lang="en-US"/>
              <a:t> Luca Brodo - HSHL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CC4360B-BC6E-594D-85E3-81233D96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0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164CE-6A36-BE4F-A0DF-9DE0E5BEE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are talking about swarms because: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789751-3272-6E44-966E-DA176C9A6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GB"/>
              <a:t>Simple devices </a:t>
            </a:r>
            <a:r>
              <a:rPr lang="en-GB" dirty="0"/>
              <a:t>can cooperate to solve complex tasks (but not exclusively)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GB" dirty="0"/>
              <a:t>But is it applicable in the real world?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6A842A-2792-BC4B-AEE8-DB0DEDD0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6AE8-42AF-F441-9809-A79E00C02F96}" type="datetime1">
              <a:rPr lang="it-IT" smtClean="0"/>
              <a:t>06/02/22</a:t>
            </a:fld>
            <a:r>
              <a:rPr lang="en-US"/>
              <a:t> Luca Brodo - HSHL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3473543-6E39-3E48-A3E9-5D87B1DB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2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2DA2D7-99D5-3B4C-9C56-4003F144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</a:t>
            </a:r>
            <a:r>
              <a:rPr lang="it-IT" dirty="0"/>
              <a:t> Learning</a:t>
            </a:r>
            <a:endParaRPr lang="en-GB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BE4EC12D-1DA7-1C40-B303-A51D3AC05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9287" y="1628343"/>
            <a:ext cx="8270754" cy="3747685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4E9C72-010A-7845-A1F4-0B5B8C9D7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6AE8-42AF-F441-9809-A79E00C02F96}" type="datetime1">
              <a:rPr lang="it-IT" smtClean="0"/>
              <a:t>06/02/22</a:t>
            </a:fld>
            <a:r>
              <a:rPr lang="en-US" dirty="0"/>
              <a:t> Luca </a:t>
            </a:r>
            <a:r>
              <a:rPr lang="en-US" dirty="0" err="1"/>
              <a:t>Brodo</a:t>
            </a:r>
            <a:r>
              <a:rPr lang="en-US" dirty="0"/>
              <a:t> - HSHL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EBEDAE-0F59-D946-BBA8-1F3477C7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DBEE51D-39C4-654D-B809-6F66AE22A7F1}"/>
              </a:ext>
            </a:extLst>
          </p:cNvPr>
          <p:cNvSpPr txBox="1"/>
          <p:nvPr/>
        </p:nvSpPr>
        <p:spPr>
          <a:xfrm>
            <a:off x="11397114" y="572174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3456410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16A055-4871-3F45-984C-4B6A5A78D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Reinforcement Learning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AB1A50-9C92-284D-A039-B4551DDCC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purpose</a:t>
            </a:r>
            <a:r>
              <a:rPr lang="it-IT" dirty="0"/>
              <a:t> of the agents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learn</a:t>
            </a:r>
            <a:r>
              <a:rPr lang="it-IT" dirty="0"/>
              <a:t> a policy </a:t>
            </a:r>
            <a:r>
              <a:rPr lang="el-GR" dirty="0"/>
              <a:t>π(</a:t>
            </a:r>
            <a:r>
              <a:rPr lang="it-IT" dirty="0" err="1"/>
              <a:t>a|s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 err="1"/>
              <a:t>Every</a:t>
            </a:r>
            <a:r>
              <a:rPr lang="it-IT" dirty="0"/>
              <a:t> Agent </a:t>
            </a:r>
            <a:r>
              <a:rPr lang="it-IT" dirty="0" err="1"/>
              <a:t>has</a:t>
            </a:r>
            <a:r>
              <a:rPr lang="it-IT" dirty="0"/>
              <a:t>:</a:t>
            </a:r>
          </a:p>
          <a:p>
            <a:r>
              <a:rPr lang="it-IT" dirty="0"/>
              <a:t>A </a:t>
            </a:r>
            <a:r>
              <a:rPr lang="it-IT" dirty="0" err="1"/>
              <a:t>representation</a:t>
            </a:r>
            <a:r>
              <a:rPr lang="it-IT" dirty="0"/>
              <a:t> of a </a:t>
            </a:r>
            <a:r>
              <a:rPr lang="it-IT" i="1" dirty="0" err="1"/>
              <a:t>value</a:t>
            </a:r>
            <a:r>
              <a:rPr lang="it-IT" i="1" dirty="0"/>
              <a:t> </a:t>
            </a:r>
            <a:r>
              <a:rPr lang="it-IT" i="1" dirty="0" err="1"/>
              <a:t>function</a:t>
            </a:r>
            <a:endParaRPr lang="it-IT" i="1" dirty="0"/>
          </a:p>
          <a:p>
            <a:r>
              <a:rPr lang="it-IT" dirty="0"/>
              <a:t>a </a:t>
            </a:r>
            <a:r>
              <a:rPr lang="it-IT" dirty="0" err="1"/>
              <a:t>direct</a:t>
            </a:r>
            <a:r>
              <a:rPr lang="it-IT" dirty="0"/>
              <a:t> </a:t>
            </a:r>
            <a:r>
              <a:rPr lang="it-IT" dirty="0" err="1"/>
              <a:t>representation</a:t>
            </a:r>
            <a:r>
              <a:rPr lang="it-IT" dirty="0"/>
              <a:t> of the policy</a:t>
            </a:r>
            <a:endParaRPr lang="it-IT" i="1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9080EE-24AE-1641-9D2A-9BA1573DF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6AE8-42AF-F441-9809-A79E00C02F96}" type="datetime1">
              <a:rPr lang="it-IT" smtClean="0"/>
              <a:t>06/02/22</a:t>
            </a:fld>
            <a:r>
              <a:rPr lang="en-US"/>
              <a:t> Luca Brodo - HSHL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F9E4523-1341-8B4A-9F49-B92A3BEC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Segnaposto contenuto 6">
            <a:extLst>
              <a:ext uri="{FF2B5EF4-FFF2-40B4-BE49-F238E27FC236}">
                <a16:creationId xmlns:a16="http://schemas.microsoft.com/office/drawing/2014/main" id="{28013297-FD74-4045-B9F7-D6518B9D8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845" y="2533992"/>
            <a:ext cx="5721723" cy="259265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BEB9038-8F1E-7E45-9126-CC9A36DE6DEA}"/>
              </a:ext>
            </a:extLst>
          </p:cNvPr>
          <p:cNvSpPr txBox="1"/>
          <p:nvPr/>
        </p:nvSpPr>
        <p:spPr>
          <a:xfrm>
            <a:off x="11353800" y="446444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1778659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C7CF84-1ED6-3649-8AB4-23D7C05E7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Q-Learning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C07B0DC-F968-8442-B64D-F0BBF6FE24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317474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i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𝛼 is the learning rate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dirty="0"/>
                  <a:t> is the reward 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GB" dirty="0"/>
                  <a:t> is the current value in the Q table</a:t>
                </a:r>
              </a:p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GB" dirty="0"/>
                  <a:t> is the predicted Q value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dirty="0"/>
                  <a:t> defines how much we want to depend on </a:t>
                </a:r>
              </a:p>
              <a:p>
                <a:pPr marL="0" indent="0">
                  <a:buNone/>
                </a:pPr>
                <a:r>
                  <a:rPr lang="en-GB" dirty="0"/>
                  <a:t>	the predicted Q value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C07B0DC-F968-8442-B64D-F0BBF6FE24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3174744"/>
              </a:xfrm>
              <a:blipFill>
                <a:blip r:embed="rId2"/>
                <a:stretch>
                  <a:fillRect l="-965" b="-47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6DCB39-97BF-1B46-90FA-E64335F51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6AE8-42AF-F441-9809-A79E00C02F96}" type="datetime1">
              <a:rPr lang="it-IT" smtClean="0"/>
              <a:t>06/02/22</a:t>
            </a:fld>
            <a:r>
              <a:rPr lang="en-US"/>
              <a:t> Luca Brodo - HSHL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D00FFF8-E5DC-C945-8DE6-17D4936D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8F44CE0-08ED-8A40-8E9A-46574B827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044" y="2314832"/>
            <a:ext cx="3771900" cy="377838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B1D2AB9-CA23-1945-8DBA-9EA47E69B6FC}"/>
              </a:ext>
            </a:extLst>
          </p:cNvPr>
          <p:cNvSpPr txBox="1"/>
          <p:nvPr/>
        </p:nvSpPr>
        <p:spPr>
          <a:xfrm>
            <a:off x="11397114" y="572174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3571807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13269</TotalTime>
  <Words>597</Words>
  <Application>Microsoft Macintosh PowerPoint</Application>
  <PresentationFormat>Widescreen</PresentationFormat>
  <Paragraphs>128</Paragraphs>
  <Slides>17</Slides>
  <Notes>2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Tema di Office</vt:lpstr>
      <vt:lpstr>Swarm Driving With Deep Learning</vt:lpstr>
      <vt:lpstr>Swarm Robotics and Swarm Intelligence</vt:lpstr>
      <vt:lpstr>Why are we talking about swarms?</vt:lpstr>
      <vt:lpstr>Why are we talking about swarms?</vt:lpstr>
      <vt:lpstr>Why are we talking about swarms?</vt:lpstr>
      <vt:lpstr>We are talking about swarms because:</vt:lpstr>
      <vt:lpstr>Reinforcement Learning</vt:lpstr>
      <vt:lpstr>Reinforcement Learning</vt:lpstr>
      <vt:lpstr>Q-Learning</vt:lpstr>
      <vt:lpstr>Q-Learning</vt:lpstr>
      <vt:lpstr>Deep Q-Learning</vt:lpstr>
      <vt:lpstr>Deep Q-Learning</vt:lpstr>
      <vt:lpstr>Deep Q-Learning</vt:lpstr>
      <vt:lpstr>Let’s simulate an application</vt:lpstr>
      <vt:lpstr>Our Simulation</vt:lpstr>
      <vt:lpstr>Is it applicable in the real world?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Actor Framework - CAF</dc:title>
  <dc:creator>luca brodo</dc:creator>
  <cp:lastModifiedBy>luca brodo</cp:lastModifiedBy>
  <cp:revision>118</cp:revision>
  <dcterms:created xsi:type="dcterms:W3CDTF">2021-03-30T15:57:54Z</dcterms:created>
  <dcterms:modified xsi:type="dcterms:W3CDTF">2022-02-06T14:35:07Z</dcterms:modified>
</cp:coreProperties>
</file>