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7" r:id="rId13"/>
    <p:sldId id="301" r:id="rId14"/>
    <p:sldId id="302" r:id="rId15"/>
    <p:sldId id="303" r:id="rId16"/>
    <p:sldId id="304" r:id="rId17"/>
    <p:sldId id="305" r:id="rId18"/>
    <p:sldId id="306" r:id="rId19"/>
    <p:sldId id="308" r:id="rId20"/>
    <p:sldId id="309" r:id="rId21"/>
    <p:sldId id="290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5935"/>
  </p:normalViewPr>
  <p:slideViewPr>
    <p:cSldViewPr snapToGrid="0" snapToObjects="1">
      <p:cViewPr varScale="1">
        <p:scale>
          <a:sx n="123" d="100"/>
          <a:sy n="123" d="100"/>
        </p:scale>
        <p:origin x="552" y="192"/>
      </p:cViewPr>
      <p:guideLst/>
    </p:cSldViewPr>
  </p:slideViewPr>
  <p:outlineViewPr>
    <p:cViewPr>
      <p:scale>
        <a:sx n="95" d="100"/>
        <a:sy n="95" d="100"/>
      </p:scale>
      <p:origin x="0" y="-197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29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4EAB5-E09C-2143-976E-A916457BEE18}" type="datetimeFigureOut">
              <a:rPr lang="en-US" smtClean="0"/>
              <a:t>6/26/21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D0D0F-EBF2-8348-B016-224B91737C4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D0D0F-EBF2-8348-B016-224B91737C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0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2C93FADD-AC25-C841-B383-3AE8DB14D8E3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4C94334-6151-3A42-B9B6-903900F02C48}"/>
              </a:ext>
            </a:extLst>
          </p:cNvPr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7288E9-E284-1C46-94D7-9137CAC31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5C89AA-55B0-434A-ADC7-EE2E95612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1A0CDA-F288-324F-AB37-B0CFD5B8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8247"/>
            <a:ext cx="3239814" cy="289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37DE45-5FB3-A344-AEEF-54B05397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4331" y="6310256"/>
            <a:ext cx="49661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5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5D18B0-3D05-B240-8283-FB04D5A5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849F22-AC22-1248-873B-E57E4D3B0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F83071-5FBB-1C4D-96B9-449D62B8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0F904-3984-F74D-8024-6548AF73ECB7}" type="datetime1">
              <a:rPr lang="it-IT" smtClean="0"/>
              <a:t>26/06/21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EA4992-7A30-0D46-83F3-46C970DA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C85F47-7EAD-2B4E-9E59-EB8D8125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5F1CAEC-4F45-A04A-995F-94BAA8847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357ADA-2C2E-204E-9F84-BF827C9BD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F984F0-993A-2448-925D-98339366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B2E407-A84A-E044-9FF8-31AD125FD6AD}" type="datetime1">
              <a:rPr lang="it-IT" smtClean="0"/>
              <a:t>26/06/21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B28112-0D52-BF49-909A-C5B79149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A76C02-2569-414C-9D9A-0968781B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A9355-7EE2-C445-974C-12DE56CF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51838-5960-C245-AF1F-7046BD14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42E4D72-DB24-F649-B534-E9B9B01FD5FA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E27F29-8C8B-AC46-9A56-C8CFEED02D66}"/>
              </a:ext>
            </a:extLst>
          </p:cNvPr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2B8C4CE0-256D-7547-A5C8-9715AE6D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8247"/>
            <a:ext cx="3092669" cy="289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49D866EF-264C-E84E-901F-3BAD88F0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799" y="6310256"/>
            <a:ext cx="52814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6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8DA87-87C7-F040-BEF9-6F098F8C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D245B5-E2E2-3048-8068-5B0297B5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86E0E8-59B4-BB42-BD15-783502B6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CEF389-FED6-0141-95DF-03E8D246A958}" type="datetime1">
              <a:rPr lang="it-IT" smtClean="0"/>
              <a:t>26/06/21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5367AB-3001-0346-AD2E-BA589D8E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B8A39D-65D2-8B49-9B4E-0F3181BE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2906CD-66EB-8848-BCCE-53E62383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063CCD-1630-734A-A823-1257F8F40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7F4805-D81D-0B4B-B9B6-FDD426E6D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FFDCDF-1AD2-804F-BEDF-FEACF460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4526C7-5665-3F44-99CB-8F13CE91A9A0}" type="datetime1">
              <a:rPr lang="it-IT" smtClean="0"/>
              <a:t>26/06/21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F8527C-A4E4-D340-94AA-DA6267D4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1F101F-0302-9B47-A03B-2D23FF31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1BED97-595D-F145-A499-A912E623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F4FE6A-930F-DC4E-8447-9E320ED3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994D50-E77F-474A-A65A-CF438D438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D139EF-39D6-AC43-B05D-87A0D491C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0DB295C-21F8-164B-A65F-AB3CDB993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ECC10-9FBE-4B46-A148-D9350B84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3EB9BF-A83E-1649-BEB9-D8B13BCD5B40}" type="datetime1">
              <a:rPr lang="it-IT" smtClean="0"/>
              <a:t>26/06/21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4DA3644-D8EC-0E4B-8DB5-92B658D6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0C5F07E-CD80-C94C-AC8A-1F21ECAE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F963C4-7EDB-0643-9CB5-6053A794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CADE913-7453-5F4E-8B60-CBB323CF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B4D067-D34C-D64F-8EA9-4FEB01054DF0}" type="datetime1">
              <a:rPr lang="it-IT" smtClean="0"/>
              <a:t>26/06/21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B727BD0-835A-8A4C-9C08-4BEB42FA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A54E9B-71F3-4048-93A7-1A831BFB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6F69880-6445-CB46-9FCC-565BB16E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DC82E9-AA14-E247-B806-15BA2FEA4AA5}" type="datetime1">
              <a:rPr lang="it-IT" smtClean="0"/>
              <a:t>26/06/21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1A2638-9451-4649-9FA8-61FB4725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EB75C9-C29B-0644-8BA9-92217A85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8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3342F-92EE-ED41-9319-B1106EAE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F68DBE-6040-C349-983F-065ED6A6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1EE951-03F0-554D-A713-031449154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A269E6-8B1D-CC48-9473-07C3CA7E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86F908-8F0F-4F41-9FD6-7C383D15ABDF}" type="datetime1">
              <a:rPr lang="it-IT" smtClean="0"/>
              <a:t>26/06/21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59502-C798-D14E-B74B-191177B4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4A988D-8354-7547-9F67-95951A47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692C8-BDE2-F44E-94C3-A27E6BD1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B60C46-DE04-6040-BFFD-683BCB1AD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1EA6B7-19DB-0541-9896-54C9C2EDE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317076-2487-2948-BE31-E63B6FDB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531A52-3DB3-9943-93E5-963C2129EF0B}" type="datetime1">
              <a:rPr lang="it-IT" smtClean="0"/>
              <a:t>26/06/21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A53127-0B3B-3340-B072-7105B2BA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163EED4-4128-444D-BE39-611F2724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77444-643D-DC4A-BC90-63FB0CFBEC9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ED66630-321D-F543-950A-7ECAFDA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1AC0CC-C3D9-A146-9882-0D0C664E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BA87EF-0967-C94B-B563-8808A743AC87}"/>
              </a:ext>
            </a:extLst>
          </p:cNvPr>
          <p:cNvSpPr/>
          <p:nvPr userDrawn="1"/>
        </p:nvSpPr>
        <p:spPr>
          <a:xfrm>
            <a:off x="6096000" y="6264165"/>
            <a:ext cx="5507420" cy="4573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788BFF47-2054-D142-AAB9-7AF2B9EA8512}"/>
              </a:ext>
            </a:extLst>
          </p:cNvPr>
          <p:cNvSpPr/>
          <p:nvPr userDrawn="1"/>
        </p:nvSpPr>
        <p:spPr>
          <a:xfrm>
            <a:off x="588580" y="6264166"/>
            <a:ext cx="5507420" cy="457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3A5D201C-FD9D-B743-B621-97799A5AE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48247"/>
            <a:ext cx="2892972" cy="289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18" name="Segnaposto numero diapositiva 5">
            <a:extLst>
              <a:ext uri="{FF2B5EF4-FFF2-40B4-BE49-F238E27FC236}">
                <a16:creationId xmlns:a16="http://schemas.microsoft.com/office/drawing/2014/main" id="{D7F96F64-AECD-0A43-8B41-835778655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745" y="631025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A77444-643D-DC4A-BC90-63FB0CFBEC9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4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F75D0F-03DF-EA4C-A039-0DC8EE81A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C4E1BE-BA65-EE4B-9577-D480580F7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Luca </a:t>
            </a:r>
            <a:r>
              <a:rPr lang="en-US" dirty="0" err="1"/>
              <a:t>Brodo</a:t>
            </a:r>
            <a:r>
              <a:rPr lang="en-US"/>
              <a:t> – Summer Semester 2021</a:t>
            </a:r>
          </a:p>
          <a:p>
            <a:pPr algn="r"/>
            <a:r>
              <a:rPr lang="en-US"/>
              <a:t>Deep Learning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81C1F-5BB4-494C-A912-525DEED2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49"/>
            <a:ext cx="3471041" cy="365125"/>
          </a:xfrm>
        </p:spPr>
        <p:txBody>
          <a:bodyPr/>
          <a:lstStyle/>
          <a:p>
            <a:fld id="{219B1543-EBD0-3E4F-A4BD-EC2EF08A9178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353E6A-EC99-3048-82EA-57379C69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1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9D6BA3-D0E2-904E-A2AC-9F8A7190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CAED1AC-705B-6D48-9556-367852872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534" y="1694717"/>
            <a:ext cx="5948975" cy="4461731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1341AC-7C6D-D34C-B0BE-EAD1AFB7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BA175-7027-7C48-B103-5ACBB34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1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BA5E15F-E62A-CB45-B801-38E69D583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468" y="1843798"/>
            <a:ext cx="5000173" cy="3811156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185C6E-9688-F942-82BE-74478220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D14F80-5F26-3D4C-9404-D270FF5B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5C1E813-1ECC-4540-93F7-6B1239FA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772" y="1848272"/>
            <a:ext cx="5000172" cy="381115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33B422A-CC44-6440-A55C-950E34FC737F}"/>
              </a:ext>
            </a:extLst>
          </p:cNvPr>
          <p:cNvSpPr txBox="1"/>
          <p:nvPr/>
        </p:nvSpPr>
        <p:spPr>
          <a:xfrm>
            <a:off x="1910316" y="1150505"/>
            <a:ext cx="21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Smaller learning rate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6870FE-BF74-8142-BC20-817360C99D87}"/>
              </a:ext>
            </a:extLst>
          </p:cNvPr>
          <p:cNvSpPr txBox="1"/>
          <p:nvPr/>
        </p:nvSpPr>
        <p:spPr>
          <a:xfrm>
            <a:off x="7990581" y="1150505"/>
            <a:ext cx="202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Bigger learning rate</a:t>
            </a:r>
          </a:p>
        </p:txBody>
      </p:sp>
    </p:spTree>
    <p:extLst>
      <p:ext uri="{BB962C8B-B14F-4D97-AF65-F5344CB8AC3E}">
        <p14:creationId xmlns:p14="http://schemas.microsoft.com/office/powerpoint/2010/main" val="148611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BDCEF2-5B6C-8340-BD88-2416E974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770409-9EBE-7A4F-808F-917108BA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optimal minimum is guaranteed to be found</a:t>
            </a:r>
          </a:p>
          <a:p>
            <a:r>
              <a:rPr lang="en-US" dirty="0"/>
              <a:t>Very solid</a:t>
            </a:r>
          </a:p>
          <a:p>
            <a:r>
              <a:rPr lang="en-US" dirty="0"/>
              <a:t>Works with all type of loss 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But:</a:t>
            </a:r>
          </a:p>
          <a:p>
            <a:r>
              <a:rPr lang="en-US" dirty="0"/>
              <a:t>Slow</a:t>
            </a:r>
          </a:p>
          <a:p>
            <a:r>
              <a:rPr lang="en-US" dirty="0"/>
              <a:t>Not suitable for large datasets </a:t>
            </a:r>
          </a:p>
          <a:p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71AD06-5CFA-6441-A8EE-7E6ED232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F21DBC-DEFD-1849-8371-67744CC2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9E8C-6F49-4A42-8F96-A62A07E6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68B0F6-E10E-D64D-AE0A-400C3BA2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1525"/>
            <a:ext cx="10515600" cy="4346575"/>
          </a:xfrm>
        </p:spPr>
        <p:txBody>
          <a:bodyPr/>
          <a:lstStyle/>
          <a:p>
            <a:r>
              <a:rPr lang="en-US" dirty="0"/>
              <a:t>Batch version too slow </a:t>
            </a:r>
          </a:p>
          <a:p>
            <a:pPr lvl="1"/>
            <a:r>
              <a:rPr lang="en-US" dirty="0"/>
              <a:t>Using the entire dataset introduces unwanted redundancy 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Solution </a:t>
            </a:r>
            <a:r>
              <a:rPr lang="en-US" dirty="0">
                <a:solidFill>
                  <a:prstClr val="black"/>
                </a:solidFill>
                <a:sym typeface="Wingdings" pitchFamily="2" charset="2"/>
              </a:rPr>
              <a:t> </a:t>
            </a:r>
          </a:p>
          <a:p>
            <a:pPr lvl="1"/>
            <a:r>
              <a:rPr lang="en-US" dirty="0">
                <a:solidFill>
                  <a:prstClr val="black"/>
                </a:solidFill>
                <a:sym typeface="Wingdings" pitchFamily="2" charset="2"/>
              </a:rPr>
              <a:t>Use only one instance of the dataset</a:t>
            </a:r>
          </a:p>
          <a:p>
            <a:pPr lvl="1"/>
            <a:r>
              <a:rPr lang="en-US" dirty="0">
                <a:solidFill>
                  <a:prstClr val="black"/>
                </a:solidFill>
                <a:sym typeface="Wingdings" pitchFamily="2" charset="2"/>
              </a:rPr>
              <a:t>At every iteration, select one instance randomly 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7AF218-2DB9-384F-9B6A-8A5E0B24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284686-F4AB-F048-8AB5-FB58308C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DC6F81-925A-B249-BAFF-4A3407D4C9A8}"/>
                  </a:ext>
                </a:extLst>
              </p:cNvPr>
              <p:cNvSpPr txBox="1"/>
              <p:nvPr/>
            </p:nvSpPr>
            <p:spPr>
              <a:xfrm>
                <a:off x="2940627" y="2078182"/>
                <a:ext cx="6325321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1DC6F81-925A-B249-BAFF-4A3407D4C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27" y="2078182"/>
                <a:ext cx="6325321" cy="669414"/>
              </a:xfrm>
              <a:prstGeom prst="rect">
                <a:avLst/>
              </a:prstGeom>
              <a:blipFill>
                <a:blip r:embed="rId2"/>
                <a:stretch>
                  <a:fillRect r="-60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16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F7390-1E3A-C94C-9133-3A0FB21D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BDF803D-04BD-DE4F-9EA1-8F473B975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76" t="-404"/>
          <a:stretch/>
        </p:blipFill>
        <p:spPr>
          <a:xfrm>
            <a:off x="2888672" y="1454727"/>
            <a:ext cx="5985164" cy="4745640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667FF6-8ED6-B048-A130-7E08A9C3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CD9438-400F-9245-BCFF-56E77339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6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081B1D-4CCD-C446-8F88-91AB7B62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9DB65B-C703-5F44-BBE4-58C91940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Randomness </a:t>
            </a:r>
            <a:r>
              <a:rPr lang="en-US" dirty="0">
                <a:sym typeface="Wingdings" pitchFamily="2" charset="2"/>
              </a:rPr>
              <a:t> much less solid</a:t>
            </a:r>
          </a:p>
          <a:p>
            <a:pPr lvl="1"/>
            <a:r>
              <a:rPr lang="en-US" dirty="0">
                <a:sym typeface="Wingdings" pitchFamily="2" charset="2"/>
              </a:rPr>
              <a:t>Possibility to jump out of the local minimum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Depends on the type of cost function</a:t>
            </a:r>
          </a:p>
          <a:p>
            <a:pPr lvl="0"/>
            <a:endParaRPr lang="en-US" dirty="0">
              <a:solidFill>
                <a:prstClr val="black"/>
              </a:solidFill>
              <a:sym typeface="Wingdings" pitchFamily="2" charset="2"/>
            </a:endParaRPr>
          </a:p>
          <a:p>
            <a:pPr lvl="0"/>
            <a:r>
              <a:rPr lang="en-US" dirty="0">
                <a:solidFill>
                  <a:prstClr val="black"/>
                </a:solidFill>
                <a:sym typeface="Wingdings" pitchFamily="2" charset="2"/>
              </a:rPr>
              <a:t>One possible solution</a:t>
            </a:r>
          </a:p>
          <a:p>
            <a:pPr lvl="1"/>
            <a:r>
              <a:rPr lang="en-US" dirty="0">
                <a:solidFill>
                  <a:prstClr val="black"/>
                </a:solidFill>
                <a:sym typeface="Wingdings" pitchFamily="2" charset="2"/>
              </a:rPr>
              <a:t>Reduce the learning grade gradually at every iteration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F041C9-407B-4B49-AE27-C81DE158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09AAC0-9BD0-4744-9D89-38FD1389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34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7B701-51A1-BC4B-AC7D-3F522D81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Mini-Batch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Application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252248-3A39-1F4A-A647-52C5F6B5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2143"/>
            <a:ext cx="10515600" cy="4351338"/>
          </a:xfrm>
        </p:spPr>
        <p:txBody>
          <a:bodyPr/>
          <a:lstStyle/>
          <a:p>
            <a:r>
              <a:rPr lang="en-US" dirty="0"/>
              <a:t>Select batch from the dataset</a:t>
            </a:r>
          </a:p>
          <a:p>
            <a:r>
              <a:rPr lang="en-US" dirty="0"/>
              <a:t>Use this batch for the optimization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B770E2-CF28-9543-AB95-BE7065D4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A063D0-22DB-9A45-BCC6-350E46CB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A55258-BAE4-0B43-9C5B-91F883481691}"/>
                  </a:ext>
                </a:extLst>
              </p:cNvPr>
              <p:cNvSpPr txBox="1"/>
              <p:nvPr/>
            </p:nvSpPr>
            <p:spPr>
              <a:xfrm>
                <a:off x="2933339" y="1744026"/>
                <a:ext cx="5280163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de-DE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A55258-BAE4-0B43-9C5B-91F88348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39" y="1744026"/>
                <a:ext cx="5280163" cy="669414"/>
              </a:xfrm>
              <a:prstGeom prst="rect">
                <a:avLst/>
              </a:prstGeom>
              <a:blipFill>
                <a:blip r:embed="rId2"/>
                <a:stretch>
                  <a:fillRect r="-719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72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2E85BA-363A-5E4F-8E3B-163A7821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510F8DA5-5AFC-0A4B-B13D-0184E1A19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9548" y="1467268"/>
            <a:ext cx="9046831" cy="4720086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233C8A-3A19-854C-B4A0-BADBCDD3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CF584C-8BF6-E840-8331-B346A74E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09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5A7314-D9C5-D843-8BA7-4E0A3B8E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0F6BA9-8952-614D-902F-693440B0F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Randomness still plays a major role</a:t>
            </a:r>
          </a:p>
          <a:p>
            <a:pPr>
              <a:lnSpc>
                <a:spcPct val="150000"/>
              </a:lnSpc>
            </a:pPr>
            <a:r>
              <a:rPr lang="en-US" dirty="0"/>
              <a:t>Faster than the batch version, more stable than the stochastic</a:t>
            </a:r>
          </a:p>
          <a:p>
            <a:pPr>
              <a:lnSpc>
                <a:spcPct val="150000"/>
              </a:lnSpc>
            </a:pPr>
            <a:r>
              <a:rPr lang="en-US" dirty="0"/>
              <a:t>The form of the loss function has an impact on the performance</a:t>
            </a:r>
          </a:p>
          <a:p>
            <a:r>
              <a:rPr lang="en-US" dirty="0"/>
              <a:t>Suitable for large dataset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1A2BCE-4944-D043-904B-DE8CF08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49DEB8-786F-054C-B7FB-41124795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939E5-A413-DD49-A0FB-67BA0727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conclusion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9007569-5E60-5641-A6FA-E24BF03DA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798"/>
            <a:ext cx="10232237" cy="4351338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B8A001-64FA-0D4A-8FE6-A085E6E9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E750EF-8640-E74E-8A0E-0D8B9A07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6434FF-14C7-4F44-A294-9E321083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and why do we need it?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04DBF-0115-2141-A900-0EFEEE1A7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for optimization of Machine Learning models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need it because: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Performance plays a huge role when it comes to training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By knowing how it works, ad – hoc solutions can be implemented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3F86A6-9153-FF49-AE94-A142D8A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 dirty="0"/>
              <a:t> Luca </a:t>
            </a:r>
            <a:r>
              <a:rPr lang="en-US" dirty="0" err="1"/>
              <a:t>Brodo</a:t>
            </a:r>
            <a:r>
              <a:rPr lang="en-US" dirty="0"/>
              <a:t>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FA8BB6-D318-954C-9CCC-ED18FFD7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26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E99A92-BD95-8B43-827C-4572E074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and conclusion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3E423-FB53-5B4E-9D70-FC874456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solid optimization algorithm</a:t>
            </a:r>
          </a:p>
          <a:p>
            <a:r>
              <a:rPr lang="en-US" dirty="0"/>
              <a:t>Huge room for improvements for ad-hoc solutions</a:t>
            </a:r>
          </a:p>
          <a:p>
            <a:r>
              <a:rPr lang="en-US" dirty="0"/>
              <a:t>Not a work-for-all solution</a:t>
            </a:r>
          </a:p>
          <a:p>
            <a:r>
              <a:rPr lang="en-US" dirty="0">
                <a:sym typeface="Wingdings" pitchFamily="2" charset="2"/>
              </a:rPr>
              <a:t>Important trade off to consider:</a:t>
            </a:r>
            <a:endParaRPr lang="en-US" dirty="0"/>
          </a:p>
          <a:p>
            <a:pPr lvl="1"/>
            <a:r>
              <a:rPr lang="en-US" dirty="0"/>
              <a:t>By introducing randomness, faster solutions but higher possibility to overshoot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5FA13D-FFF4-814B-B377-E6BA0C29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C8A681-59EB-D243-AF49-BAD63BFE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9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101956-9A70-2549-980D-1A8865AC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0C8BDA-74B9-4848-8F18-3093F76B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71" y="267988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A. G ́</a:t>
            </a:r>
            <a:r>
              <a:rPr lang="it-IT" dirty="0" err="1"/>
              <a:t>eron</a:t>
            </a:r>
            <a:r>
              <a:rPr lang="it-IT" dirty="0"/>
              <a:t>. </a:t>
            </a:r>
            <a:r>
              <a:rPr lang="it-IT" dirty="0" err="1"/>
              <a:t>Scikit-Learn,Keras</a:t>
            </a:r>
            <a:r>
              <a:rPr lang="it-IT" dirty="0"/>
              <a:t>, and </a:t>
            </a:r>
            <a:r>
              <a:rPr lang="it-IT" dirty="0" err="1"/>
              <a:t>TensorFlow</a:t>
            </a:r>
            <a:r>
              <a:rPr lang="it-IT" dirty="0"/>
              <a:t> :</a:t>
            </a:r>
            <a:r>
              <a:rPr lang="it-IT" dirty="0" err="1"/>
              <a:t>concepts</a:t>
            </a:r>
            <a:r>
              <a:rPr lang="it-IT" dirty="0"/>
              <a:t>, </a:t>
            </a:r>
            <a:r>
              <a:rPr lang="it-IT" dirty="0" err="1"/>
              <a:t>tools</a:t>
            </a:r>
            <a:r>
              <a:rPr lang="it-IT" dirty="0"/>
              <a:t>, and </a:t>
            </a:r>
            <a:r>
              <a:rPr lang="it-IT" dirty="0" err="1"/>
              <a:t>techniquestobuildintelligentsystems</a:t>
            </a:r>
            <a:r>
              <a:rPr lang="it-IT" dirty="0"/>
              <a:t>. CA: </a:t>
            </a:r>
            <a:r>
              <a:rPr lang="it-IT" dirty="0" err="1"/>
              <a:t>O’Reilly</a:t>
            </a:r>
            <a:r>
              <a:rPr lang="it-IT" dirty="0"/>
              <a:t> </a:t>
            </a:r>
            <a:r>
              <a:rPr lang="it-IT" dirty="0" err="1"/>
              <a:t>Media,Inc</a:t>
            </a:r>
            <a:r>
              <a:rPr lang="it-IT" dirty="0"/>
              <a:t>, 2019</a:t>
            </a:r>
            <a:endParaRPr lang="en-US" sz="24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49E49D-00E7-6D41-9E02-E4883D14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1FBDAF1-3FCF-8848-8006-FF552459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3BFB2F1B-C0B0-EE49-949E-74FDF7AD2FF3}"/>
              </a:ext>
            </a:extLst>
          </p:cNvPr>
          <p:cNvSpPr txBox="1">
            <a:spLocks/>
          </p:cNvSpPr>
          <p:nvPr/>
        </p:nvSpPr>
        <p:spPr>
          <a:xfrm>
            <a:off x="838200" y="15309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693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B76995-4EC4-2544-98FE-0222FF32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and why do we need it?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7FE2BF-7C03-6045-BDC6-3C6FB1EC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algorithm is usually attributed to Cauchy, who first suggested it in 1847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Basic idea:</a:t>
            </a:r>
          </a:p>
          <a:p>
            <a:pPr lvl="1"/>
            <a:r>
              <a:rPr lang="en-AU" dirty="0"/>
              <a:t>Finding local minimum through an iterative process</a:t>
            </a:r>
          </a:p>
          <a:p>
            <a:pPr lvl="1"/>
            <a:r>
              <a:rPr lang="en-AU" dirty="0"/>
              <a:t>The step opposite direction of the gradient of the loss function is taken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0E8453-32BC-1042-A0FF-E52AC3E3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811DE6-204D-A449-B511-F79565E8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8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2046E-4A31-A44B-AD31-4B36D8ED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893F41-1CC2-7740-BA70-95A5F050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553"/>
            <a:ext cx="10515600" cy="4351338"/>
          </a:xfrm>
        </p:spPr>
        <p:txBody>
          <a:bodyPr/>
          <a:lstStyle/>
          <a:p>
            <a:r>
              <a:rPr lang="en-US" dirty="0"/>
              <a:t>Calculate the minimum of the cost function</a:t>
            </a:r>
          </a:p>
          <a:p>
            <a:r>
              <a:rPr lang="en-US" dirty="0"/>
              <a:t>Steps = Learning Rate</a:t>
            </a:r>
          </a:p>
          <a:p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52D111-3E0F-2348-8EDA-F301FE94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39F33D0-DED8-B041-94F9-87ECEE30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563A3A-0DA5-3148-8A02-AE4D532F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393" y="3028619"/>
            <a:ext cx="5143500" cy="255129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804F1C-449F-FE48-9008-4A3B7CFD7C69}"/>
              </a:ext>
            </a:extLst>
          </p:cNvPr>
          <p:cNvSpPr txBox="1"/>
          <p:nvPr/>
        </p:nvSpPr>
        <p:spPr>
          <a:xfrm>
            <a:off x="10825832" y="54864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41150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DCBC2-3C48-CC46-B0CB-DB212458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Value for the learning rate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33A095-BFC1-AB49-9B8F-BD3CB969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Overshooting: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17EB00-40D6-BD4A-809C-D524E5CD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B31EE2-40A7-AF4B-A5C6-918F0BCC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FA39B30-D28F-7D4D-BCCC-D20BDD8A2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66" y="2272358"/>
            <a:ext cx="8975833" cy="390460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B665B4-3CB9-FB46-AA47-BE0A56B88FC0}"/>
              </a:ext>
            </a:extLst>
          </p:cNvPr>
          <p:cNvSpPr txBox="1"/>
          <p:nvPr/>
        </p:nvSpPr>
        <p:spPr>
          <a:xfrm>
            <a:off x="10825832" y="54864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23664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DCBC2-3C48-CC46-B0CB-DB212458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Value for the learning rate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33A095-BFC1-AB49-9B8F-BD3CB969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Undershooting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17EB00-40D6-BD4A-809C-D524E5CD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8B31EE2-40A7-AF4B-A5C6-918F0BCC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F350DA4-A3FF-B24D-842F-D3666A42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85" y="2270420"/>
            <a:ext cx="9133491" cy="397318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C9621C-349A-8D43-BE55-1E04B2F74907}"/>
              </a:ext>
            </a:extLst>
          </p:cNvPr>
          <p:cNvSpPr txBox="1"/>
          <p:nvPr/>
        </p:nvSpPr>
        <p:spPr>
          <a:xfrm>
            <a:off x="10825832" y="54864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10862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73F428-DCFF-D849-807E-A03B94E9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Pitfalls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BDC5BD9-732E-164D-B7C5-B5034E1B9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911" y="1412875"/>
            <a:ext cx="9503759" cy="4351338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88805E-C952-9549-B451-7E745E9C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A0F299-0BEB-C74A-B8CF-8F9880F0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7D6A99-CB69-8643-B419-102719DADEEF}"/>
              </a:ext>
            </a:extLst>
          </p:cNvPr>
          <p:cNvSpPr txBox="1"/>
          <p:nvPr/>
        </p:nvSpPr>
        <p:spPr>
          <a:xfrm>
            <a:off x="10825832" y="54864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59142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8E8DFB-AB9D-D449-9BC0-CF283A7B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Variations: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73A4D9-20E9-FD46-8427-B3AE857EA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Batch Gradient Descent</a:t>
            </a:r>
          </a:p>
          <a:p>
            <a:pPr>
              <a:lnSpc>
                <a:spcPct val="200000"/>
              </a:lnSpc>
            </a:pPr>
            <a:r>
              <a:rPr lang="it-IT" dirty="0" err="1"/>
              <a:t>Stochastic</a:t>
            </a:r>
            <a:r>
              <a:rPr lang="it-IT" dirty="0"/>
              <a:t>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Application</a:t>
            </a:r>
          </a:p>
          <a:p>
            <a:pPr>
              <a:lnSpc>
                <a:spcPct val="200000"/>
              </a:lnSpc>
            </a:pPr>
            <a:r>
              <a:rPr lang="it-IT" dirty="0"/>
              <a:t>Mini-Batch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Application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E15367-DCB9-7942-9E1C-1FFE211E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EFC908-3810-B44C-88BE-66CFC7F5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6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8FBC7E-254E-0C47-9204-0EB703ED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Gradient Descent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4D196B-5994-D947-8906-59973F76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6AE8-42AF-F441-9809-A79E00C02F96}" type="datetime1">
              <a:rPr lang="it-IT" smtClean="0"/>
              <a:t>26/06/21</a:t>
            </a:fld>
            <a:r>
              <a:rPr lang="en-US"/>
              <a:t> Luca Brodo - HSHL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A1AA03-71FA-BF46-A3C2-3806F3F0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7444-643D-DC4A-BC90-63FB0CFBEC9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93A2E5C-3181-6D4B-9207-8AB70EF1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0743"/>
            <a:ext cx="10515600" cy="4351338"/>
          </a:xfrm>
        </p:spPr>
        <p:txBody>
          <a:bodyPr/>
          <a:lstStyle/>
          <a:p>
            <a:r>
              <a:rPr lang="en-US" dirty="0"/>
              <a:t>Optimizes the parameters using the whole data set at every iteration</a:t>
            </a:r>
          </a:p>
          <a:p>
            <a:r>
              <a:rPr lang="en-US" dirty="0"/>
              <a:t>Slower than the other variants </a:t>
            </a:r>
          </a:p>
          <a:p>
            <a:r>
              <a:rPr lang="it-IT" dirty="0"/>
              <a:t>0(1/</a:t>
            </a:r>
            <a:r>
              <a:rPr lang="it-IT" dirty="0" err="1"/>
              <a:t>ℇ</a:t>
            </a:r>
            <a:r>
              <a:rPr lang="it-IT" dirty="0"/>
              <a:t>) </a:t>
            </a:r>
            <a:r>
              <a:rPr lang="it-IT" dirty="0" err="1"/>
              <a:t>iterations</a:t>
            </a:r>
            <a:r>
              <a:rPr lang="it-IT" dirty="0"/>
              <a:t> to </a:t>
            </a:r>
            <a:r>
              <a:rPr lang="it-IT" dirty="0" err="1"/>
              <a:t>reach</a:t>
            </a:r>
            <a:r>
              <a:rPr lang="it-IT" dirty="0"/>
              <a:t> the optimum =&gt; </a:t>
            </a:r>
            <a:r>
              <a:rPr lang="it-IT" dirty="0" err="1"/>
              <a:t>ℇ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shape</a:t>
            </a:r>
            <a:r>
              <a:rPr lang="it-IT" dirty="0"/>
              <a:t> of the </a:t>
            </a:r>
            <a:r>
              <a:rPr lang="it-IT" dirty="0" err="1"/>
              <a:t>cost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endParaRPr lang="de-DE" b="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18A0D33-5C70-424C-B87F-28162BC188E3}"/>
                  </a:ext>
                </a:extLst>
              </p:cNvPr>
              <p:cNvSpPr txBox="1"/>
              <p:nvPr/>
            </p:nvSpPr>
            <p:spPr>
              <a:xfrm>
                <a:off x="2576945" y="2067791"/>
                <a:ext cx="5207195" cy="669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  <m:r>
                            <a:rPr lang="de-DE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de-DE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m:rPr>
                          <m:sty m:val="p"/>
                        </m:rP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l-GR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de-DE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18A0D33-5C70-424C-B87F-28162BC18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945" y="2067791"/>
                <a:ext cx="5207195" cy="669414"/>
              </a:xfrm>
              <a:prstGeom prst="rect">
                <a:avLst/>
              </a:prstGeom>
              <a:blipFill>
                <a:blip r:embed="rId2"/>
                <a:stretch>
                  <a:fillRect r="-97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249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575</Words>
  <Application>Microsoft Macintosh PowerPoint</Application>
  <PresentationFormat>Widescreen</PresentationFormat>
  <Paragraphs>126</Paragraphs>
  <Slides>21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Tema di Office</vt:lpstr>
      <vt:lpstr>Gradient Descent</vt:lpstr>
      <vt:lpstr>What is it and why do we need it?</vt:lpstr>
      <vt:lpstr>What is it and why do we need it?</vt:lpstr>
      <vt:lpstr>Functioning</vt:lpstr>
      <vt:lpstr>Incorrect Value for the learning rate</vt:lpstr>
      <vt:lpstr>Incorrect Value for the learning rate</vt:lpstr>
      <vt:lpstr>Gradient Descent Pitfalls</vt:lpstr>
      <vt:lpstr>3 Variations:</vt:lpstr>
      <vt:lpstr>Batch Gradient Descent</vt:lpstr>
      <vt:lpstr>Result</vt:lpstr>
      <vt:lpstr>Presentazione standard di PowerPoint</vt:lpstr>
      <vt:lpstr>Characteristics</vt:lpstr>
      <vt:lpstr>Stochastic Gradient Descent</vt:lpstr>
      <vt:lpstr>Result</vt:lpstr>
      <vt:lpstr>Drawbacks</vt:lpstr>
      <vt:lpstr>Mini-Batch Gradient Descent Application</vt:lpstr>
      <vt:lpstr>Result</vt:lpstr>
      <vt:lpstr>Characteristics</vt:lpstr>
      <vt:lpstr>Comparison and conclusion</vt:lpstr>
      <vt:lpstr>Comparison and conclusion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Actor Framework - CAF</dc:title>
  <dc:creator>luca brodo</dc:creator>
  <cp:lastModifiedBy>luca brodo</cp:lastModifiedBy>
  <cp:revision>107</cp:revision>
  <dcterms:created xsi:type="dcterms:W3CDTF">2021-03-30T15:57:54Z</dcterms:created>
  <dcterms:modified xsi:type="dcterms:W3CDTF">2021-06-26T12:56:59Z</dcterms:modified>
</cp:coreProperties>
</file>