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7" r:id="rId4"/>
    <p:sldId id="260" r:id="rId5"/>
    <p:sldId id="281" r:id="rId6"/>
    <p:sldId id="276" r:id="rId7"/>
    <p:sldId id="278" r:id="rId8"/>
    <p:sldId id="279" r:id="rId9"/>
    <p:sldId id="280" r:id="rId10"/>
    <p:sldId id="270" r:id="rId11"/>
    <p:sldId id="262" r:id="rId12"/>
    <p:sldId id="272" r:id="rId13"/>
    <p:sldId id="265" r:id="rId14"/>
    <p:sldId id="267" r:id="rId15"/>
    <p:sldId id="268" r:id="rId16"/>
    <p:sldId id="282" r:id="rId17"/>
    <p:sldId id="275" r:id="rId18"/>
    <p:sldId id="25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5861"/>
  </p:normalViewPr>
  <p:slideViewPr>
    <p:cSldViewPr snapToGrid="0" snapToObjects="1">
      <p:cViewPr varScale="1">
        <p:scale>
          <a:sx n="155" d="100"/>
          <a:sy n="155" d="100"/>
        </p:scale>
        <p:origin x="944" y="192"/>
      </p:cViewPr>
      <p:guideLst/>
    </p:cSldViewPr>
  </p:slideViewPr>
  <p:outlineViewPr>
    <p:cViewPr>
      <p:scale>
        <a:sx n="95" d="100"/>
        <a:sy n="95" d="100"/>
      </p:scale>
      <p:origin x="0" y="-3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2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work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22C2A7-5499-2343-97E2-CA2D61953895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EBAD2F0-6CE2-0240-AFDC-7F6F6F5C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CF9DC4-0895-BD43-B82E-7DCFD13E712F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61E4BAA-7442-D84F-84BD-01FCF60EB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AA0FF841-222E-4149-856A-B216075F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Analysing the Characteristics of Neural Networks for the Recognition of Sugar Beets 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18"/>
            <a:ext cx="9144000" cy="939798"/>
          </a:xfrm>
        </p:spPr>
        <p:txBody>
          <a:bodyPr/>
          <a:lstStyle/>
          <a:p>
            <a:pPr algn="r"/>
            <a:r>
              <a:rPr lang="en-US" dirty="0"/>
              <a:t>Luca Brodo – Winter Semester 2021</a:t>
            </a:r>
          </a:p>
          <a:p>
            <a:pPr algn="r"/>
            <a:r>
              <a:rPr lang="en-US" dirty="0"/>
              <a:t>Bachelor thesis and Project Work</a:t>
            </a:r>
          </a:p>
          <a:p>
            <a:pPr algn="r"/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199" y="6310255"/>
            <a:ext cx="3471041" cy="365125"/>
          </a:xfrm>
        </p:spPr>
        <p:txBody>
          <a:bodyPr/>
          <a:lstStyle/>
          <a:p>
            <a:r>
              <a:rPr lang="en-US" dirty="0"/>
              <a:t>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331" y="6310256"/>
            <a:ext cx="496614" cy="365125"/>
          </a:xfrm>
        </p:spPr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6ECD5-EA9A-094D-BEF4-2616095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know?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F26CA-B752-0B45-8476-A8E2EA94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Is the inference time related to the NNs structure?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related to training time?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related to accuracy?</a:t>
            </a:r>
          </a:p>
          <a:p>
            <a:pPr>
              <a:lnSpc>
                <a:spcPct val="150000"/>
              </a:lnSpc>
            </a:pPr>
            <a:r>
              <a:rPr lang="en-GB" dirty="0"/>
              <a:t>Is inference time influenced by the attributes of the images? If so, do bigger images require more time to be processed?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EFB383-C2EC-3F41-9DF1-09CE7AEF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4FE88A-ED19-CC4B-B7F6-C38946F84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75CFA-0978-2C49-B129-0D64A7E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the models be analysed?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27D13-0283-4742-A930-8CA100DD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4ACD9-E715-0240-9450-6979FD65D5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2B20E36-1345-4546-8BFB-31BE8A92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44" y="1564689"/>
            <a:ext cx="7961111" cy="3728621"/>
          </a:xfrm>
        </p:spPr>
      </p:pic>
    </p:spTree>
    <p:extLst>
      <p:ext uri="{BB962C8B-B14F-4D97-AF65-F5344CB8AC3E}">
        <p14:creationId xmlns:p14="http://schemas.microsoft.com/office/powerpoint/2010/main" val="244432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“Plants_seedlings_v2” dataset</a:t>
            </a:r>
          </a:p>
          <a:p>
            <a:pPr>
              <a:lnSpc>
                <a:spcPct val="200000"/>
              </a:lnSpc>
            </a:pPr>
            <a:r>
              <a:rPr lang="en-GB" dirty="0"/>
              <a:t>~1000 images of seedlings of 12 species</a:t>
            </a:r>
          </a:p>
          <a:p>
            <a:pPr>
              <a:lnSpc>
                <a:spcPct val="200000"/>
              </a:lnSpc>
            </a:pPr>
            <a:r>
              <a:rPr lang="en-GB" dirty="0"/>
              <a:t>10 pixels per mm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B47BEC-20AC-834D-A831-9F89CFCE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67" y="1035050"/>
            <a:ext cx="267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CC8427-9C89-2D49-9C14-E01C181C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9" y="1047585"/>
            <a:ext cx="8638986" cy="49763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ADA199-E6D2-574A-AFB9-A36145F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9"/>
          <a:stretch/>
        </p:blipFill>
        <p:spPr>
          <a:xfrm>
            <a:off x="2543607" y="3308104"/>
            <a:ext cx="6197855" cy="2346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Training time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0EDCF0-54B0-394D-9E26-02F2B80380A2}"/>
              </a:ext>
            </a:extLst>
          </p:cNvPr>
          <p:cNvSpPr txBox="1"/>
          <p:nvPr/>
        </p:nvSpPr>
        <p:spPr>
          <a:xfrm rot="10800000" flipH="1" flipV="1">
            <a:off x="5076512" y="594092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passed (s)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FA3961-42BD-5849-9355-DC733CFBA1A9}"/>
              </a:ext>
            </a:extLst>
          </p:cNvPr>
          <p:cNvSpPr txBox="1"/>
          <p:nvPr/>
        </p:nvSpPr>
        <p:spPr>
          <a:xfrm rot="16200000">
            <a:off x="813812" y="3244334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Inference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D4AF8B-9C86-724B-A04D-88A36C03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91" y="1314513"/>
            <a:ext cx="7345505" cy="42289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1BA59F-9B54-3841-890F-AA738F8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1" y="1271936"/>
            <a:ext cx="7493411" cy="43141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E91272-0896-F44E-B5A6-B35B277275D8}"/>
              </a:ext>
            </a:extLst>
          </p:cNvPr>
          <p:cNvSpPr txBox="1"/>
          <p:nvPr/>
        </p:nvSpPr>
        <p:spPr>
          <a:xfrm>
            <a:off x="5734251" y="55575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D27B65-420F-AD43-854A-2390A0AA2B55}"/>
              </a:ext>
            </a:extLst>
          </p:cNvPr>
          <p:cNvSpPr txBox="1"/>
          <p:nvPr/>
        </p:nvSpPr>
        <p:spPr>
          <a:xfrm rot="5400000" flipH="1" flipV="1">
            <a:off x="934174" y="3201757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 (s)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3213B4-DFE8-D841-BDA1-9FA4ECE13561}"/>
              </a:ext>
            </a:extLst>
          </p:cNvPr>
          <p:cNvSpPr txBox="1"/>
          <p:nvPr/>
        </p:nvSpPr>
        <p:spPr>
          <a:xfrm>
            <a:off x="5602772" y="554348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7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9199E-F7CD-9642-B1D9-7E4B365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D3EF76-524C-B54F-A574-8E778793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86" y="1589585"/>
            <a:ext cx="7695180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68C83-5B95-EC4C-8792-A579A80C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70004-4C21-064F-A267-4F571D659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109DD-4E13-004A-AD46-BD7214094904}"/>
              </a:ext>
            </a:extLst>
          </p:cNvPr>
          <p:cNvSpPr txBox="1"/>
          <p:nvPr/>
        </p:nvSpPr>
        <p:spPr>
          <a:xfrm rot="5400000" flipH="1" flipV="1">
            <a:off x="1617549" y="324433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(kb)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91D44-0837-4B4A-A9E8-A8E6EDE6EF3C}"/>
              </a:ext>
            </a:extLst>
          </p:cNvPr>
          <p:cNvSpPr txBox="1"/>
          <p:nvPr/>
        </p:nvSpPr>
        <p:spPr>
          <a:xfrm>
            <a:off x="5584449" y="5940923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</a:t>
            </a:r>
          </a:p>
        </p:txBody>
      </p:sp>
    </p:spTree>
    <p:extLst>
      <p:ext uri="{BB962C8B-B14F-4D97-AF65-F5344CB8AC3E}">
        <p14:creationId xmlns:p14="http://schemas.microsoft.com/office/powerpoint/2010/main" val="279144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90C2A-D216-6F47-B349-86681457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1C123-C42D-5B40-9786-D1EB8217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In recognition tasks, model perform differently.</a:t>
            </a:r>
          </a:p>
          <a:p>
            <a:pPr>
              <a:lnSpc>
                <a:spcPct val="200000"/>
              </a:lnSpc>
            </a:pPr>
            <a:r>
              <a:rPr lang="en-GB" dirty="0"/>
              <a:t>The goal: find correlations between different characteristics of NN</a:t>
            </a:r>
          </a:p>
          <a:p>
            <a:pPr>
              <a:lnSpc>
                <a:spcPct val="200000"/>
              </a:lnSpc>
            </a:pPr>
            <a:r>
              <a:rPr lang="en-GB" dirty="0"/>
              <a:t>How to find them? Precise Analysis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63FA1-EEDF-BB41-9144-840DF38A8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6A236-E7BC-8344-BB53-C9E96EE4A0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1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445D-D492-0D43-93CF-B9B22C9A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619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else can we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08D79-EC64-0440-92D7-8B10863D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/>
              <a:t>Study input images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Finding characteristics of the images to use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Develop a tool to automatically study these characteristics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How can we optimize applications with this method?</a:t>
            </a:r>
          </a:p>
          <a:p>
            <a:pPr>
              <a:lnSpc>
                <a:spcPct val="200000"/>
              </a:lnSpc>
            </a:pPr>
            <a:r>
              <a:rPr lang="en-GB" dirty="0"/>
              <a:t>Can we create contracts using these correlations?</a:t>
            </a:r>
          </a:p>
          <a:p>
            <a:pPr>
              <a:lnSpc>
                <a:spcPct val="200000"/>
              </a:lnSpc>
            </a:pPr>
            <a:r>
              <a:rPr lang="en-GB" dirty="0"/>
              <a:t>First milestone to make sugar beet recognition more efficient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D8FCE9-C97A-1241-8125-E8CB47BB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14060-65B0-FD46-9987-C7A4AFFA4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113C2-359C-664C-BC49-948C6833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38BF3-4132-9147-BAB5-83899584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Swiss</a:t>
            </a:r>
            <a:r>
              <a:rPr lang="it-IT" dirty="0"/>
              <a:t> Sugar Ltd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ECEE8-798E-774E-8971-DC75B46A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1CD3FD-66A4-5245-8B2B-CF5D884EF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111C80-841D-7746-BCC1-9AEC29A1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9" y="1482258"/>
            <a:ext cx="8346141" cy="46947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007B68-76DC-BB4D-B406-6AA06EE9EC7C}"/>
              </a:ext>
            </a:extLst>
          </p:cNvPr>
          <p:cNvSpPr txBox="1"/>
          <p:nvPr/>
        </p:nvSpPr>
        <p:spPr>
          <a:xfrm>
            <a:off x="10269070" y="58076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360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CDFE8-5DDA-2643-97E2-6F06455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79043-36A3-F443-83B1-3BD5A20E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Empirically find correlations between the characteristics of Neural Networks in the settings of sugar beet recognition to be:</a:t>
            </a:r>
          </a:p>
          <a:p>
            <a:pPr>
              <a:lnSpc>
                <a:spcPct val="150000"/>
              </a:lnSpc>
            </a:pPr>
            <a:r>
              <a:rPr lang="en-US" dirty="0"/>
              <a:t>Precise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S</a:t>
            </a:r>
            <a:r>
              <a:rPr lang="en-US" dirty="0" err="1"/>
              <a:t>calable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Predictable</a:t>
            </a:r>
            <a:r>
              <a:rPr lang="it-IT" dirty="0"/>
              <a:t> in time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77709B-B3DB-A446-A083-2B8408FF5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D88DDA-7F72-D641-AE6E-E88E0821C8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6FCCA-1ACD-DF41-8E33-22F98CBD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893E0-2A18-6347-8A16-850E5C4D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The characteristics for recognition are the following: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correct is the prediction?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much training does the model require for predicting correctly?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How long does the model need for the prediction?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Inference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4918-C2E1-EB42-A400-FDB48EBC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1AD53-3947-D14E-84AE-295BFFEEE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18FD2-C8E4-FB4A-8295-8CF22B8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90A4C-B858-BA4A-8F24-2BC64F69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various researches, NN architectures are compared based 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achieved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Training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Inference time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studies focus on the evaluation of NNs performances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48A6DB-333B-0941-ABE9-70EA7A76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CF8B93-6197-CF49-B406-671B04B610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8921D-AA49-6548-8A89-7D982997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36CA0-F72D-7243-8285-082E1C73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How is the weed managed in sugar beet plantations?</a:t>
            </a:r>
          </a:p>
          <a:p>
            <a:pPr>
              <a:lnSpc>
                <a:spcPct val="150000"/>
              </a:lnSpc>
            </a:pPr>
            <a:r>
              <a:rPr lang="en-GB" dirty="0"/>
              <a:t>5 main weed management techniques:</a:t>
            </a:r>
          </a:p>
          <a:p>
            <a:pPr lvl="1"/>
            <a:r>
              <a:rPr lang="en-GB" dirty="0"/>
              <a:t>Tillage</a:t>
            </a:r>
          </a:p>
          <a:p>
            <a:pPr lvl="1"/>
            <a:r>
              <a:rPr lang="en-GB" dirty="0"/>
              <a:t>Crop rotation</a:t>
            </a:r>
          </a:p>
          <a:p>
            <a:pPr lvl="1"/>
            <a:r>
              <a:rPr lang="en-GB" dirty="0"/>
              <a:t>Mechanical control</a:t>
            </a:r>
          </a:p>
          <a:p>
            <a:pPr lvl="1"/>
            <a:r>
              <a:rPr lang="en-GB" dirty="0"/>
              <a:t>Herbicides</a:t>
            </a:r>
          </a:p>
          <a:p>
            <a:pPr lvl="1"/>
            <a:r>
              <a:rPr lang="en-GB" dirty="0"/>
              <a:t>Novel automatic techniques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EF930-7056-7945-BB5F-7ED7D80E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B7A72B-75D8-7B46-BCE5-238F6228E1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4511E-B8C2-F54E-89D5-E7F09D85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3BD7C-0EE2-E243-93EA-494BB04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Automatic weed management require the recognition of sugar beets and the weeds.</a:t>
            </a:r>
          </a:p>
          <a:p>
            <a:pPr>
              <a:lnSpc>
                <a:spcPct val="150000"/>
              </a:lnSpc>
            </a:pPr>
            <a:r>
              <a:rPr lang="en-GB" dirty="0"/>
              <a:t>The recognition is done through images</a:t>
            </a:r>
          </a:p>
          <a:p>
            <a:pPr>
              <a:lnSpc>
                <a:spcPct val="150000"/>
              </a:lnSpc>
            </a:pPr>
            <a:r>
              <a:rPr lang="en-GB" dirty="0"/>
              <a:t>A lot of uncertainty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D6EE61-BF42-E948-92FC-F9980AEC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3466A7-CC09-4A4C-9626-88DA7DAA9B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F1C8D-DE0A-8C4D-8C7F-5C6009B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A5A34A-F9A2-234C-A99A-BC0C944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possible data acquisition techniques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possible datasets </a:t>
            </a:r>
          </a:p>
          <a:p>
            <a:pPr>
              <a:lnSpc>
                <a:spcPct val="150000"/>
              </a:lnSpc>
            </a:pPr>
            <a:r>
              <a:rPr lang="en-GB" dirty="0"/>
              <a:t>Two Detection approaches: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Plant-based classification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Weed mapping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D859B-E530-874F-99DE-353607C7D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88894-2147-0F43-89C4-6DA01082A4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D6C95-A9A8-2E43-9DC6-D80515A7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BBE51-D1E1-EC41-B54C-D7C213D5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Various detection solutions: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Convolutional neural networks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CNNs as feature extractor for traditional classifiers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Fully convolutional neural networks</a:t>
            </a:r>
          </a:p>
          <a:p>
            <a:pPr>
              <a:lnSpc>
                <a:spcPct val="150000"/>
              </a:lnSpc>
            </a:pPr>
            <a:r>
              <a:rPr lang="en-GB" dirty="0"/>
              <a:t>Different performances of the models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30EE6B-8DDA-0348-AC40-87F1B74C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F8FF4-9C0E-F346-B344-602541746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14981</TotalTime>
  <Words>524</Words>
  <Application>Microsoft Macintosh PowerPoint</Application>
  <PresentationFormat>Widescreen</PresentationFormat>
  <Paragraphs>129</Paragraphs>
  <Slides>18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Analysing the Characteristics of Neural Networks for the Recognition of Sugar Beets </vt:lpstr>
      <vt:lpstr>Why are we here?</vt:lpstr>
      <vt:lpstr>Why are we here?</vt:lpstr>
      <vt:lpstr>Why are we here?</vt:lpstr>
      <vt:lpstr>Related work</vt:lpstr>
      <vt:lpstr>The problem</vt:lpstr>
      <vt:lpstr>The problem</vt:lpstr>
      <vt:lpstr>The problem</vt:lpstr>
      <vt:lpstr>The problem</vt:lpstr>
      <vt:lpstr>What do we want to know?</vt:lpstr>
      <vt:lpstr>How can the models be analysed? </vt:lpstr>
      <vt:lpstr>Use case</vt:lpstr>
      <vt:lpstr>Training time</vt:lpstr>
      <vt:lpstr>Inference time</vt:lpstr>
      <vt:lpstr>Presentazione standard di PowerPoint</vt:lpstr>
      <vt:lpstr>Overview</vt:lpstr>
      <vt:lpstr>What else can we do?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145</cp:revision>
  <dcterms:created xsi:type="dcterms:W3CDTF">2021-03-30T15:57:54Z</dcterms:created>
  <dcterms:modified xsi:type="dcterms:W3CDTF">2022-02-16T14:55:05Z</dcterms:modified>
</cp:coreProperties>
</file>