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77" r:id="rId4"/>
    <p:sldId id="260" r:id="rId5"/>
    <p:sldId id="281" r:id="rId6"/>
    <p:sldId id="276" r:id="rId7"/>
    <p:sldId id="278" r:id="rId8"/>
    <p:sldId id="279" r:id="rId9"/>
    <p:sldId id="280" r:id="rId10"/>
    <p:sldId id="270" r:id="rId11"/>
    <p:sldId id="262" r:id="rId12"/>
    <p:sldId id="272" r:id="rId13"/>
    <p:sldId id="265" r:id="rId14"/>
    <p:sldId id="267" r:id="rId15"/>
    <p:sldId id="268" r:id="rId16"/>
    <p:sldId id="275" r:id="rId17"/>
    <p:sldId id="274" r:id="rId18"/>
    <p:sldId id="258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23"/>
    <p:restoredTop sz="95861"/>
  </p:normalViewPr>
  <p:slideViewPr>
    <p:cSldViewPr snapToGrid="0" snapToObjects="1">
      <p:cViewPr varScale="1">
        <p:scale>
          <a:sx n="155" d="100"/>
          <a:sy n="155" d="100"/>
        </p:scale>
        <p:origin x="1248" y="192"/>
      </p:cViewPr>
      <p:guideLst/>
    </p:cSldViewPr>
  </p:slideViewPr>
  <p:outlineViewPr>
    <p:cViewPr>
      <p:scale>
        <a:sx n="95" d="100"/>
        <a:sy n="95" d="100"/>
      </p:scale>
      <p:origin x="0" y="-31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29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4EAB5-E09C-2143-976E-A916457BEE18}" type="datetimeFigureOut">
              <a:rPr lang="en-US" smtClean="0"/>
              <a:t>2/14/22</a:t>
            </a:fld>
            <a:endParaRPr lang="en-US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D0D0F-EBF2-8348-B016-224B91737C4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9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D0D0F-EBF2-8348-B016-224B91737C4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500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Project work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D0D0F-EBF2-8348-B016-224B91737C4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8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Project work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D0D0F-EBF2-8348-B016-224B91737C4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21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Project work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D0D0F-EBF2-8348-B016-224B91737C4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613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Project work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D0D0F-EBF2-8348-B016-224B91737C4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1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Project work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D0D0F-EBF2-8348-B016-224B91737C4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772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D0D0F-EBF2-8348-B016-224B91737C4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8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7288E9-E284-1C46-94D7-9137CAC31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95C89AA-55B0-434A-ADC7-EE2E95612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222C2A7-5499-2343-97E2-CA2D61953895}"/>
              </a:ext>
            </a:extLst>
          </p:cNvPr>
          <p:cNvSpPr/>
          <p:nvPr userDrawn="1"/>
        </p:nvSpPr>
        <p:spPr>
          <a:xfrm>
            <a:off x="6096000" y="6264165"/>
            <a:ext cx="5507420" cy="4573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0EBAD2F0-6CE2-0240-AFDC-7F6F6F5CC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2051" y="6310256"/>
            <a:ext cx="50889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A77444-643D-DC4A-BC90-63FB0CFBEC9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15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9A9355-7EE2-C445-974C-12DE56CF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451838-5960-C245-AF1F-7046BD147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42E4D72-DB24-F649-B534-E9B9B01FD5FA}"/>
              </a:ext>
            </a:extLst>
          </p:cNvPr>
          <p:cNvSpPr/>
          <p:nvPr userDrawn="1"/>
        </p:nvSpPr>
        <p:spPr>
          <a:xfrm>
            <a:off x="6096000" y="6264165"/>
            <a:ext cx="5507420" cy="4573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2E27F29-8C8B-AC46-9A56-C8CFEED02D66}"/>
              </a:ext>
            </a:extLst>
          </p:cNvPr>
          <p:cNvSpPr/>
          <p:nvPr userDrawn="1"/>
        </p:nvSpPr>
        <p:spPr>
          <a:xfrm>
            <a:off x="588580" y="6264166"/>
            <a:ext cx="5507420" cy="4573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6CF9DC4-0895-BD43-B82E-7DCFD13E712F}"/>
              </a:ext>
            </a:extLst>
          </p:cNvPr>
          <p:cNvSpPr/>
          <p:nvPr userDrawn="1"/>
        </p:nvSpPr>
        <p:spPr>
          <a:xfrm>
            <a:off x="6096000" y="6264165"/>
            <a:ext cx="5507420" cy="4573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61E4BAA-7442-D84F-84BD-01FCF60EB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2051" y="6310256"/>
            <a:ext cx="50889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A77444-643D-DC4A-BC90-63FB0CFBEC9C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7" name="Segnaposto data 3">
            <a:extLst>
              <a:ext uri="{FF2B5EF4-FFF2-40B4-BE49-F238E27FC236}">
                <a16:creationId xmlns:a16="http://schemas.microsoft.com/office/drawing/2014/main" id="{AA0FF841-222E-4149-856A-B216075F8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10255"/>
            <a:ext cx="28929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Luca Brodo - HSHL</a:t>
            </a:r>
          </a:p>
        </p:txBody>
      </p:sp>
    </p:spTree>
    <p:extLst>
      <p:ext uri="{BB962C8B-B14F-4D97-AF65-F5344CB8AC3E}">
        <p14:creationId xmlns:p14="http://schemas.microsoft.com/office/powerpoint/2010/main" val="212096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ED66630-321D-F543-950A-7ECAFDA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1AC0CC-C3D9-A146-9882-0D0C664E5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2BA87EF-0967-C94B-B563-8808A743AC87}"/>
              </a:ext>
            </a:extLst>
          </p:cNvPr>
          <p:cNvSpPr/>
          <p:nvPr userDrawn="1"/>
        </p:nvSpPr>
        <p:spPr>
          <a:xfrm>
            <a:off x="6096000" y="6264165"/>
            <a:ext cx="5507420" cy="4573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788BFF47-2054-D142-AAB9-7AF2B9EA8512}"/>
              </a:ext>
            </a:extLst>
          </p:cNvPr>
          <p:cNvSpPr/>
          <p:nvPr userDrawn="1"/>
        </p:nvSpPr>
        <p:spPr>
          <a:xfrm>
            <a:off x="588580" y="6264166"/>
            <a:ext cx="5507420" cy="4573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egnaposto data 3">
            <a:extLst>
              <a:ext uri="{FF2B5EF4-FFF2-40B4-BE49-F238E27FC236}">
                <a16:creationId xmlns:a16="http://schemas.microsoft.com/office/drawing/2014/main" id="{3A5D201C-FD9D-B743-B621-97799A5AE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10255"/>
            <a:ext cx="28929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Luca Brodo - HSHL</a:t>
            </a:r>
          </a:p>
        </p:txBody>
      </p:sp>
      <p:sp>
        <p:nvSpPr>
          <p:cNvPr id="18" name="Segnaposto numero diapositiva 5">
            <a:extLst>
              <a:ext uri="{FF2B5EF4-FFF2-40B4-BE49-F238E27FC236}">
                <a16:creationId xmlns:a16="http://schemas.microsoft.com/office/drawing/2014/main" id="{D7F96F64-AECD-0A43-8B41-835778655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2051" y="6310256"/>
            <a:ext cx="50889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A77444-643D-DC4A-BC90-63FB0CFBEC9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4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F75D0F-03DF-EA4C-A039-0DC8EE81A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576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Analysing the Characteristics of Neural Networks for the Recognition of Sugar Beets </a:t>
            </a:r>
            <a:endParaRPr lang="en-GB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CC4E1BE-BA65-EE4B-9577-D480580F7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6118"/>
            <a:ext cx="9144000" cy="939798"/>
          </a:xfrm>
        </p:spPr>
        <p:txBody>
          <a:bodyPr/>
          <a:lstStyle/>
          <a:p>
            <a:pPr algn="r"/>
            <a:r>
              <a:rPr lang="en-US" dirty="0"/>
              <a:t>Luca Brodo – Winter Semester 2021</a:t>
            </a:r>
          </a:p>
          <a:p>
            <a:pPr algn="r"/>
            <a:r>
              <a:rPr lang="en-US" dirty="0"/>
              <a:t>Bachelor thesis and Project Work</a:t>
            </a:r>
          </a:p>
          <a:p>
            <a:pPr algn="r"/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081C1F-5BB4-494C-A912-525DEED27B5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199" y="6310255"/>
            <a:ext cx="3471041" cy="365125"/>
          </a:xfrm>
        </p:spPr>
        <p:txBody>
          <a:bodyPr/>
          <a:lstStyle/>
          <a:p>
            <a:r>
              <a:rPr lang="en-US" dirty="0"/>
              <a:t>Luca Brodo - HSHL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8353E6A-EC99-3048-82EA-57379C69D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4331" y="6310256"/>
            <a:ext cx="496614" cy="365125"/>
          </a:xfrm>
        </p:spPr>
        <p:txBody>
          <a:bodyPr/>
          <a:lstStyle/>
          <a:p>
            <a:fld id="{3CA77444-643D-DC4A-BC90-63FB0CFBEC9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61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E6ECD5-EA9A-094D-BEF4-2616095B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we want to know?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6F26CA-B752-0B45-8476-A8E2EA946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Is the inference time related to the NNs structure?</a:t>
            </a:r>
          </a:p>
          <a:p>
            <a:pPr>
              <a:lnSpc>
                <a:spcPct val="150000"/>
              </a:lnSpc>
            </a:pPr>
            <a:r>
              <a:rPr lang="en-GB" dirty="0"/>
              <a:t>Is inference time related to training time?</a:t>
            </a:r>
          </a:p>
          <a:p>
            <a:pPr>
              <a:lnSpc>
                <a:spcPct val="150000"/>
              </a:lnSpc>
            </a:pPr>
            <a:r>
              <a:rPr lang="en-GB" dirty="0"/>
              <a:t>Is inference time related to accuracy?</a:t>
            </a:r>
          </a:p>
          <a:p>
            <a:pPr>
              <a:lnSpc>
                <a:spcPct val="150000"/>
              </a:lnSpc>
            </a:pPr>
            <a:r>
              <a:rPr lang="en-GB" dirty="0"/>
              <a:t>Is inference time influenced by the attributes of the images? If so, do bigger images require more time to be processed?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EFB383-C2EC-3F41-9DF1-09CE7AEF2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84FE88A-ED19-CC4B-B7F6-C38946F84ED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31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F75CFA-0978-2C49-B129-0D64A7E1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analyse the models?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C27D13-0283-4742-A930-8CA100DD9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C04ACD9-E715-0240-9450-6979FD65D55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42B20E36-1345-4546-8BFB-31BE8A92B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444" y="1564689"/>
            <a:ext cx="7961111" cy="3728621"/>
          </a:xfrm>
        </p:spPr>
      </p:pic>
    </p:spTree>
    <p:extLst>
      <p:ext uri="{BB962C8B-B14F-4D97-AF65-F5344CB8AC3E}">
        <p14:creationId xmlns:p14="http://schemas.microsoft.com/office/powerpoint/2010/main" val="2444328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CA9ABE-99EE-7D40-97B3-6E2A73D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129135-5223-1F49-9548-D48EBCFC0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“Plants_seedlings_v2” dataset</a:t>
            </a:r>
          </a:p>
          <a:p>
            <a:pPr>
              <a:lnSpc>
                <a:spcPct val="200000"/>
              </a:lnSpc>
            </a:pPr>
            <a:r>
              <a:rPr lang="en-GB" dirty="0"/>
              <a:t>~1000 images of seedlings of 12 species</a:t>
            </a:r>
          </a:p>
          <a:p>
            <a:pPr>
              <a:lnSpc>
                <a:spcPct val="200000"/>
              </a:lnSpc>
            </a:pPr>
            <a:r>
              <a:rPr lang="en-GB" dirty="0"/>
              <a:t>10 pixels per mm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3EAE32-90A4-C841-BF6E-A3B229E51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56BE2CA-C63A-C048-A841-DD176940BA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9B47BEC-20AC-834D-A831-9F89CFCEB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667" y="1035050"/>
            <a:ext cx="26797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18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BE5D24F-6D41-A040-8563-C9375B8CC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3B4ED9-3A7A-1E48-B3B0-CB8821AC6B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8CC8427-9C89-2D49-9C14-E01C181C4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30" y="945633"/>
            <a:ext cx="9171940" cy="528334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6ADA199-E6D2-574A-AFB9-A36145FCB1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29"/>
          <a:stretch/>
        </p:blipFill>
        <p:spPr>
          <a:xfrm>
            <a:off x="2849908" y="3195320"/>
            <a:ext cx="6212509" cy="23520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4EA3A3AF-8892-1E4C-944E-F6FB8309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51" y="0"/>
            <a:ext cx="10515600" cy="1325563"/>
          </a:xfrm>
        </p:spPr>
        <p:txBody>
          <a:bodyPr/>
          <a:lstStyle/>
          <a:p>
            <a:r>
              <a:rPr lang="en-GB" dirty="0"/>
              <a:t>Training time</a:t>
            </a:r>
          </a:p>
        </p:txBody>
      </p:sp>
    </p:spTree>
    <p:extLst>
      <p:ext uri="{BB962C8B-B14F-4D97-AF65-F5344CB8AC3E}">
        <p14:creationId xmlns:p14="http://schemas.microsoft.com/office/powerpoint/2010/main" val="3416853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BE5D24F-6D41-A040-8563-C9375B8CC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3B4ED9-3A7A-1E48-B3B0-CB8821AC6B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4EA3A3AF-8892-1E4C-944E-F6FB8309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51" y="0"/>
            <a:ext cx="10515600" cy="1325563"/>
          </a:xfrm>
        </p:spPr>
        <p:txBody>
          <a:bodyPr/>
          <a:lstStyle/>
          <a:p>
            <a:r>
              <a:rPr lang="en-GB" dirty="0"/>
              <a:t>Inference time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4D4AF8B-9C86-724B-A04D-88A36C03B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391" y="1314513"/>
            <a:ext cx="7345505" cy="422897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31BA59F-9B54-3841-890F-AA738F8FB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391" y="1271936"/>
            <a:ext cx="7493411" cy="431412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2E91272-0896-F44E-B5A6-B35B277275D8}"/>
              </a:ext>
            </a:extLst>
          </p:cNvPr>
          <p:cNvSpPr txBox="1"/>
          <p:nvPr/>
        </p:nvSpPr>
        <p:spPr>
          <a:xfrm>
            <a:off x="5734251" y="555753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Epoch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8D27B65-420F-AD43-854A-2390A0AA2B55}"/>
              </a:ext>
            </a:extLst>
          </p:cNvPr>
          <p:cNvSpPr txBox="1"/>
          <p:nvPr/>
        </p:nvSpPr>
        <p:spPr>
          <a:xfrm rot="5400000" flipH="1" flipV="1">
            <a:off x="934174" y="3201757"/>
            <a:ext cx="18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Inference time (s)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13213B4-DFE8-D841-BDA1-9FA4ECE13561}"/>
              </a:ext>
            </a:extLst>
          </p:cNvPr>
          <p:cNvSpPr txBox="1"/>
          <p:nvPr/>
        </p:nvSpPr>
        <p:spPr>
          <a:xfrm>
            <a:off x="5602772" y="5543486"/>
            <a:ext cx="102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9717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99199E-F7CD-9642-B1D9-7E4B365A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7D3EF76-524C-B54F-A574-8E778793D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4686" y="1690688"/>
            <a:ext cx="7695180" cy="4351338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8E68C83-5B95-EC4C-8792-A579A80C8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A70004-4C21-064F-A267-4F571D6597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11109DD-4E13-004A-AD46-BD7214094904}"/>
              </a:ext>
            </a:extLst>
          </p:cNvPr>
          <p:cNvSpPr txBox="1"/>
          <p:nvPr/>
        </p:nvSpPr>
        <p:spPr>
          <a:xfrm rot="5400000" flipH="1" flipV="1">
            <a:off x="1617549" y="3244334"/>
            <a:ext cx="96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Size (kb)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5591D44-0837-4B4A-A9E8-A8E6EDE6EF3C}"/>
              </a:ext>
            </a:extLst>
          </p:cNvPr>
          <p:cNvSpPr txBox="1"/>
          <p:nvPr/>
        </p:nvSpPr>
        <p:spPr>
          <a:xfrm>
            <a:off x="5584449" y="5940923"/>
            <a:ext cx="155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Inference time</a:t>
            </a:r>
          </a:p>
        </p:txBody>
      </p:sp>
    </p:spTree>
    <p:extLst>
      <p:ext uri="{BB962C8B-B14F-4D97-AF65-F5344CB8AC3E}">
        <p14:creationId xmlns:p14="http://schemas.microsoft.com/office/powerpoint/2010/main" val="2791445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E5445D-D492-0D43-93CF-B9B22C9A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619"/>
            <a:ext cx="10515600" cy="1325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What else can we do?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208D79-EC64-0440-92D7-8B10863DC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GB" dirty="0"/>
              <a:t>Identify more correlations </a:t>
            </a:r>
          </a:p>
          <a:p>
            <a:pPr>
              <a:lnSpc>
                <a:spcPct val="200000"/>
              </a:lnSpc>
            </a:pPr>
            <a:r>
              <a:rPr lang="en-GB" dirty="0"/>
              <a:t>How can we optimize applications with this method?</a:t>
            </a:r>
          </a:p>
          <a:p>
            <a:pPr>
              <a:lnSpc>
                <a:spcPct val="200000"/>
              </a:lnSpc>
            </a:pPr>
            <a:r>
              <a:rPr lang="en-GB" dirty="0"/>
              <a:t>Can we create contracts using these correlations?</a:t>
            </a:r>
          </a:p>
          <a:p>
            <a:pPr>
              <a:lnSpc>
                <a:spcPct val="170000"/>
              </a:lnSpc>
            </a:pPr>
            <a:r>
              <a:rPr lang="en-GB" dirty="0"/>
              <a:t>Study input images 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Training images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Finding characteristics of the images to use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Develop a tool to automatically study these characteristics</a:t>
            </a:r>
          </a:p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8D8FCE9-C97A-1241-8125-E8CB47BB6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7414060-65B0-FD46-9987-C7A4AFFA4E5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3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F90A6F-1DEC-004D-8DDC-D19ECD5C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Conclusion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E65B6D-B1B5-2244-8650-5476948E4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First milestone to make sugar beet recognition more efficient</a:t>
            </a:r>
          </a:p>
          <a:p>
            <a:pPr>
              <a:lnSpc>
                <a:spcPct val="200000"/>
              </a:lnSpc>
            </a:pPr>
            <a:r>
              <a:rPr lang="en-GB" dirty="0"/>
              <a:t>Promising research field with a lot of potential</a:t>
            </a:r>
          </a:p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F54A01-60E6-2344-A907-1068322DC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8385F9C-B851-FD48-92B6-9F26721B41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706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2113C2-359C-664C-BC49-948C6833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D38BF3-4132-9147-BAB5-838995848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 err="1"/>
              <a:t>Swiss</a:t>
            </a:r>
            <a:r>
              <a:rPr lang="it-IT" dirty="0"/>
              <a:t> Sugar Ltd</a:t>
            </a: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BECEE8-798E-774E-8971-DC75B46A0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1CD3FD-66A4-5245-8B2B-CF5D884EFF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2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99BB8B-D199-F441-B9FA-1DBA7CE3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are we here?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06C970-8651-F244-A2E1-1AEB2E5CE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199"/>
            <a:ext cx="10515600" cy="419576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9696E37-2280-364F-A6EB-1F89F9244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152A9A-2064-0F44-A57F-B3146D9F7F3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D111C80-841D-7746-BCC1-9AEC29A1D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29" y="1482258"/>
            <a:ext cx="8346141" cy="469470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F007B68-76DC-BB4D-B406-6AA06EE9EC7C}"/>
              </a:ext>
            </a:extLst>
          </p:cNvPr>
          <p:cNvSpPr txBox="1"/>
          <p:nvPr/>
        </p:nvSpPr>
        <p:spPr>
          <a:xfrm>
            <a:off x="10269070" y="580763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43605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BCDFE8-5DDA-2643-97E2-6F064554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are we here?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279043-36A3-F443-83B1-3BD5A20E8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/>
              <a:t>Empirically find correlations between the characteristics of Neural Networks in the settings of sugar beet recognition to be:</a:t>
            </a:r>
          </a:p>
          <a:p>
            <a:pPr>
              <a:lnSpc>
                <a:spcPct val="150000"/>
              </a:lnSpc>
            </a:pPr>
            <a:r>
              <a:rPr lang="en-US" dirty="0"/>
              <a:t>Precise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 err="1"/>
              <a:t>S</a:t>
            </a:r>
            <a:r>
              <a:rPr lang="en-US" dirty="0" err="1"/>
              <a:t>calable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Predictable</a:t>
            </a:r>
            <a:r>
              <a:rPr lang="it-IT" dirty="0"/>
              <a:t> in time</a:t>
            </a: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77709B-B3DB-A446-A083-2B8408FF5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9D88DDA-7F72-D641-AE6E-E88E0821C8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86FCCA-1ACD-DF41-8E33-22F98CBD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are we here?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893E0-2A18-6347-8A16-850E5C4D8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GB" dirty="0"/>
              <a:t>The characteristics for recognition are the following: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How correct is the prediction?</a:t>
            </a:r>
          </a:p>
          <a:p>
            <a:pPr lvl="2">
              <a:lnSpc>
                <a:spcPct val="110000"/>
              </a:lnSpc>
            </a:pPr>
            <a:r>
              <a:rPr lang="en-GB" dirty="0"/>
              <a:t>Accuracy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How much training does the model require for predicting correctly?</a:t>
            </a:r>
          </a:p>
          <a:p>
            <a:pPr lvl="2">
              <a:lnSpc>
                <a:spcPct val="110000"/>
              </a:lnSpc>
            </a:pPr>
            <a:r>
              <a:rPr lang="en-GB" dirty="0"/>
              <a:t>Training time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How long does the model need for the prediction?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Inference time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F44918-C2E1-EB42-A400-FDB48EBC2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D91AD53-3947-D14E-84AE-295BFFEEEE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7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C18FD2-C8E4-FB4A-8295-8CF22B87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B90A4C-B858-BA4A-8F24-2BC64F69E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 various researches, NN architectures are compared based 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Accuracy achieved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Training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Inference time</a:t>
            </a:r>
          </a:p>
          <a:p>
            <a:pPr>
              <a:lnSpc>
                <a:spcPct val="150000"/>
              </a:lnSpc>
            </a:pPr>
            <a:r>
              <a:rPr lang="en-GB" dirty="0"/>
              <a:t>Various studies focus on the evaluation of NNs performances</a:t>
            </a:r>
          </a:p>
          <a:p>
            <a:pPr>
              <a:lnSpc>
                <a:spcPct val="150000"/>
              </a:lnSpc>
            </a:pPr>
            <a:r>
              <a:rPr lang="en-GB" dirty="0"/>
              <a:t>Not suitable for our goal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48A6DB-333B-0941-ABE9-70EA7A76E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CF8B93-6197-CF49-B406-671B04B6109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48921D-AA49-6548-8A89-7D982997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B36CA0-F72D-7243-8285-082E1C73D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How is the weed managed in sugar beet plantations?</a:t>
            </a:r>
          </a:p>
          <a:p>
            <a:pPr>
              <a:lnSpc>
                <a:spcPct val="150000"/>
              </a:lnSpc>
            </a:pPr>
            <a:r>
              <a:rPr lang="en-GB" dirty="0"/>
              <a:t>5 main weed management techniques:</a:t>
            </a:r>
          </a:p>
          <a:p>
            <a:pPr lvl="1"/>
            <a:r>
              <a:rPr lang="en-GB" dirty="0"/>
              <a:t>Tillage</a:t>
            </a:r>
          </a:p>
          <a:p>
            <a:pPr lvl="1"/>
            <a:r>
              <a:rPr lang="en-GB" dirty="0"/>
              <a:t>Crop rotation</a:t>
            </a:r>
          </a:p>
          <a:p>
            <a:pPr lvl="1"/>
            <a:r>
              <a:rPr lang="en-GB" dirty="0"/>
              <a:t>Mechanical control</a:t>
            </a:r>
          </a:p>
          <a:p>
            <a:pPr lvl="1"/>
            <a:r>
              <a:rPr lang="en-GB" dirty="0"/>
              <a:t>Herbicides</a:t>
            </a:r>
          </a:p>
          <a:p>
            <a:pPr lvl="1"/>
            <a:r>
              <a:rPr lang="en-GB" dirty="0"/>
              <a:t>Novel automatic techniques</a:t>
            </a:r>
          </a:p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7DEF930-7056-7945-BB5F-7ED7D80ED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B7A72B-75D8-7B46-BCE5-238F6228E1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3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A4511E-B8C2-F54E-89D5-E7F09D85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63BD7C-0EE2-E243-93EA-494BB0407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Automatic weed management require the recognition of sugar beets and the weeds.</a:t>
            </a:r>
          </a:p>
          <a:p>
            <a:pPr>
              <a:lnSpc>
                <a:spcPct val="150000"/>
              </a:lnSpc>
            </a:pPr>
            <a:r>
              <a:rPr lang="en-GB" dirty="0"/>
              <a:t>The recognition is done through images</a:t>
            </a:r>
          </a:p>
          <a:p>
            <a:pPr>
              <a:lnSpc>
                <a:spcPct val="150000"/>
              </a:lnSpc>
            </a:pPr>
            <a:r>
              <a:rPr lang="en-GB" dirty="0"/>
              <a:t>A lot of uncertainty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D6EE61-BF42-E948-92FC-F9980AECB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73466A7-CC09-4A4C-9626-88DA7DAA9BE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4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DF1C8D-DE0A-8C4D-8C7F-5C6009B8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A5A34A-F9A2-234C-A99A-BC0C944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Various possible data acquisition techniques</a:t>
            </a:r>
          </a:p>
          <a:p>
            <a:pPr>
              <a:lnSpc>
                <a:spcPct val="150000"/>
              </a:lnSpc>
            </a:pPr>
            <a:r>
              <a:rPr lang="en-GB" dirty="0"/>
              <a:t>Various possible datasets </a:t>
            </a:r>
          </a:p>
          <a:p>
            <a:pPr>
              <a:lnSpc>
                <a:spcPct val="150000"/>
              </a:lnSpc>
            </a:pPr>
            <a:r>
              <a:rPr lang="en-GB" dirty="0"/>
              <a:t>Two Detection approaches: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Plant-based classification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Weed mapping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5D859B-E530-874F-99DE-353607C7D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D88894-2147-0F43-89C4-6DA01082A49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1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D6C95-A9A8-2E43-9DC6-D80515A7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EBBE51-D1E1-EC41-B54C-D7C213D50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Various detection solutions: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Convolutional neural networks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CNNs as feature extractor for traditional classifiers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Fully convolutional neural networks</a:t>
            </a:r>
          </a:p>
          <a:p>
            <a:pPr>
              <a:lnSpc>
                <a:spcPct val="150000"/>
              </a:lnSpc>
            </a:pPr>
            <a:r>
              <a:rPr lang="en-GB" dirty="0"/>
              <a:t>Different performances of the models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930EE6B-8DDA-0348-AC40-87F1B74C7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8AF8FF4-9C0E-F346-B344-60254174633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39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14879</TotalTime>
  <Words>511</Words>
  <Application>Microsoft Macintosh PowerPoint</Application>
  <PresentationFormat>Widescreen</PresentationFormat>
  <Paragraphs>127</Paragraphs>
  <Slides>18</Slides>
  <Notes>7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di Office</vt:lpstr>
      <vt:lpstr>Analysing the Characteristics of Neural Networks for the Recognition of Sugar Beets </vt:lpstr>
      <vt:lpstr>Why are we here?</vt:lpstr>
      <vt:lpstr>Why are we here?</vt:lpstr>
      <vt:lpstr>Why are we here?</vt:lpstr>
      <vt:lpstr>Related work</vt:lpstr>
      <vt:lpstr>The problem</vt:lpstr>
      <vt:lpstr>The problem</vt:lpstr>
      <vt:lpstr>The problem</vt:lpstr>
      <vt:lpstr>The problem</vt:lpstr>
      <vt:lpstr>What do we want to know?</vt:lpstr>
      <vt:lpstr>How do we analyse the models? </vt:lpstr>
      <vt:lpstr>Use case</vt:lpstr>
      <vt:lpstr>Training time</vt:lpstr>
      <vt:lpstr>Inference time</vt:lpstr>
      <vt:lpstr>Presentazione standard di PowerPoint</vt:lpstr>
      <vt:lpstr>What else can we do?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Actor Framework - CAF</dc:title>
  <dc:creator>luca brodo</dc:creator>
  <cp:lastModifiedBy>luca brodo</cp:lastModifiedBy>
  <cp:revision>140</cp:revision>
  <dcterms:created xsi:type="dcterms:W3CDTF">2021-03-30T15:57:54Z</dcterms:created>
  <dcterms:modified xsi:type="dcterms:W3CDTF">2022-02-14T22:01:28Z</dcterms:modified>
</cp:coreProperties>
</file>