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665" r:id="rId2"/>
    <p:sldId id="666" r:id="rId3"/>
    <p:sldId id="709" r:id="rId4"/>
    <p:sldId id="667" r:id="rId5"/>
    <p:sldId id="668" r:id="rId6"/>
    <p:sldId id="669" r:id="rId7"/>
    <p:sldId id="670" r:id="rId8"/>
    <p:sldId id="658" r:id="rId9"/>
    <p:sldId id="711" r:id="rId10"/>
    <p:sldId id="786" r:id="rId11"/>
    <p:sldId id="787" r:id="rId12"/>
    <p:sldId id="789" r:id="rId13"/>
    <p:sldId id="790" r:id="rId14"/>
    <p:sldId id="792" r:id="rId15"/>
    <p:sldId id="791" r:id="rId16"/>
    <p:sldId id="809" r:id="rId17"/>
    <p:sldId id="776" r:id="rId18"/>
    <p:sldId id="767" r:id="rId19"/>
    <p:sldId id="712" r:id="rId20"/>
    <p:sldId id="713" r:id="rId21"/>
    <p:sldId id="714" r:id="rId22"/>
    <p:sldId id="654" r:id="rId23"/>
    <p:sldId id="728" r:id="rId24"/>
    <p:sldId id="810" r:id="rId25"/>
    <p:sldId id="808" r:id="rId26"/>
    <p:sldId id="777" r:id="rId27"/>
    <p:sldId id="796" r:id="rId28"/>
    <p:sldId id="797" r:id="rId29"/>
    <p:sldId id="798" r:id="rId30"/>
    <p:sldId id="799" r:id="rId31"/>
    <p:sldId id="800" r:id="rId32"/>
    <p:sldId id="801" r:id="rId33"/>
    <p:sldId id="802" r:id="rId34"/>
    <p:sldId id="803" r:id="rId35"/>
    <p:sldId id="805" r:id="rId36"/>
    <p:sldId id="804" r:id="rId37"/>
    <p:sldId id="734" r:id="rId38"/>
    <p:sldId id="717" r:id="rId39"/>
    <p:sldId id="718" r:id="rId40"/>
    <p:sldId id="719" r:id="rId41"/>
    <p:sldId id="720" r:id="rId42"/>
    <p:sldId id="721" r:id="rId43"/>
    <p:sldId id="722" r:id="rId44"/>
    <p:sldId id="779" r:id="rId45"/>
    <p:sldId id="723" r:id="rId46"/>
    <p:sldId id="725" r:id="rId47"/>
    <p:sldId id="724" r:id="rId48"/>
    <p:sldId id="811" r:id="rId49"/>
    <p:sldId id="700" r:id="rId50"/>
    <p:sldId id="781" r:id="rId51"/>
    <p:sldId id="701" r:id="rId52"/>
    <p:sldId id="702" r:id="rId53"/>
    <p:sldId id="703" r:id="rId54"/>
    <p:sldId id="704" r:id="rId55"/>
    <p:sldId id="795" r:id="rId56"/>
    <p:sldId id="699" r:id="rId57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CC00"/>
    <a:srgbClr val="6600CC"/>
    <a:srgbClr val="003300"/>
    <a:srgbClr val="006600"/>
    <a:srgbClr val="A50021"/>
    <a:srgbClr val="003366"/>
    <a:srgbClr val="33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415" autoAdjust="0"/>
    <p:restoredTop sz="85973" autoAdjust="0"/>
  </p:normalViewPr>
  <p:slideViewPr>
    <p:cSldViewPr>
      <p:cViewPr varScale="1">
        <p:scale>
          <a:sx n="56" d="100"/>
          <a:sy n="56" d="100"/>
        </p:scale>
        <p:origin x="87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908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80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180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271"/>
            <a:ext cx="3037840" cy="46180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774271"/>
            <a:ext cx="3037840" cy="46180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6396109A-7855-4429-9A25-6E24F2E6E2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753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077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938" y="8772668"/>
            <a:ext cx="3037840" cy="4618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r>
              <a:rPr lang="en-US"/>
              <a:t>©A+ Computer Science     www.apluscompsci.com                 </a:t>
            </a:r>
            <a:fld id="{5566FB28-8ABB-41AC-AA5A-207ECB08216B}" type="slidenum">
              <a:rPr lang="en-US"/>
              <a:pPr/>
              <a:t>1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95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r>
              <a:rPr lang="en-US" sz="1600"/>
              <a:t>As long as run is less than or equal to 10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 run&lt;=10 )</a:t>
            </a:r>
            <a:r>
              <a:rPr lang="en-US" sz="1600"/>
              <a:t>, the loop will iterate.  For each iteration, run is displayed,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1600"/>
              <a:t> is displayed, and run is decreased by 5.</a:t>
            </a:r>
          </a:p>
          <a:p>
            <a:endParaRPr lang="en-US" sz="1600"/>
          </a:p>
          <a:p>
            <a:r>
              <a:rPr lang="en-US" sz="1600"/>
              <a:t>run begins with the value 25</a:t>
            </a:r>
          </a:p>
          <a:p>
            <a:r>
              <a:rPr lang="en-US" sz="1600"/>
              <a:t>Iteration 1 – print(25)      print(loop)       run = 25-5 </a:t>
            </a:r>
          </a:p>
          <a:p>
            <a:r>
              <a:rPr lang="en-US" sz="1600"/>
              <a:t>Iteration 2 – print(20)      print(loop)       run = 20-5</a:t>
            </a:r>
          </a:p>
          <a:p>
            <a:r>
              <a:rPr lang="en-US" sz="1600"/>
              <a:t>Iteration 3 – print(15)      print(loop)       run = 15-5</a:t>
            </a:r>
          </a:p>
          <a:p>
            <a:r>
              <a:rPr lang="en-US" sz="1600"/>
              <a:t>Iteration 4 – print(10)      print(loop)       run = 10-5</a:t>
            </a:r>
          </a:p>
          <a:p>
            <a:r>
              <a:rPr lang="en-US" sz="1600"/>
              <a:t>The loop condition fails when run reaches the value 5 as 5 is not greater than or equal to 10.  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763966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02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66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05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22" tIns="46411" rIns="92822" bIns="4641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4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22" tIns="46411" rIns="92822" bIns="4641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10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22" tIns="46411" rIns="92822" bIns="4641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61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22" tIns="46411" rIns="92822" bIns="4641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63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22" tIns="46411" rIns="92822" bIns="46411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55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22" tIns="46411" rIns="92822" bIns="46411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24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87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22" tIns="46411" rIns="92822" bIns="46411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87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39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8563" y="693738"/>
            <a:ext cx="4613275" cy="3460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830" tIns="46415" rIns="92830" bIns="46415"/>
          <a:lstStyle/>
          <a:p>
            <a:r>
              <a:rPr lang="en-US" sz="1600"/>
              <a:t>ArrayList can store a reference to any type of Object.   ArrayList was built using an array[] of object references.  </a:t>
            </a:r>
          </a:p>
        </p:txBody>
      </p:sp>
    </p:spTree>
    <p:extLst>
      <p:ext uri="{BB962C8B-B14F-4D97-AF65-F5344CB8AC3E}">
        <p14:creationId xmlns:p14="http://schemas.microsoft.com/office/powerpoint/2010/main" val="4107174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8563" y="693738"/>
            <a:ext cx="4613275" cy="3460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387136"/>
            <a:ext cx="5140960" cy="41562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830" tIns="46415" rIns="92830" bIns="464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339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8563" y="693738"/>
            <a:ext cx="4613275" cy="3460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86213" cy="415623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2830" tIns="46415" rIns="92830" bIns="46415"/>
          <a:lstStyle/>
          <a:p>
            <a:r>
              <a:rPr lang="en-US" sz="1600"/>
              <a:t>In the example above, ray is an ArrayList that stores String references.   Casting would not be required to call non-Object methods on ray.</a:t>
            </a:r>
          </a:p>
          <a:p>
            <a:endParaRPr lang="en-US" sz="1600"/>
          </a:p>
          <a:p>
            <a:r>
              <a:rPr lang="en-US" sz="1600">
                <a:latin typeface="Courier New" pitchFamily="49" charset="0"/>
              </a:rPr>
              <a:t>ray.add(0,"hello");</a:t>
            </a:r>
          </a:p>
          <a:p>
            <a:r>
              <a:rPr lang="en-US" sz="1600">
                <a:latin typeface="Courier New" pitchFamily="49" charset="0"/>
              </a:rPr>
              <a:t>ray.add(1,"chicken");</a:t>
            </a: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out.println(ray.get(0).charAt(0));</a:t>
            </a:r>
          </a:p>
          <a:p>
            <a:r>
              <a:rPr lang="en-US" sz="1600">
                <a:latin typeface="Courier New" pitchFamily="49" charset="0"/>
              </a:rPr>
              <a:t>out.println(ray.get(1).charAt(5));</a:t>
            </a:r>
          </a:p>
          <a:p>
            <a:endParaRPr lang="en-US" sz="16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043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171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190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502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98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063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222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pPr eaLnBrk="1" hangingPunct="1"/>
            <a:r>
              <a:rPr lang="en-US" sz="1600"/>
              <a:t>Each spot in an matrix stores the location/address of an array.  </a:t>
            </a:r>
          </a:p>
          <a:p>
            <a:pPr eaLnBrk="1" hangingPunct="1"/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mat[0]</a:t>
            </a:r>
            <a:r>
              <a:rPr lang="en-US" sz="1600"/>
              <a:t> stores the location / address of a one-dimensional array. </a:t>
            </a:r>
          </a:p>
        </p:txBody>
      </p:sp>
    </p:spTree>
    <p:extLst>
      <p:ext uri="{BB962C8B-B14F-4D97-AF65-F5344CB8AC3E}">
        <p14:creationId xmlns:p14="http://schemas.microsoft.com/office/powerpoint/2010/main" val="32680760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pPr eaLnBrk="1" hangingPunct="1"/>
            <a:r>
              <a:rPr lang="en-US" sz="1600"/>
              <a:t>Each spot in an matrix stores the location/address of an array.  </a:t>
            </a:r>
          </a:p>
          <a:p>
            <a:pPr eaLnBrk="1" hangingPunct="1"/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mat[0]</a:t>
            </a:r>
            <a:r>
              <a:rPr lang="en-US" sz="1600"/>
              <a:t> stores the location / address of a one-dimensional array. </a:t>
            </a:r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mat[0][1]=2;</a:t>
            </a:r>
          </a:p>
          <a:p>
            <a:pPr eaLnBrk="1" hangingPunct="1"/>
            <a:r>
              <a:rPr lang="en-US" sz="1600"/>
              <a:t>This line sets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mat[0]</a:t>
            </a:r>
            <a:r>
              <a:rPr lang="en-US" sz="1600"/>
              <a:t> spot 1 to 2.</a:t>
            </a:r>
          </a:p>
        </p:txBody>
      </p:sp>
    </p:spTree>
    <p:extLst>
      <p:ext uri="{BB962C8B-B14F-4D97-AF65-F5344CB8AC3E}">
        <p14:creationId xmlns:p14="http://schemas.microsoft.com/office/powerpoint/2010/main" val="19812175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mat[2]</a:t>
            </a:r>
            <a:r>
              <a:rPr lang="en-US" sz="1600"/>
              <a:t> stores the location / address of a one-dimensional array. </a:t>
            </a:r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>
                <a:latin typeface="Courier New" pitchFamily="49" charset="0"/>
                <a:cs typeface="Courier New" pitchFamily="49" charset="0"/>
              </a:rPr>
              <a:t>mat[2][2]=7;</a:t>
            </a:r>
          </a:p>
          <a:p>
            <a:pPr eaLnBrk="1" hangingPunct="1"/>
            <a:r>
              <a:rPr lang="en-US" sz="1600"/>
              <a:t>This line sets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mat[2]</a:t>
            </a:r>
            <a:r>
              <a:rPr lang="en-US" sz="1600"/>
              <a:t> spot 2 to 7.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949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580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446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pPr eaLnBrk="1" hangingPunct="1"/>
            <a:r>
              <a:rPr lang="en-US" sz="1600"/>
              <a:t>The for each loop works quite well as tool to print a matrix.</a:t>
            </a:r>
          </a:p>
          <a:p>
            <a:pPr eaLnBrk="1" hangingPunct="1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018117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pPr eaLnBrk="1" hangingPunct="1"/>
            <a:r>
              <a:rPr lang="en-US" sz="1600"/>
              <a:t>The for each loop works quite well as tool to print a matrix.</a:t>
            </a:r>
          </a:p>
          <a:p>
            <a:pPr eaLnBrk="1" hangingPunct="1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554024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30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0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885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627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482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405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425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281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142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897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938" y="8772668"/>
            <a:ext cx="3037840" cy="4618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r>
              <a:rPr lang="en-US"/>
              <a:t>©A+ Computer Science     www.apluscompsci.com                 </a:t>
            </a:r>
            <a:fld id="{5566FB28-8ABB-41AC-AA5A-207ECB08216B}" type="slidenum">
              <a:rPr lang="en-US"/>
              <a:pPr/>
              <a:t>56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17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44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52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15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97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040" y="4387136"/>
            <a:ext cx="5608320" cy="415623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830" tIns="46415" rIns="92830" bIns="46415"/>
          <a:lstStyle/>
          <a:p>
            <a:r>
              <a:rPr lang="en-US" sz="1600"/>
              <a:t>This loop starts run at 1 and increments run by two each iteration.  The loop will continue to run as long as run is less than 7.</a:t>
            </a:r>
          </a:p>
          <a:p>
            <a:r>
              <a:rPr lang="en-US" sz="1600"/>
              <a:t>The loop will stop when the condition run&lt;7 fails.  The condition will fail when run equals 7.</a:t>
            </a:r>
          </a:p>
          <a:p>
            <a:endParaRPr lang="en-US" sz="1600"/>
          </a:p>
          <a:p>
            <a:r>
              <a:rPr lang="en-US" sz="1600"/>
              <a:t>run begins with the value 1</a:t>
            </a:r>
          </a:p>
          <a:p>
            <a:r>
              <a:rPr lang="en-US" sz="1600"/>
              <a:t>Iteration 1 – print run(1)     run = 1 + 2</a:t>
            </a:r>
          </a:p>
          <a:p>
            <a:r>
              <a:rPr lang="en-US" sz="1600"/>
              <a:t>Iteration 2 – print run(3)     run = 3 + 2</a:t>
            </a:r>
          </a:p>
          <a:p>
            <a:r>
              <a:rPr lang="en-US" sz="1600"/>
              <a:t>Iteration 3 – print run(5)     run = 5 + 2</a:t>
            </a:r>
          </a:p>
          <a:p>
            <a:r>
              <a:rPr lang="en-US" sz="1600"/>
              <a:t>The loop condition fails when run reaches the value 7 as 7 is not less than 7. </a:t>
            </a:r>
          </a:p>
          <a:p>
            <a:endParaRPr lang="en-US" sz="16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61968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3949DC-8EF5-43DD-9754-3E33BE353F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4FB5C-D4D2-4428-8FB5-387338918D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84FF71-8E8B-45F7-B7C0-7AB2C8B627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3228C-B6A6-4378-B51D-DB0FEC5C24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525A3-00D2-47C0-AD4B-5C9ABB9E7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0F54E-FBED-44F2-9993-93311522B6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5E3C7-B77A-4091-A256-E2202056C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42EF6-2052-4F04-9873-C54F6EB50B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DA7EA-B0CF-4940-AC36-B2D269961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22429-3CC1-40C2-93D0-6CE1F5ECF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63086-57BC-4614-BF86-230E0C16C5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E8192DD9-5410-4C84-8C0D-470240DE0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© A+ Computer Science  -  www.apluscompsci.com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86" r:id="rId2"/>
    <p:sldLayoutId id="2147484487" r:id="rId3"/>
    <p:sldLayoutId id="2147484488" r:id="rId4"/>
    <p:sldLayoutId id="2147484489" r:id="rId5"/>
    <p:sldLayoutId id="2147484490" r:id="rId6"/>
    <p:sldLayoutId id="2147484491" r:id="rId7"/>
    <p:sldLayoutId id="2147484492" r:id="rId8"/>
    <p:sldLayoutId id="2147484493" r:id="rId9"/>
    <p:sldLayoutId id="2147484494" r:id="rId10"/>
    <p:sldLayoutId id="2147484495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PlusComputerScience" TargetMode="External"/><Relationship Id="rId2" Type="http://schemas.openxmlformats.org/officeDocument/2006/relationships/hyperlink" Target="http://www.apluscompsci.com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PlusComputerScience" TargetMode="External"/><Relationship Id="rId2" Type="http://schemas.openxmlformats.org/officeDocument/2006/relationships/hyperlink" Target="http://www.apluscompsci.com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PlusComputerScience" TargetMode="External"/><Relationship Id="rId2" Type="http://schemas.openxmlformats.org/officeDocument/2006/relationships/hyperlink" Target="http://www.apluscompsci.com/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PlusComputerScience" TargetMode="External"/><Relationship Id="rId2" Type="http://schemas.openxmlformats.org/officeDocument/2006/relationships/hyperlink" Target="http://www.apluscompsci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PlusComputerScience" TargetMode="External"/><Relationship Id="rId2" Type="http://schemas.openxmlformats.org/officeDocument/2006/relationships/hyperlink" Target="http://www.apluscompsci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4616648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br>
              <a:rPr lang="en-US" sz="8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5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A+ Computer Science</a:t>
            </a:r>
            <a:br>
              <a:rPr lang="en-US" sz="8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AP Review</a:t>
            </a:r>
            <a:br>
              <a:rPr lang="en-US" sz="4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</a:br>
            <a:r>
              <a:rPr lang="en-US" sz="4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2024 AP CS A EXAM</a:t>
            </a:r>
            <a:endParaRPr lang="en-US" sz="8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Eraser" pitchFamily="2" charset="0"/>
            </a:endParaRPr>
          </a:p>
          <a:p>
            <a:pPr algn="ctr">
              <a:defRPr/>
            </a:pPr>
            <a:endParaRPr lang="en-US" sz="8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3048000" y="6248400"/>
            <a:ext cx="2895600" cy="457200"/>
          </a:xfrm>
        </p:spPr>
        <p:txBody>
          <a:bodyPr/>
          <a:lstStyle/>
          <a:p>
            <a:pPr>
              <a:defRPr/>
            </a:pPr>
            <a:endParaRPr lang="en-US" b="0">
              <a:latin typeface="+mn-lt"/>
            </a:endParaRPr>
          </a:p>
          <a:p>
            <a:pPr>
              <a:defRPr/>
            </a:pPr>
            <a:endParaRPr lang="en-US" b="0">
              <a:latin typeface="+mn-lt"/>
            </a:endParaRPr>
          </a:p>
          <a:p>
            <a:pPr>
              <a:defRPr/>
            </a:pPr>
            <a:endParaRPr lang="en-US" b="0">
              <a:latin typeface="+mn-lt"/>
            </a:endParaRPr>
          </a:p>
          <a:p>
            <a:pPr>
              <a:defRPr/>
            </a:pPr>
            <a:r>
              <a:rPr lang="en-US" b="0">
                <a:latin typeface="+mn-lt"/>
              </a:rPr>
              <a:t>© A+ Computer Science  -  www.apluscompsci.com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85800"/>
            <a:ext cx="9144000" cy="42473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Free Response </a:t>
            </a:r>
            <a:b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</a:b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Question 1</a:t>
            </a:r>
          </a:p>
          <a:p>
            <a:pPr algn="ctr">
              <a:defRPr/>
            </a:pP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Algorithms /</a:t>
            </a:r>
          </a:p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349980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219200" y="1981200"/>
            <a:ext cx="6705600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Algorithm problems often use array and strings, but like this year, they sometimes just use simple loops and method calls.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Algorithms / Logic</a:t>
            </a:r>
          </a:p>
        </p:txBody>
      </p:sp>
    </p:spTree>
    <p:extLst>
      <p:ext uri="{BB962C8B-B14F-4D97-AF65-F5344CB8AC3E}">
        <p14:creationId xmlns:p14="http://schemas.microsoft.com/office/powerpoint/2010/main" val="815003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609600" y="1447800"/>
            <a:ext cx="7794121" cy="31085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dirty="0">
              <a:solidFill>
                <a:srgbClr val="003300"/>
              </a:solidFill>
            </a:endParaRPr>
          </a:p>
          <a:p>
            <a:r>
              <a:rPr lang="en-US" sz="3200" dirty="0"/>
              <a:t>for(</a:t>
            </a:r>
            <a:r>
              <a:rPr lang="en-US" sz="3200" dirty="0" err="1"/>
              <a:t>int</a:t>
            </a:r>
            <a:r>
              <a:rPr lang="en-US" sz="3200" dirty="0"/>
              <a:t> </a:t>
            </a:r>
            <a:r>
              <a:rPr lang="en-US" sz="3200" dirty="0" err="1"/>
              <a:t>aplus</a:t>
            </a:r>
            <a:r>
              <a:rPr lang="en-US" sz="3200" dirty="0"/>
              <a:t>=1; </a:t>
            </a:r>
            <a:r>
              <a:rPr lang="en-US" sz="3200" dirty="0" err="1"/>
              <a:t>aplus</a:t>
            </a:r>
            <a:r>
              <a:rPr lang="en-US" sz="3200" dirty="0"/>
              <a:t>&lt;7; </a:t>
            </a:r>
            <a:r>
              <a:rPr lang="en-US" sz="3200" dirty="0" err="1"/>
              <a:t>aplus</a:t>
            </a:r>
            <a:r>
              <a:rPr lang="en-US" sz="3200" dirty="0"/>
              <a:t>+=2)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out.println</a:t>
            </a:r>
            <a:r>
              <a:rPr lang="en-US" sz="3200" dirty="0"/>
              <a:t>("comp");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out.println</a:t>
            </a:r>
            <a:r>
              <a:rPr lang="en-US" sz="3200" dirty="0"/>
              <a:t>( </a:t>
            </a:r>
            <a:r>
              <a:rPr lang="en-US" sz="3200" dirty="0" err="1"/>
              <a:t>aplus</a:t>
            </a:r>
            <a:r>
              <a:rPr lang="en-US" sz="3200" dirty="0"/>
              <a:t> );</a:t>
            </a:r>
          </a:p>
          <a:p>
            <a:r>
              <a:rPr lang="en-US" sz="3200" dirty="0"/>
              <a:t>}</a:t>
            </a:r>
            <a:endParaRPr lang="en-US" sz="3200" b="0" dirty="0">
              <a:latin typeface="Courier New" pitchFamily="49" charset="0"/>
            </a:endParaRPr>
          </a:p>
          <a:p>
            <a:endParaRPr lang="en-US" b="0" dirty="0">
              <a:latin typeface="Courier New" pitchFamily="49" charset="0"/>
            </a:endParaRP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6019800" y="2743200"/>
            <a:ext cx="2286000" cy="3516313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>
                <a:solidFill>
                  <a:srgbClr val="FF0000"/>
                </a:solidFill>
              </a:rPr>
              <a:t>OUTPUT</a:t>
            </a:r>
            <a:br>
              <a:rPr lang="en-US" u="sng">
                <a:solidFill>
                  <a:srgbClr val="FF0000"/>
                </a:solidFill>
              </a:rPr>
            </a:br>
            <a:r>
              <a:rPr lang="en-US"/>
              <a:t>comp</a:t>
            </a:r>
            <a:br>
              <a:rPr lang="en-US"/>
            </a:br>
            <a:r>
              <a:rPr lang="en-US"/>
              <a:t>1</a:t>
            </a:r>
            <a:br>
              <a:rPr lang="en-US"/>
            </a:br>
            <a:r>
              <a:rPr lang="en-US"/>
              <a:t>comp</a:t>
            </a:r>
            <a:br>
              <a:rPr lang="en-US"/>
            </a:br>
            <a:r>
              <a:rPr lang="en-US"/>
              <a:t>3</a:t>
            </a:r>
            <a:br>
              <a:rPr lang="en-US"/>
            </a:br>
            <a:r>
              <a:rPr lang="en-US"/>
              <a:t>comp</a:t>
            </a:r>
            <a:br>
              <a:rPr lang="en-US"/>
            </a:br>
            <a:r>
              <a:rPr lang="en-US"/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Algorithms / Logic</a:t>
            </a:r>
          </a:p>
        </p:txBody>
      </p:sp>
    </p:spTree>
    <p:extLst>
      <p:ext uri="{BB962C8B-B14F-4D97-AF65-F5344CB8AC3E}">
        <p14:creationId xmlns:p14="http://schemas.microsoft.com/office/powerpoint/2010/main" val="96839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762000" y="1752600"/>
            <a:ext cx="5670550" cy="35036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/>
              <a:t>int run=25;   				</a:t>
            </a:r>
          </a:p>
          <a:p>
            <a:r>
              <a:rPr lang="en-US" sz="3200"/>
              <a:t>while(run&gt;=10)  		 </a:t>
            </a:r>
          </a:p>
          <a:p>
            <a:r>
              <a:rPr lang="en-US" sz="3200"/>
              <a:t>{</a:t>
            </a:r>
          </a:p>
          <a:p>
            <a:r>
              <a:rPr lang="en-US" sz="3200"/>
              <a:t>   out.println(run); </a:t>
            </a:r>
          </a:p>
          <a:p>
            <a:r>
              <a:rPr lang="en-US" sz="3200"/>
              <a:t>   out.println("loop");	</a:t>
            </a:r>
          </a:p>
          <a:p>
            <a:r>
              <a:rPr lang="en-US" sz="3200"/>
              <a:t>   run=run-5;		 	</a:t>
            </a:r>
          </a:p>
          <a:p>
            <a:r>
              <a:rPr lang="en-US" sz="3200"/>
              <a:t>}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2667000" y="693738"/>
            <a:ext cx="184150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2800" b="0">
              <a:latin typeface="Times New Roman" pitchFamily="18" charset="0"/>
            </a:endParaRPr>
          </a:p>
        </p:txBody>
      </p:sp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6400800" y="1600200"/>
            <a:ext cx="2286000" cy="400843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br>
              <a:rPr lang="en-US" sz="3200" u="sng">
                <a:solidFill>
                  <a:srgbClr val="FF0000"/>
                </a:solidFill>
              </a:rPr>
            </a:br>
            <a:r>
              <a:rPr lang="en-US" sz="2800"/>
              <a:t>25</a:t>
            </a:r>
            <a:br>
              <a:rPr lang="en-US" sz="2800"/>
            </a:br>
            <a:r>
              <a:rPr lang="en-US" sz="2800"/>
              <a:t>loop</a:t>
            </a:r>
            <a:br>
              <a:rPr lang="en-US" sz="2800"/>
            </a:br>
            <a:r>
              <a:rPr lang="en-US" sz="2800"/>
              <a:t>20</a:t>
            </a:r>
            <a:br>
              <a:rPr lang="en-US" sz="2800"/>
            </a:br>
            <a:r>
              <a:rPr lang="en-US" sz="2800"/>
              <a:t>loop</a:t>
            </a:r>
            <a:br>
              <a:rPr lang="en-US" sz="2800"/>
            </a:br>
            <a:r>
              <a:rPr lang="en-US" sz="2800"/>
              <a:t>15</a:t>
            </a:r>
            <a:br>
              <a:rPr lang="en-US" sz="2800"/>
            </a:br>
            <a:r>
              <a:rPr lang="en-US" sz="2800"/>
              <a:t>loop</a:t>
            </a:r>
            <a:br>
              <a:rPr lang="en-US" sz="2800"/>
            </a:br>
            <a:r>
              <a:rPr lang="en-US" sz="2800"/>
              <a:t>10</a:t>
            </a:r>
            <a:br>
              <a:rPr lang="en-US" sz="2800"/>
            </a:br>
            <a:r>
              <a:rPr lang="en-US" sz="2800"/>
              <a:t>loop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Algorithms / Logic</a:t>
            </a:r>
          </a:p>
        </p:txBody>
      </p:sp>
    </p:spTree>
    <p:extLst>
      <p:ext uri="{BB962C8B-B14F-4D97-AF65-F5344CB8AC3E}">
        <p14:creationId xmlns:p14="http://schemas.microsoft.com/office/powerpoint/2010/main" val="94934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WordArt 2"/>
          <p:cNvSpPr>
            <a:spLocks noChangeArrowheads="1" noChangeShapeType="1" noTextEdit="1"/>
          </p:cNvSpPr>
          <p:nvPr/>
        </p:nvSpPr>
        <p:spPr bwMode="auto">
          <a:xfrm>
            <a:off x="5486400" y="3886200"/>
            <a:ext cx="3124200" cy="213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2024</a:t>
            </a:r>
          </a:p>
          <a:p>
            <a:pPr algn="ctr"/>
            <a:r>
              <a:rPr lang="en-US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Question 1</a:t>
            </a:r>
            <a:br>
              <a:rPr lang="en-US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</a:br>
            <a:r>
              <a:rPr lang="en-US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Part A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28600" y="304800"/>
            <a:ext cx="8915400" cy="600164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/>
              <a:t>public void </a:t>
            </a:r>
            <a:r>
              <a:rPr lang="en-US" sz="2400" dirty="0" err="1"/>
              <a:t>simulateOneDay</a:t>
            </a:r>
            <a:r>
              <a:rPr lang="en-US" sz="2400" dirty="0"/>
              <a:t>(int </a:t>
            </a:r>
            <a:r>
              <a:rPr lang="en-US" sz="2400" dirty="0" err="1"/>
              <a:t>numBirds</a:t>
            </a:r>
            <a:r>
              <a:rPr lang="en-US" sz="2400" dirty="0"/>
              <a:t>)</a:t>
            </a:r>
          </a:p>
          <a:p>
            <a:r>
              <a:rPr lang="en-US" sz="2400" dirty="0"/>
              <a:t>{ </a:t>
            </a:r>
          </a:p>
          <a:p>
            <a:r>
              <a:rPr lang="en-US" sz="2400" dirty="0"/>
              <a:t>	double r = </a:t>
            </a:r>
            <a:r>
              <a:rPr lang="en-US" sz="2400" dirty="0" err="1"/>
              <a:t>Math.random</a:t>
            </a:r>
            <a:r>
              <a:rPr lang="en-US" sz="2400" dirty="0"/>
              <a:t>()*100;</a:t>
            </a:r>
          </a:p>
          <a:p>
            <a:r>
              <a:rPr lang="en-US" sz="2400" dirty="0"/>
              <a:t>	if( r &lt; 95.0 ) 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   int f = (int)(</a:t>
            </a:r>
            <a:r>
              <a:rPr lang="en-US" sz="2400" dirty="0" err="1"/>
              <a:t>Math.random</a:t>
            </a:r>
            <a:r>
              <a:rPr lang="en-US" sz="2400" dirty="0"/>
              <a:t>()*41)+10;</a:t>
            </a:r>
          </a:p>
          <a:p>
            <a:r>
              <a:rPr lang="en-US" sz="2400" dirty="0"/>
              <a:t>	   int eaten = f * </a:t>
            </a:r>
            <a:r>
              <a:rPr lang="en-US" sz="2400" dirty="0" err="1"/>
              <a:t>numBirds</a:t>
            </a:r>
            <a:r>
              <a:rPr lang="en-US" sz="2400" dirty="0"/>
              <a:t>;</a:t>
            </a:r>
          </a:p>
          <a:p>
            <a:r>
              <a:rPr lang="en-US" sz="2400" dirty="0"/>
              <a:t>	   </a:t>
            </a:r>
            <a:r>
              <a:rPr lang="en-US" sz="2400" dirty="0" err="1"/>
              <a:t>currentFood</a:t>
            </a:r>
            <a:r>
              <a:rPr lang="en-US" sz="2400" dirty="0"/>
              <a:t> = </a:t>
            </a:r>
            <a:r>
              <a:rPr lang="en-US" sz="2400" dirty="0" err="1"/>
              <a:t>currentFood</a:t>
            </a:r>
            <a:r>
              <a:rPr lang="en-US" sz="2400" dirty="0"/>
              <a:t> - eaten;	</a:t>
            </a:r>
          </a:p>
          <a:p>
            <a:r>
              <a:rPr lang="en-US" sz="2400" dirty="0"/>
              <a:t>	   if( </a:t>
            </a:r>
            <a:r>
              <a:rPr lang="en-US" sz="2400" dirty="0" err="1"/>
              <a:t>currentFood</a:t>
            </a:r>
            <a:r>
              <a:rPr lang="en-US" sz="2400" dirty="0"/>
              <a:t> &lt; 0)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currentFood</a:t>
            </a:r>
            <a:r>
              <a:rPr lang="en-US" sz="2400" dirty="0"/>
              <a:t> = 0;				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else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   </a:t>
            </a:r>
            <a:r>
              <a:rPr lang="en-US" sz="2400" dirty="0" err="1"/>
              <a:t>currentFood</a:t>
            </a:r>
            <a:r>
              <a:rPr lang="en-US" sz="2400" dirty="0"/>
              <a:t> = 0;			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9520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WordArt 2"/>
          <p:cNvSpPr>
            <a:spLocks noChangeArrowheads="1" noChangeShapeType="1" noTextEdit="1"/>
          </p:cNvSpPr>
          <p:nvPr/>
        </p:nvSpPr>
        <p:spPr bwMode="auto">
          <a:xfrm>
            <a:off x="5029200" y="3733800"/>
            <a:ext cx="3124200" cy="213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2024 </a:t>
            </a:r>
          </a:p>
          <a:p>
            <a:pPr algn="ctr"/>
            <a:r>
              <a:rPr lang="en-US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Question 1</a:t>
            </a:r>
            <a:br>
              <a:rPr lang="en-US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</a:br>
            <a:r>
              <a:rPr lang="en-US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Part B.1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533400" y="443448"/>
            <a:ext cx="8153400" cy="45243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/>
              <a:t>public int </a:t>
            </a:r>
            <a:r>
              <a:rPr lang="en-US" sz="2400" dirty="0" err="1"/>
              <a:t>simulateManyDays</a:t>
            </a:r>
            <a:r>
              <a:rPr lang="en-US" sz="2400" dirty="0"/>
              <a:t>(int </a:t>
            </a:r>
            <a:r>
              <a:rPr lang="en-US" sz="2400" dirty="0" err="1"/>
              <a:t>numBirds</a:t>
            </a:r>
            <a:r>
              <a:rPr lang="en-US" sz="2400" dirty="0"/>
              <a:t>, </a:t>
            </a:r>
          </a:p>
          <a:p>
            <a:r>
              <a:rPr lang="en-US" sz="2400" dirty="0"/>
              <a:t>                                                       int </a:t>
            </a:r>
            <a:r>
              <a:rPr lang="en-US" sz="2400" dirty="0" err="1"/>
              <a:t>numDays</a:t>
            </a:r>
            <a:r>
              <a:rPr lang="en-US" sz="2400" dirty="0"/>
              <a:t>)</a:t>
            </a:r>
          </a:p>
          <a:p>
            <a:r>
              <a:rPr lang="en-US" sz="2400" dirty="0"/>
              <a:t>{ 	</a:t>
            </a:r>
          </a:p>
          <a:p>
            <a:r>
              <a:rPr lang="en-US" sz="2400" dirty="0"/>
              <a:t>	int </a:t>
            </a:r>
            <a:r>
              <a:rPr lang="en-US" sz="2400" dirty="0" err="1"/>
              <a:t>cnt</a:t>
            </a:r>
            <a:r>
              <a:rPr lang="en-US" sz="2400" dirty="0"/>
              <a:t> = 0, x = 0;</a:t>
            </a:r>
          </a:p>
          <a:p>
            <a:r>
              <a:rPr lang="en-US" sz="2400" dirty="0"/>
              <a:t>	while( x &lt; </a:t>
            </a:r>
            <a:r>
              <a:rPr lang="en-US" sz="2400" dirty="0" err="1"/>
              <a:t>numDays</a:t>
            </a:r>
            <a:r>
              <a:rPr lang="en-US" sz="2400" dirty="0"/>
              <a:t> &amp;&amp; </a:t>
            </a:r>
            <a:r>
              <a:rPr lang="en-US" sz="2400" dirty="0" err="1"/>
              <a:t>currentFood</a:t>
            </a:r>
            <a:r>
              <a:rPr lang="en-US" sz="2400" dirty="0"/>
              <a:t> != 0 )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   </a:t>
            </a:r>
            <a:r>
              <a:rPr lang="en-US" sz="2400" dirty="0" err="1"/>
              <a:t>simulateOneDay</a:t>
            </a:r>
            <a:r>
              <a:rPr lang="en-US" sz="2400" dirty="0"/>
              <a:t>(</a:t>
            </a:r>
            <a:r>
              <a:rPr lang="en-US" sz="2400" dirty="0" err="1"/>
              <a:t>numBirds</a:t>
            </a:r>
            <a:r>
              <a:rPr lang="en-US" sz="2400" dirty="0"/>
              <a:t>);</a:t>
            </a:r>
          </a:p>
          <a:p>
            <a:r>
              <a:rPr lang="en-US" sz="2400" dirty="0"/>
              <a:t>	   </a:t>
            </a:r>
            <a:r>
              <a:rPr lang="en-US" sz="2400" dirty="0" err="1"/>
              <a:t>cnt</a:t>
            </a:r>
            <a:r>
              <a:rPr lang="en-US" sz="2400" dirty="0"/>
              <a:t>++;</a:t>
            </a:r>
          </a:p>
          <a:p>
            <a:r>
              <a:rPr lang="en-US" sz="2400" dirty="0"/>
              <a:t>	   x++;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return </a:t>
            </a:r>
            <a:r>
              <a:rPr lang="en-US" sz="2400" dirty="0" err="1"/>
              <a:t>cnt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  <a:endParaRPr lang="en-US" sz="28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006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WordArt 2"/>
          <p:cNvSpPr>
            <a:spLocks noChangeArrowheads="1" noChangeShapeType="1" noTextEdit="1"/>
          </p:cNvSpPr>
          <p:nvPr/>
        </p:nvSpPr>
        <p:spPr bwMode="auto">
          <a:xfrm>
            <a:off x="4953000" y="4038600"/>
            <a:ext cx="3124200" cy="213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2024 </a:t>
            </a:r>
          </a:p>
          <a:p>
            <a:pPr algn="ctr"/>
            <a:r>
              <a:rPr lang="en-US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Question 1</a:t>
            </a:r>
            <a:br>
              <a:rPr lang="en-US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</a:br>
            <a:r>
              <a:rPr lang="en-US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Part B.2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571501" y="457200"/>
            <a:ext cx="7239000" cy="526297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/>
              <a:t>public int </a:t>
            </a:r>
            <a:r>
              <a:rPr lang="en-US" sz="2400" dirty="0" err="1"/>
              <a:t>simulateManyDays</a:t>
            </a:r>
            <a:r>
              <a:rPr lang="en-US" sz="2400" dirty="0"/>
              <a:t>(int </a:t>
            </a:r>
            <a:r>
              <a:rPr lang="en-US" sz="2400" dirty="0" err="1"/>
              <a:t>numBirds</a:t>
            </a:r>
            <a:r>
              <a:rPr lang="en-US" sz="2400" dirty="0"/>
              <a:t>,</a:t>
            </a:r>
          </a:p>
          <a:p>
            <a:r>
              <a:rPr lang="en-US" sz="2400" dirty="0"/>
              <a:t>                                                       int </a:t>
            </a:r>
            <a:r>
              <a:rPr lang="en-US" sz="2400" dirty="0" err="1"/>
              <a:t>numDays</a:t>
            </a:r>
            <a:r>
              <a:rPr lang="en-US" sz="2400" dirty="0"/>
              <a:t>)</a:t>
            </a:r>
          </a:p>
          <a:p>
            <a:r>
              <a:rPr lang="en-US" sz="2400" dirty="0"/>
              <a:t>{ </a:t>
            </a:r>
          </a:p>
          <a:p>
            <a:r>
              <a:rPr lang="en-US" sz="2400" dirty="0"/>
              <a:t>     int </a:t>
            </a:r>
            <a:r>
              <a:rPr lang="en-US" sz="2400" dirty="0" err="1"/>
              <a:t>cnt</a:t>
            </a:r>
            <a:r>
              <a:rPr lang="en-US" sz="2400" dirty="0"/>
              <a:t> = 0;</a:t>
            </a:r>
          </a:p>
          <a:p>
            <a:r>
              <a:rPr lang="en-US" sz="2400" dirty="0"/>
              <a:t>     for( int x = 0; x &lt; </a:t>
            </a:r>
            <a:r>
              <a:rPr lang="en-US" sz="2400" dirty="0" err="1"/>
              <a:t>numDays</a:t>
            </a:r>
            <a:r>
              <a:rPr lang="en-US" sz="2400" dirty="0"/>
              <a:t>; x++)</a:t>
            </a:r>
          </a:p>
          <a:p>
            <a:r>
              <a:rPr lang="en-US" sz="2400" dirty="0"/>
              <a:t>     {</a:t>
            </a:r>
          </a:p>
          <a:p>
            <a:r>
              <a:rPr lang="en-US" sz="2400" dirty="0"/>
              <a:t>	if( </a:t>
            </a:r>
            <a:r>
              <a:rPr lang="en-US" sz="2400" dirty="0" err="1"/>
              <a:t>currentFood</a:t>
            </a:r>
            <a:r>
              <a:rPr lang="en-US" sz="2400" dirty="0"/>
              <a:t> == 0 )</a:t>
            </a:r>
          </a:p>
          <a:p>
            <a:r>
              <a:rPr lang="en-US" sz="2400" dirty="0"/>
              <a:t>		break;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simulateOneDay</a:t>
            </a:r>
            <a:r>
              <a:rPr lang="en-US" sz="2400" dirty="0"/>
              <a:t>(</a:t>
            </a:r>
            <a:r>
              <a:rPr lang="en-US" sz="2400" dirty="0" err="1"/>
              <a:t>numBirds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cnt</a:t>
            </a:r>
            <a:r>
              <a:rPr lang="en-US" sz="2400" dirty="0"/>
              <a:t>++;</a:t>
            </a:r>
          </a:p>
          <a:p>
            <a:endParaRPr lang="en-US" sz="2400" dirty="0"/>
          </a:p>
          <a:p>
            <a:r>
              <a:rPr lang="en-US" sz="2400" dirty="0"/>
              <a:t>     }</a:t>
            </a:r>
          </a:p>
          <a:p>
            <a:r>
              <a:rPr lang="en-US" sz="2400" dirty="0"/>
              <a:t>     return </a:t>
            </a:r>
            <a:r>
              <a:rPr lang="en-US" sz="2400" dirty="0" err="1"/>
              <a:t>cnt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  <a:endParaRPr lang="en-US" sz="28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60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3048000" y="6248400"/>
            <a:ext cx="2895600" cy="457200"/>
          </a:xfrm>
        </p:spPr>
        <p:txBody>
          <a:bodyPr/>
          <a:lstStyle/>
          <a:p>
            <a:pPr>
              <a:defRPr/>
            </a:pPr>
            <a:endParaRPr lang="en-US" b="0">
              <a:latin typeface="+mn-lt"/>
            </a:endParaRPr>
          </a:p>
          <a:p>
            <a:pPr>
              <a:defRPr/>
            </a:pPr>
            <a:endParaRPr lang="en-US" b="0">
              <a:latin typeface="+mn-lt"/>
            </a:endParaRPr>
          </a:p>
          <a:p>
            <a:pPr>
              <a:defRPr/>
            </a:pPr>
            <a:endParaRPr lang="en-US" b="0">
              <a:latin typeface="+mn-lt"/>
            </a:endParaRPr>
          </a:p>
          <a:p>
            <a:pPr>
              <a:defRPr/>
            </a:pPr>
            <a:r>
              <a:rPr lang="en-US" b="0">
                <a:latin typeface="+mn-lt"/>
              </a:rPr>
              <a:t>© A+ Computer Science  -  www.apluscompsci.com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2209800"/>
            <a:ext cx="8839200" cy="4032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 dirty="0"/>
              <a:t>Visit us at </a:t>
            </a:r>
            <a:br>
              <a:rPr lang="en-US" sz="4400" dirty="0"/>
            </a:br>
            <a:r>
              <a:rPr lang="en-US" sz="3600" dirty="0">
                <a:solidFill>
                  <a:srgbClr val="0070C0"/>
                </a:solidFill>
                <a:hlinkClick r:id="rId2"/>
              </a:rPr>
              <a:t>www.apluscompsci.com</a:t>
            </a:r>
            <a:br>
              <a:rPr lang="en-US" sz="36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3600" dirty="0"/>
            </a:br>
            <a:r>
              <a:rPr lang="en-US" sz="2000" dirty="0"/>
              <a:t>Full Curriculum Solutions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000" dirty="0"/>
              <a:t>M/C Review Question Banks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000" dirty="0"/>
              <a:t>Live Programming Problems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000" dirty="0"/>
              <a:t>Tons of great content!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000" dirty="0">
                <a:hlinkClick r:id="rId3"/>
              </a:rPr>
              <a:t>www.facebook.com/APlusComputerScience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228600"/>
            <a:ext cx="91440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Provided by </a:t>
            </a:r>
          </a:p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A+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797766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3048000" y="6248400"/>
            <a:ext cx="2895600" cy="457200"/>
          </a:xfrm>
        </p:spPr>
        <p:txBody>
          <a:bodyPr/>
          <a:lstStyle/>
          <a:p>
            <a:pPr>
              <a:defRPr/>
            </a:pPr>
            <a:endParaRPr lang="en-US" b="0">
              <a:latin typeface="+mn-lt"/>
            </a:endParaRPr>
          </a:p>
          <a:p>
            <a:pPr>
              <a:defRPr/>
            </a:pPr>
            <a:endParaRPr lang="en-US" b="0">
              <a:latin typeface="+mn-lt"/>
            </a:endParaRPr>
          </a:p>
          <a:p>
            <a:pPr>
              <a:defRPr/>
            </a:pPr>
            <a:endParaRPr lang="en-US" b="0">
              <a:latin typeface="+mn-lt"/>
            </a:endParaRPr>
          </a:p>
          <a:p>
            <a:pPr>
              <a:defRPr/>
            </a:pPr>
            <a:r>
              <a:rPr lang="en-US" b="0">
                <a:latin typeface="+mn-lt"/>
              </a:rPr>
              <a:t>© A+ Computer Science  -  www.apluscompsci.com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85800"/>
            <a:ext cx="9144000" cy="42473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Free Response </a:t>
            </a:r>
            <a:b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</a:b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Question 2</a:t>
            </a:r>
          </a:p>
          <a:p>
            <a:pPr algn="ctr">
              <a:defRPr/>
            </a:pP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Make a class</a:t>
            </a:r>
          </a:p>
          <a:p>
            <a:pPr algn="ctr">
              <a:defRPr/>
            </a:pP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15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1066800" y="1600200"/>
            <a:ext cx="7010400" cy="301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public Triangle(int a, int b, int c)</a:t>
            </a:r>
          </a:p>
          <a:p>
            <a:r>
              <a:rPr lang="en-US" sz="3200">
                <a:solidFill>
                  <a:schemeClr val="tx2"/>
                </a:solidFill>
              </a:rPr>
              <a:t>{</a:t>
            </a:r>
          </a:p>
          <a:p>
            <a:r>
              <a:rPr lang="en-US" sz="3200">
                <a:solidFill>
                  <a:schemeClr val="tx2"/>
                </a:solidFill>
              </a:rPr>
              <a:t>   sideA=a;</a:t>
            </a:r>
          </a:p>
          <a:p>
            <a:r>
              <a:rPr lang="en-US" sz="3200">
                <a:solidFill>
                  <a:schemeClr val="tx2"/>
                </a:solidFill>
              </a:rPr>
              <a:t>   sideB=b;</a:t>
            </a:r>
          </a:p>
          <a:p>
            <a:r>
              <a:rPr lang="en-US" sz="3200">
                <a:solidFill>
                  <a:schemeClr val="tx2"/>
                </a:solidFill>
              </a:rPr>
              <a:t>   sideC=c;</a:t>
            </a:r>
          </a:p>
          <a:p>
            <a:r>
              <a:rPr lang="en-US" sz="320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52230" name="Text Box 5"/>
          <p:cNvSpPr txBox="1">
            <a:spLocks noChangeArrowheads="1"/>
          </p:cNvSpPr>
          <p:nvPr/>
        </p:nvSpPr>
        <p:spPr bwMode="auto">
          <a:xfrm>
            <a:off x="1371600" y="4800600"/>
            <a:ext cx="6865938" cy="13827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</a:rPr>
              <a:t>Constructors are similar to methods.</a:t>
            </a:r>
            <a:br>
              <a:rPr lang="en-US" sz="2800">
                <a:solidFill>
                  <a:schemeClr val="accent2"/>
                </a:solidFill>
              </a:rPr>
            </a:br>
            <a:r>
              <a:rPr lang="en-US" sz="2800">
                <a:solidFill>
                  <a:schemeClr val="accent2"/>
                </a:solidFill>
              </a:rPr>
              <a:t>Constructors set the properties of an </a:t>
            </a:r>
            <a:br>
              <a:rPr lang="en-US" sz="2800">
                <a:solidFill>
                  <a:schemeClr val="accent2"/>
                </a:solidFill>
              </a:rPr>
            </a:br>
            <a:r>
              <a:rPr lang="en-US" sz="2800">
                <a:solidFill>
                  <a:schemeClr val="accent2"/>
                </a:solidFill>
              </a:rPr>
              <a:t>object to an initial state.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Make a Class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3048000" y="6248400"/>
            <a:ext cx="2895600" cy="457200"/>
          </a:xfrm>
        </p:spPr>
        <p:txBody>
          <a:bodyPr/>
          <a:lstStyle/>
          <a:p>
            <a:pPr>
              <a:defRPr/>
            </a:pPr>
            <a:endParaRPr lang="en-US" b="0">
              <a:latin typeface="+mn-lt"/>
            </a:endParaRPr>
          </a:p>
          <a:p>
            <a:pPr>
              <a:defRPr/>
            </a:pPr>
            <a:endParaRPr lang="en-US" b="0">
              <a:latin typeface="+mn-lt"/>
            </a:endParaRPr>
          </a:p>
          <a:p>
            <a:pPr>
              <a:defRPr/>
            </a:pPr>
            <a:endParaRPr lang="en-US" b="0">
              <a:latin typeface="+mn-lt"/>
            </a:endParaRPr>
          </a:p>
          <a:p>
            <a:pPr>
              <a:defRPr/>
            </a:pPr>
            <a:r>
              <a:rPr lang="en-US" b="0">
                <a:latin typeface="+mn-lt"/>
              </a:rPr>
              <a:t>© A+ Computer Science  -  www.apluscompsci.com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2209800"/>
            <a:ext cx="8839200" cy="4032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 dirty="0"/>
              <a:t>Visit us at </a:t>
            </a:r>
            <a:br>
              <a:rPr lang="en-US" sz="4400" dirty="0"/>
            </a:br>
            <a:r>
              <a:rPr lang="en-US" sz="3600" dirty="0">
                <a:solidFill>
                  <a:srgbClr val="0070C0"/>
                </a:solidFill>
                <a:hlinkClick r:id="rId2"/>
              </a:rPr>
              <a:t>www.apluscompsci.com</a:t>
            </a:r>
            <a:br>
              <a:rPr lang="en-US" sz="36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3600" dirty="0"/>
            </a:br>
            <a:r>
              <a:rPr lang="en-US" sz="2000" dirty="0"/>
              <a:t>Full Curriculum Solutions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000" dirty="0"/>
              <a:t>M/C Review Question Banks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000" dirty="0"/>
              <a:t>Live Programming Problems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000" dirty="0"/>
              <a:t>Tons of great content!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000" dirty="0">
                <a:hlinkClick r:id="rId3"/>
              </a:rPr>
              <a:t>www.facebook.com/APlusComputerScience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228600"/>
            <a:ext cx="91440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Provided by </a:t>
            </a:r>
          </a:p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A+ Computer Science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1371600" y="1828800"/>
            <a:ext cx="5745163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public void setSideA(</a:t>
            </a:r>
            <a:r>
              <a:rPr lang="en-US" sz="3200">
                <a:solidFill>
                  <a:srgbClr val="FF0000"/>
                </a:solidFill>
              </a:rPr>
              <a:t>int a </a:t>
            </a:r>
            <a:r>
              <a:rPr lang="en-US" sz="3200"/>
              <a:t>)</a:t>
            </a:r>
          </a:p>
          <a:p>
            <a:r>
              <a:rPr lang="en-US" sz="3200"/>
              <a:t>{</a:t>
            </a:r>
          </a:p>
          <a:p>
            <a:r>
              <a:rPr lang="en-US" sz="3200"/>
              <a:t>     sideA=a;</a:t>
            </a:r>
          </a:p>
          <a:p>
            <a:r>
              <a:rPr lang="en-US" sz="3200"/>
              <a:t>}</a:t>
            </a:r>
          </a:p>
          <a:p>
            <a:r>
              <a:rPr lang="en-US" sz="2800" b="0">
                <a:latin typeface="Times New Roman" pitchFamily="18" charset="0"/>
              </a:rPr>
              <a:t>		</a:t>
            </a: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1524000" y="4800600"/>
            <a:ext cx="5770563" cy="13827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</a:rPr>
              <a:t>Modifier methods are methods </a:t>
            </a:r>
            <a:br>
              <a:rPr lang="en-US" sz="2800">
                <a:solidFill>
                  <a:schemeClr val="accent2"/>
                </a:solidFill>
              </a:rPr>
            </a:br>
            <a:r>
              <a:rPr lang="en-US" sz="2800">
                <a:solidFill>
                  <a:schemeClr val="accent2"/>
                </a:solidFill>
              </a:rPr>
              <a:t>that change the properties of </a:t>
            </a:r>
            <a:br>
              <a:rPr lang="en-US" sz="2800">
                <a:solidFill>
                  <a:schemeClr val="accent2"/>
                </a:solidFill>
              </a:rPr>
            </a:br>
            <a:r>
              <a:rPr lang="en-US" sz="2800">
                <a:solidFill>
                  <a:schemeClr val="accent2"/>
                </a:solidFill>
              </a:rPr>
              <a:t>an object.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Make a Class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1371600" y="1752600"/>
            <a:ext cx="4392613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/>
              <a:t>public int getSideA()</a:t>
            </a:r>
          </a:p>
          <a:p>
            <a:r>
              <a:rPr lang="en-US" sz="3200"/>
              <a:t>{</a:t>
            </a:r>
          </a:p>
          <a:p>
            <a:r>
              <a:rPr lang="en-US" sz="3200"/>
              <a:t>   return sideA;</a:t>
            </a:r>
          </a:p>
          <a:p>
            <a:r>
              <a:rPr lang="en-US" sz="3200"/>
              <a:t>}</a:t>
            </a:r>
          </a:p>
          <a:p>
            <a:r>
              <a:rPr lang="en-US" sz="2800" b="0">
                <a:latin typeface="Times New Roman" pitchFamily="18" charset="0"/>
              </a:rPr>
              <a:t>		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447800" y="4343400"/>
            <a:ext cx="6324600" cy="18097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solidFill>
                  <a:srgbClr val="0000CC"/>
                </a:solidFill>
              </a:rPr>
              <a:t>Accessor methods are methods</a:t>
            </a:r>
            <a:br>
              <a:rPr lang="en-US" sz="2800">
                <a:solidFill>
                  <a:srgbClr val="0000CC"/>
                </a:solidFill>
              </a:rPr>
            </a:br>
            <a:r>
              <a:rPr lang="en-US" sz="2800">
                <a:solidFill>
                  <a:srgbClr val="0000CC"/>
                </a:solidFill>
              </a:rPr>
              <a:t>that retrieve or grant access to</a:t>
            </a:r>
            <a:br>
              <a:rPr lang="en-US" sz="2800">
                <a:solidFill>
                  <a:srgbClr val="0000CC"/>
                </a:solidFill>
              </a:rPr>
            </a:br>
            <a:r>
              <a:rPr lang="en-US" sz="2800">
                <a:solidFill>
                  <a:srgbClr val="0000CC"/>
                </a:solidFill>
              </a:rPr>
              <a:t>the properties of an object, but</a:t>
            </a:r>
            <a:br>
              <a:rPr lang="en-US" sz="2800">
                <a:solidFill>
                  <a:srgbClr val="0000CC"/>
                </a:solidFill>
              </a:rPr>
            </a:br>
            <a:r>
              <a:rPr lang="en-US" sz="2800">
                <a:solidFill>
                  <a:srgbClr val="0000CC"/>
                </a:solidFill>
              </a:rPr>
              <a:t>do not make any changes.</a:t>
            </a:r>
            <a:endParaRPr lang="en-US" sz="2400"/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Make a Class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1066800" y="1600200"/>
            <a:ext cx="7010400" cy="30464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public class Triangle</a:t>
            </a:r>
          </a:p>
          <a:p>
            <a:r>
              <a:rPr lang="en-US" sz="3200">
                <a:solidFill>
                  <a:schemeClr val="tx2"/>
                </a:solidFill>
              </a:rPr>
              <a:t>{</a:t>
            </a:r>
          </a:p>
          <a:p>
            <a:r>
              <a:rPr lang="en-US" sz="3200">
                <a:solidFill>
                  <a:schemeClr val="tx2"/>
                </a:solidFill>
              </a:rPr>
              <a:t>   private int sideA;</a:t>
            </a:r>
          </a:p>
          <a:p>
            <a:r>
              <a:rPr lang="en-US" sz="3200">
                <a:solidFill>
                  <a:schemeClr val="tx2"/>
                </a:solidFill>
              </a:rPr>
              <a:t>   private int sideB;</a:t>
            </a:r>
          </a:p>
          <a:p>
            <a:r>
              <a:rPr lang="en-US" sz="3200">
                <a:solidFill>
                  <a:schemeClr val="tx2"/>
                </a:solidFill>
              </a:rPr>
              <a:t>   private int sideC;</a:t>
            </a:r>
          </a:p>
          <a:p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1371600" y="4800600"/>
            <a:ext cx="6383338" cy="9540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</a:rPr>
              <a:t>Instance variables store the state</a:t>
            </a:r>
            <a:br>
              <a:rPr lang="en-US" sz="2800">
                <a:solidFill>
                  <a:schemeClr val="accent2"/>
                </a:solidFill>
              </a:rPr>
            </a:br>
            <a:r>
              <a:rPr lang="en-US" sz="2800">
                <a:solidFill>
                  <a:schemeClr val="accent2"/>
                </a:solidFill>
              </a:rPr>
              <a:t>information for an object.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Make a Class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764128"/>
            <a:ext cx="9144000" cy="240065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		              </a:t>
            </a:r>
            <a:r>
              <a:rPr lang="en-US" sz="4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Make a </a:t>
            </a:r>
          </a:p>
          <a:p>
            <a:pPr algn="ctr">
              <a:defRPr/>
            </a:pPr>
            <a:r>
              <a:rPr lang="en-US" sz="4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					Class</a:t>
            </a:r>
            <a:br>
              <a:rPr lang="en-US" sz="4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</a:br>
            <a:r>
              <a:rPr lang="en-US" sz="4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                           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WordArt 2"/>
          <p:cNvSpPr>
            <a:spLocks noChangeArrowheads="1" noChangeShapeType="1" noTextEdit="1"/>
          </p:cNvSpPr>
          <p:nvPr/>
        </p:nvSpPr>
        <p:spPr bwMode="auto">
          <a:xfrm>
            <a:off x="6019800" y="5029200"/>
            <a:ext cx="25146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2024 </a:t>
            </a:r>
          </a:p>
          <a:p>
            <a:pPr algn="ctr"/>
            <a:r>
              <a:rPr lang="en-US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Question 2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04800" y="106025"/>
            <a:ext cx="7772400" cy="63709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/>
              <a:t>public class Scoreboard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private String team1;</a:t>
            </a:r>
          </a:p>
          <a:p>
            <a:r>
              <a:rPr lang="en-US" sz="2400" dirty="0"/>
              <a:t>	private String team2;</a:t>
            </a:r>
          </a:p>
          <a:p>
            <a:r>
              <a:rPr lang="en-US" sz="2400" dirty="0"/>
              <a:t>	private int score1;</a:t>
            </a:r>
          </a:p>
          <a:p>
            <a:r>
              <a:rPr lang="en-US" sz="2400" dirty="0"/>
              <a:t>	private int score2;</a:t>
            </a:r>
          </a:p>
          <a:p>
            <a:r>
              <a:rPr lang="en-US" sz="2400" dirty="0"/>
              <a:t>	private </a:t>
            </a:r>
            <a:r>
              <a:rPr lang="en-US" sz="2400" dirty="0" err="1"/>
              <a:t>boolean</a:t>
            </a:r>
            <a:r>
              <a:rPr lang="en-US" sz="2400" dirty="0"/>
              <a:t> active1;</a:t>
            </a:r>
          </a:p>
          <a:p>
            <a:r>
              <a:rPr lang="en-US" sz="2400" dirty="0"/>
              <a:t>	private </a:t>
            </a:r>
            <a:r>
              <a:rPr lang="en-US" sz="2400" dirty="0" err="1"/>
              <a:t>boolean</a:t>
            </a:r>
            <a:r>
              <a:rPr lang="en-US" sz="2400" dirty="0"/>
              <a:t> active2;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public Scoreboard( String t1, String t2 )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	team1 = t1;</a:t>
            </a:r>
          </a:p>
          <a:p>
            <a:r>
              <a:rPr lang="en-US" sz="2400" dirty="0"/>
              <a:t>		team2 = t2;</a:t>
            </a:r>
          </a:p>
          <a:p>
            <a:r>
              <a:rPr lang="en-US" sz="2400" dirty="0"/>
              <a:t>		score1 = score2 = 0;</a:t>
            </a:r>
          </a:p>
          <a:p>
            <a:r>
              <a:rPr lang="en-US" sz="2400" dirty="0"/>
              <a:t>		active1 = true;</a:t>
            </a:r>
          </a:p>
          <a:p>
            <a:r>
              <a:rPr lang="en-US" sz="2400" dirty="0"/>
              <a:t>		active2 = false;</a:t>
            </a:r>
          </a:p>
          <a:p>
            <a:r>
              <a:rPr lang="en-US" sz="2400" dirty="0"/>
              <a:t>	}</a:t>
            </a:r>
            <a:endParaRPr 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04800"/>
            <a:ext cx="93726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		              </a:t>
            </a:r>
            <a:r>
              <a:rPr lang="en-US" sz="4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Make a </a:t>
            </a:r>
          </a:p>
          <a:p>
            <a:pPr algn="ctr">
              <a:defRPr/>
            </a:pPr>
            <a:r>
              <a:rPr lang="en-US" sz="4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					Class</a:t>
            </a:r>
            <a:br>
              <a:rPr lang="en-US" sz="4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</a:br>
            <a:r>
              <a:rPr lang="en-US" sz="4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                           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WordArt 2"/>
          <p:cNvSpPr>
            <a:spLocks noChangeArrowheads="1" noChangeShapeType="1" noTextEdit="1"/>
          </p:cNvSpPr>
          <p:nvPr/>
        </p:nvSpPr>
        <p:spPr bwMode="auto">
          <a:xfrm>
            <a:off x="6134100" y="5029200"/>
            <a:ext cx="25146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2024 </a:t>
            </a:r>
          </a:p>
          <a:p>
            <a:pPr algn="ctr"/>
            <a:r>
              <a:rPr lang="en-US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Question 2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57200" y="1303348"/>
            <a:ext cx="8839200" cy="39087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1600" dirty="0"/>
              <a:t>	</a:t>
            </a:r>
            <a:endParaRPr lang="en-US" sz="2400" dirty="0"/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public String </a:t>
            </a:r>
            <a:r>
              <a:rPr lang="en-US" sz="2400" dirty="0" err="1"/>
              <a:t>getScore</a:t>
            </a:r>
            <a:r>
              <a:rPr lang="en-US" sz="2400" dirty="0"/>
              <a:t>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return "" + score1 + " - " + score2 + </a:t>
            </a:r>
          </a:p>
          <a:p>
            <a:r>
              <a:rPr lang="en-US" sz="2400" dirty="0"/>
              <a:t>                           " " + (active1 ? team1 : team2);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10167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914400"/>
            <a:ext cx="93726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		              </a:t>
            </a:r>
            <a:r>
              <a:rPr lang="en-US" sz="4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Make a </a:t>
            </a:r>
          </a:p>
          <a:p>
            <a:pPr algn="ctr">
              <a:defRPr/>
            </a:pPr>
            <a:r>
              <a:rPr lang="en-US" sz="4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					Class</a:t>
            </a:r>
            <a:br>
              <a:rPr lang="en-US" sz="4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</a:br>
            <a:r>
              <a:rPr lang="en-US" sz="48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                            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WordArt 2"/>
          <p:cNvSpPr>
            <a:spLocks noChangeArrowheads="1" noChangeShapeType="1" noTextEdit="1"/>
          </p:cNvSpPr>
          <p:nvPr/>
        </p:nvSpPr>
        <p:spPr bwMode="auto">
          <a:xfrm>
            <a:off x="6134100" y="5029200"/>
            <a:ext cx="25146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2024 </a:t>
            </a:r>
          </a:p>
          <a:p>
            <a:pPr algn="ctr"/>
            <a:r>
              <a:rPr lang="en-US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Question 2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62000" y="726788"/>
            <a:ext cx="6019800" cy="56323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/>
              <a:t>public void </a:t>
            </a:r>
            <a:r>
              <a:rPr lang="en-US" sz="2400" dirty="0" err="1"/>
              <a:t>recordPlay</a:t>
            </a:r>
            <a:r>
              <a:rPr lang="en-US" sz="2400" dirty="0"/>
              <a:t>( int x 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	if( x &gt; 0 )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   if( active1 )</a:t>
            </a:r>
          </a:p>
          <a:p>
            <a:r>
              <a:rPr lang="en-US" sz="2400" dirty="0"/>
              <a:t>		score1 += x;</a:t>
            </a:r>
          </a:p>
          <a:p>
            <a:r>
              <a:rPr lang="en-US" sz="2400" dirty="0"/>
              <a:t>	   if( active2 )</a:t>
            </a:r>
          </a:p>
          <a:p>
            <a:r>
              <a:rPr lang="en-US" sz="2400" dirty="0"/>
              <a:t>		score2 += x;	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else 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   active1 = !active1;</a:t>
            </a:r>
          </a:p>
          <a:p>
            <a:r>
              <a:rPr lang="en-US" sz="2400" dirty="0"/>
              <a:t>	   active2 = !active2;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9171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3048000" y="6248400"/>
            <a:ext cx="2895600" cy="457200"/>
          </a:xfrm>
        </p:spPr>
        <p:txBody>
          <a:bodyPr/>
          <a:lstStyle/>
          <a:p>
            <a:pPr>
              <a:defRPr/>
            </a:pPr>
            <a:endParaRPr lang="en-US" b="0">
              <a:latin typeface="+mn-lt"/>
            </a:endParaRPr>
          </a:p>
          <a:p>
            <a:pPr>
              <a:defRPr/>
            </a:pPr>
            <a:endParaRPr lang="en-US" b="0">
              <a:latin typeface="+mn-lt"/>
            </a:endParaRPr>
          </a:p>
          <a:p>
            <a:pPr>
              <a:defRPr/>
            </a:pPr>
            <a:endParaRPr lang="en-US" b="0">
              <a:latin typeface="+mn-lt"/>
            </a:endParaRPr>
          </a:p>
          <a:p>
            <a:pPr>
              <a:defRPr/>
            </a:pPr>
            <a:r>
              <a:rPr lang="en-US" b="0">
                <a:latin typeface="+mn-lt"/>
              </a:rPr>
              <a:t>© A+ Computer Science  -  www.apluscompsci.com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2209800"/>
            <a:ext cx="8839200" cy="4032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 dirty="0"/>
              <a:t>Visit us at </a:t>
            </a:r>
            <a:br>
              <a:rPr lang="en-US" sz="4400" dirty="0"/>
            </a:br>
            <a:r>
              <a:rPr lang="en-US" sz="3600" dirty="0">
                <a:solidFill>
                  <a:srgbClr val="0070C0"/>
                </a:solidFill>
                <a:hlinkClick r:id="rId2"/>
              </a:rPr>
              <a:t>www.apluscompsci.com</a:t>
            </a:r>
            <a:br>
              <a:rPr lang="en-US" sz="36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3600" dirty="0"/>
            </a:br>
            <a:r>
              <a:rPr lang="en-US" sz="2000" dirty="0"/>
              <a:t>Full Curriculum Solutions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000" dirty="0"/>
              <a:t>M/C Review Question Banks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000" dirty="0"/>
              <a:t>Live Programming Problems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000" dirty="0"/>
              <a:t>Tons of great content!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000" dirty="0">
                <a:hlinkClick r:id="rId3"/>
              </a:rPr>
              <a:t>www.facebook.com/APlusComputerScience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228600"/>
            <a:ext cx="91440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Provided by </a:t>
            </a:r>
          </a:p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A+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797766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3048000" y="6248400"/>
            <a:ext cx="2895600" cy="457200"/>
          </a:xfrm>
        </p:spPr>
        <p:txBody>
          <a:bodyPr/>
          <a:lstStyle/>
          <a:p>
            <a:pPr>
              <a:defRPr/>
            </a:pPr>
            <a:endParaRPr lang="en-US" b="0">
              <a:latin typeface="+mn-lt"/>
            </a:endParaRPr>
          </a:p>
          <a:p>
            <a:pPr>
              <a:defRPr/>
            </a:pPr>
            <a:endParaRPr lang="en-US" b="0">
              <a:latin typeface="+mn-lt"/>
            </a:endParaRPr>
          </a:p>
          <a:p>
            <a:pPr>
              <a:defRPr/>
            </a:pPr>
            <a:endParaRPr lang="en-US" b="0">
              <a:latin typeface="+mn-lt"/>
            </a:endParaRPr>
          </a:p>
          <a:p>
            <a:pPr>
              <a:defRPr/>
            </a:pPr>
            <a:r>
              <a:rPr lang="en-US" b="0">
                <a:latin typeface="+mn-lt"/>
              </a:rPr>
              <a:t>© A+ Computer Science  -  www.apluscompsci.com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85800"/>
            <a:ext cx="9144000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Free Response </a:t>
            </a:r>
            <a:b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</a:b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Question 3</a:t>
            </a:r>
          </a:p>
          <a:p>
            <a:pPr algn="ctr">
              <a:defRPr/>
            </a:pP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sz="5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ArrayList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572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219200" y="1981200"/>
            <a:ext cx="6705600" cy="18002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A typical ArrayList question involves putting something into an ArrayList and removing something from an ArrayList.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ArrayList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00200" y="482949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Black" panose="020B0A0402010202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Black" panose="020B0A04020102020204" pitchFamily="34" charset="0"/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Black" panose="020B0A04020102020204" pitchFamily="34" charset="0"/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Black" panose="020B0A04020102020204" pitchFamily="34" charset="0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Black" panose="020B0A0402010202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Black" panose="020B0A04020102020204" pitchFamily="34" charset="0"/>
                        </a:rPr>
                        <a:t>-998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47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85800" y="1828800"/>
            <a:ext cx="7922362" cy="304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 dirty="0" err="1"/>
              <a:t>Arraylist</a:t>
            </a:r>
            <a:r>
              <a:rPr lang="en-US" sz="3200" dirty="0"/>
              <a:t> is a class that houses an</a:t>
            </a:r>
          </a:p>
          <a:p>
            <a:pPr eaLnBrk="1" hangingPunct="1"/>
            <a:r>
              <a:rPr lang="en-US" sz="3200" dirty="0"/>
              <a:t>array.  </a:t>
            </a:r>
            <a:br>
              <a:rPr lang="en-US" sz="3200" dirty="0"/>
            </a:br>
            <a:r>
              <a:rPr lang="en-US" sz="3200" dirty="0"/>
              <a:t>An </a:t>
            </a:r>
            <a:r>
              <a:rPr lang="en-US" sz="3200" dirty="0" err="1"/>
              <a:t>ArrayList</a:t>
            </a:r>
            <a:r>
              <a:rPr lang="en-US" sz="3200" dirty="0"/>
              <a:t> can store any type.</a:t>
            </a:r>
          </a:p>
          <a:p>
            <a:pPr eaLnBrk="1" hangingPunct="1"/>
            <a:r>
              <a:rPr lang="en-US" sz="3200" dirty="0"/>
              <a:t>All </a:t>
            </a:r>
            <a:r>
              <a:rPr lang="en-US" sz="3200" dirty="0" err="1"/>
              <a:t>ArrayLists</a:t>
            </a:r>
            <a:r>
              <a:rPr lang="en-US" sz="3200" dirty="0"/>
              <a:t> store the first reference</a:t>
            </a:r>
          </a:p>
          <a:p>
            <a:pPr eaLnBrk="1" hangingPunct="1"/>
            <a:r>
              <a:rPr lang="en-US" sz="3200" dirty="0"/>
              <a:t>at spot / index position 0.</a:t>
            </a:r>
          </a:p>
          <a:p>
            <a:pPr eaLnBrk="1" hangingPunct="1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ArrayList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482949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Black" panose="020B0A0402010202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Black" panose="020B0A04020102020204" pitchFamily="34" charset="0"/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Black" panose="020B0A04020102020204" pitchFamily="34" charset="0"/>
                        </a:rPr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Black" panose="020B0A04020102020204" pitchFamily="34" charset="0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Black" panose="020B0A0402010202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Black" panose="020B0A04020102020204" pitchFamily="34" charset="0"/>
                        </a:rPr>
                        <a:t>-998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08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7848600" cy="378565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   -answer the easiest question 1</a:t>
            </a:r>
            <a:r>
              <a:rPr lang="en-US" sz="2400" baseline="30000" dirty="0"/>
              <a:t>st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   -work through the test more than once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   -use the test to take the test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   -work more time intensive problems last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   -bubble answers on answer sheet as you go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   -answer every question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   -keep track of your time  - 90 minutes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5181600"/>
            <a:ext cx="1204913" cy="1295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Multiple Choice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graphicFrame>
        <p:nvGraphicFramePr>
          <p:cNvPr id="240642" name="Group 2"/>
          <p:cNvGraphicFramePr>
            <a:graphicFrameLocks noGrp="1"/>
          </p:cNvGraphicFramePr>
          <p:nvPr/>
        </p:nvGraphicFramePr>
        <p:xfrm>
          <a:off x="609600" y="533400"/>
          <a:ext cx="8077200" cy="5340351"/>
        </p:xfrm>
        <a:graphic>
          <a:graphicData uri="http://schemas.openxmlformats.org/drawingml/2006/table">
            <a:tbl>
              <a:tblPr/>
              <a:tblGrid>
                <a:gridCol w="272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637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ArrayList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add(item)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adds item to the end of the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add(spot,item)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adds item at spot – shifts items up-&gt;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set(spot,item)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put item at spot   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z[spot]=item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get(spot)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item at spot   </a:t>
                      </a: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 z[spot]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size()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# of items in the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remove()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removes an item from the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clear()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removes all items from the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5634" name="Text Box 33"/>
          <p:cNvSpPr txBox="1">
            <a:spLocks noChangeArrowheads="1"/>
          </p:cNvSpPr>
          <p:nvPr/>
        </p:nvSpPr>
        <p:spPr bwMode="auto">
          <a:xfrm>
            <a:off x="2057400" y="6019800"/>
            <a:ext cx="51054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800">
                <a:solidFill>
                  <a:schemeClr val="accent2"/>
                </a:solidFill>
              </a:rPr>
              <a:t>import  java.util.ArrayList;</a:t>
            </a:r>
          </a:p>
        </p:txBody>
      </p:sp>
    </p:spTree>
    <p:extLst>
      <p:ext uri="{BB962C8B-B14F-4D97-AF65-F5344CB8AC3E}">
        <p14:creationId xmlns:p14="http://schemas.microsoft.com/office/powerpoint/2010/main" val="146662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609600" y="1981200"/>
            <a:ext cx="8763000" cy="3081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800">
                <a:solidFill>
                  <a:schemeClr val="tx2"/>
                </a:solidFill>
              </a:rPr>
              <a:t>List&lt;</a:t>
            </a:r>
            <a:r>
              <a:rPr lang="en-US" sz="2800">
                <a:solidFill>
                  <a:srgbClr val="339933"/>
                </a:solidFill>
              </a:rPr>
              <a:t>String</a:t>
            </a:r>
            <a:r>
              <a:rPr lang="en-US" sz="2800">
                <a:solidFill>
                  <a:schemeClr val="tx2"/>
                </a:solidFill>
              </a:rPr>
              <a:t>&gt; ray;</a:t>
            </a:r>
          </a:p>
          <a:p>
            <a:pPr eaLnBrk="1" hangingPunct="1"/>
            <a:r>
              <a:rPr lang="en-US" sz="2800">
                <a:solidFill>
                  <a:schemeClr val="tx2"/>
                </a:solidFill>
              </a:rPr>
              <a:t>ray = new ArrayList&lt;</a:t>
            </a:r>
            <a:r>
              <a:rPr lang="en-US" sz="2800">
                <a:solidFill>
                  <a:srgbClr val="339933"/>
                </a:solidFill>
              </a:rPr>
              <a:t>String</a:t>
            </a:r>
            <a:r>
              <a:rPr lang="en-US" sz="2800">
                <a:solidFill>
                  <a:schemeClr val="tx2"/>
                </a:solidFill>
              </a:rPr>
              <a:t>&gt;();   	</a:t>
            </a:r>
          </a:p>
          <a:p>
            <a:pPr eaLnBrk="1" hangingPunct="1"/>
            <a:r>
              <a:rPr lang="en-US" sz="2800"/>
              <a:t>ray.add("hello");</a:t>
            </a:r>
          </a:p>
          <a:p>
            <a:pPr eaLnBrk="1" hangingPunct="1"/>
            <a:r>
              <a:rPr lang="en-US" sz="2800"/>
              <a:t>ray.add("whoot");</a:t>
            </a:r>
            <a:br>
              <a:rPr lang="en-US" sz="2800"/>
            </a:br>
            <a:r>
              <a:rPr lang="en-US" sz="2800"/>
              <a:t>ray.add("contests");</a:t>
            </a:r>
            <a:br>
              <a:rPr lang="en-US" sz="2800"/>
            </a:br>
            <a:r>
              <a:rPr lang="en-US" sz="2800"/>
              <a:t>out.println(ray.get(0).charAt(0));</a:t>
            </a:r>
          </a:p>
          <a:p>
            <a:pPr eaLnBrk="1" hangingPunct="1"/>
            <a:r>
              <a:rPr lang="en-US" sz="2800"/>
              <a:t>out.println(ray.get(2).charAt(0));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914400" y="5486400"/>
            <a:ext cx="5410200" cy="531813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3333CC"/>
                </a:solidFill>
              </a:rPr>
              <a:t>ray stores String references.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6781800" y="2057400"/>
            <a:ext cx="1981200" cy="181133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</a:p>
          <a:p>
            <a:pPr>
              <a:spcBef>
                <a:spcPct val="50000"/>
              </a:spcBef>
            </a:pPr>
            <a:r>
              <a:rPr lang="en-US" sz="3200"/>
              <a:t>h</a:t>
            </a:r>
            <a:br>
              <a:rPr lang="en-US" sz="3200"/>
            </a:br>
            <a:r>
              <a:rPr lang="en-US" sz="3200"/>
              <a:t>c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ArrayList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695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295400" y="1905000"/>
            <a:ext cx="6705600" cy="3724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int spot=list.size()-1;</a:t>
            </a:r>
            <a:br>
              <a:rPr lang="en-US" sz="2800"/>
            </a:br>
            <a:r>
              <a:rPr lang="en-US" sz="2800"/>
              <a:t>while(spot&gt;=0)</a:t>
            </a:r>
            <a:br>
              <a:rPr lang="en-US" sz="2800"/>
            </a:br>
            <a:r>
              <a:rPr lang="en-US" sz="2800"/>
              <a:t>{</a:t>
            </a:r>
          </a:p>
          <a:p>
            <a:pPr>
              <a:spcBef>
                <a:spcPct val="50000"/>
              </a:spcBef>
            </a:pPr>
            <a:r>
              <a:rPr lang="en-US" sz="2800"/>
              <a:t>   if(list.get(spot).equals("killIt"))</a:t>
            </a:r>
            <a:br>
              <a:rPr lang="en-US" sz="2800"/>
            </a:br>
            <a:r>
              <a:rPr lang="en-US" sz="2800"/>
              <a:t>      list.remove(spot);</a:t>
            </a:r>
          </a:p>
          <a:p>
            <a:pPr>
              <a:spcBef>
                <a:spcPct val="50000"/>
              </a:spcBef>
            </a:pPr>
            <a:r>
              <a:rPr lang="en-US" sz="2800"/>
              <a:t>   spot--;</a:t>
            </a:r>
          </a:p>
          <a:p>
            <a:pPr>
              <a:spcBef>
                <a:spcPct val="50000"/>
              </a:spcBef>
            </a:pPr>
            <a:r>
              <a:rPr lang="en-US" sz="280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ArrayList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107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295400" y="1905000"/>
            <a:ext cx="6705600" cy="2655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for(int spot=list.size()-1; i&gt;=0; i--)</a:t>
            </a:r>
            <a:br>
              <a:rPr lang="en-US" sz="2800"/>
            </a:br>
            <a:r>
              <a:rPr lang="en-US" sz="2800"/>
              <a:t>{</a:t>
            </a:r>
          </a:p>
          <a:p>
            <a:pPr>
              <a:spcBef>
                <a:spcPct val="50000"/>
              </a:spcBef>
            </a:pPr>
            <a:r>
              <a:rPr lang="en-US" sz="2800"/>
              <a:t>   if(list.get(spot).equals("killIt"))</a:t>
            </a:r>
            <a:br>
              <a:rPr lang="en-US" sz="2800"/>
            </a:br>
            <a:r>
              <a:rPr lang="en-US" sz="2800"/>
              <a:t>      list.remove(spot);</a:t>
            </a:r>
          </a:p>
          <a:p>
            <a:pPr>
              <a:spcBef>
                <a:spcPct val="50000"/>
              </a:spcBef>
            </a:pPr>
            <a:r>
              <a:rPr lang="en-US" sz="280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ArrayList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276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295400" y="1905000"/>
            <a:ext cx="6705600" cy="3937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int spot=0;</a:t>
            </a:r>
            <a:br>
              <a:rPr lang="en-US" sz="2800"/>
            </a:br>
            <a:r>
              <a:rPr lang="en-US" sz="2800"/>
              <a:t>while(spot&lt;list.size())</a:t>
            </a:r>
            <a:br>
              <a:rPr lang="en-US" sz="2800"/>
            </a:br>
            <a:r>
              <a:rPr lang="en-US" sz="2800"/>
              <a:t>{</a:t>
            </a:r>
          </a:p>
          <a:p>
            <a:pPr>
              <a:spcBef>
                <a:spcPct val="50000"/>
              </a:spcBef>
            </a:pPr>
            <a:r>
              <a:rPr lang="en-US" sz="2800"/>
              <a:t>   if(list.get(spot).equals("killIt"))</a:t>
            </a:r>
            <a:br>
              <a:rPr lang="en-US" sz="2800"/>
            </a:br>
            <a:r>
              <a:rPr lang="en-US" sz="2800"/>
              <a:t>      list.remove(spot);</a:t>
            </a:r>
            <a:br>
              <a:rPr lang="en-US" sz="2800"/>
            </a:br>
            <a:r>
              <a:rPr lang="en-US" sz="2800"/>
              <a:t>   else</a:t>
            </a:r>
            <a:br>
              <a:rPr lang="en-US" sz="2800"/>
            </a:br>
            <a:r>
              <a:rPr lang="en-US" sz="2800"/>
              <a:t>      spot++;</a:t>
            </a:r>
          </a:p>
          <a:p>
            <a:pPr>
              <a:spcBef>
                <a:spcPct val="50000"/>
              </a:spcBef>
            </a:pPr>
            <a:r>
              <a:rPr lang="en-US" sz="280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ArrayList</a:t>
            </a: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62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WordArt 2"/>
          <p:cNvSpPr>
            <a:spLocks noChangeArrowheads="1" noChangeShapeType="1" noTextEdit="1"/>
          </p:cNvSpPr>
          <p:nvPr/>
        </p:nvSpPr>
        <p:spPr bwMode="auto">
          <a:xfrm>
            <a:off x="5334000" y="4267200"/>
            <a:ext cx="3124200" cy="213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2024</a:t>
            </a:r>
          </a:p>
          <a:p>
            <a:pPr algn="ctr"/>
            <a:r>
              <a:rPr lang="en-US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Question 3</a:t>
            </a:r>
            <a:br>
              <a:rPr lang="en-US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</a:br>
            <a:r>
              <a:rPr lang="en-US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Part A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95300" y="1179016"/>
            <a:ext cx="8153400" cy="41549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/>
              <a:t>public 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isWordChain</a:t>
            </a:r>
            <a:r>
              <a:rPr lang="en-US" sz="2400" dirty="0"/>
              <a:t>()</a:t>
            </a:r>
          </a:p>
          <a:p>
            <a:r>
              <a:rPr lang="en-US" sz="2400" dirty="0"/>
              <a:t>{ </a:t>
            </a:r>
          </a:p>
          <a:p>
            <a:r>
              <a:rPr lang="en-US" sz="2400" dirty="0"/>
              <a:t>   for( int 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</a:t>
            </a:r>
            <a:r>
              <a:rPr lang="en-US" sz="2400" dirty="0" err="1"/>
              <a:t>wordList.size</a:t>
            </a:r>
            <a:r>
              <a:rPr lang="en-US" sz="2400" dirty="0"/>
              <a:t>()-1;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r>
              <a:rPr lang="en-US" sz="2400" dirty="0"/>
              <a:t>   {</a:t>
            </a:r>
          </a:p>
          <a:p>
            <a:r>
              <a:rPr lang="en-US" sz="2400" dirty="0"/>
              <a:t>      if( !(</a:t>
            </a:r>
            <a:r>
              <a:rPr lang="en-US" sz="2400" dirty="0" err="1"/>
              <a:t>wordList.get</a:t>
            </a:r>
            <a:r>
              <a:rPr lang="en-US" sz="2400" dirty="0"/>
              <a:t>(i+1).contains(</a:t>
            </a:r>
          </a:p>
          <a:p>
            <a:r>
              <a:rPr lang="en-US" sz="2400" dirty="0"/>
              <a:t>                                           </a:t>
            </a:r>
            <a:r>
              <a:rPr lang="en-US" sz="2400" dirty="0" err="1"/>
              <a:t>wordList.get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))))</a:t>
            </a:r>
          </a:p>
          <a:p>
            <a:r>
              <a:rPr lang="en-US" sz="2400" dirty="0"/>
              <a:t>	return false;</a:t>
            </a:r>
          </a:p>
          <a:p>
            <a:r>
              <a:rPr lang="en-US" sz="2400" dirty="0"/>
              <a:t>		</a:t>
            </a:r>
          </a:p>
          <a:p>
            <a:r>
              <a:rPr lang="en-US" sz="2400" dirty="0"/>
              <a:t>   }</a:t>
            </a:r>
          </a:p>
          <a:p>
            <a:r>
              <a:rPr lang="en-US" sz="2400" dirty="0"/>
              <a:t>   return true;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6690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WordArt 2"/>
          <p:cNvSpPr>
            <a:spLocks noChangeArrowheads="1" noChangeShapeType="1" noTextEdit="1"/>
          </p:cNvSpPr>
          <p:nvPr/>
        </p:nvSpPr>
        <p:spPr bwMode="auto">
          <a:xfrm>
            <a:off x="5715000" y="4343400"/>
            <a:ext cx="3124200" cy="2133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2024</a:t>
            </a:r>
          </a:p>
          <a:p>
            <a:pPr algn="ctr"/>
            <a:r>
              <a:rPr lang="en-US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Question 3</a:t>
            </a:r>
            <a:br>
              <a:rPr lang="en-US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</a:br>
            <a:r>
              <a:rPr lang="en-US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Part B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381000" y="609600"/>
            <a:ext cx="8915400" cy="415498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/>
              <a:t>public </a:t>
            </a:r>
            <a:r>
              <a:rPr lang="en-US" sz="2400" dirty="0" err="1"/>
              <a:t>ArrayList</a:t>
            </a:r>
            <a:r>
              <a:rPr lang="en-US" sz="2400" dirty="0"/>
              <a:t>&lt;String&gt; </a:t>
            </a:r>
            <a:r>
              <a:rPr lang="en-US" sz="2400" dirty="0" err="1"/>
              <a:t>createList</a:t>
            </a:r>
            <a:r>
              <a:rPr lang="en-US" sz="2400" dirty="0"/>
              <a:t>(String target)</a:t>
            </a:r>
          </a:p>
          <a:p>
            <a:r>
              <a:rPr lang="en-US" sz="2400" dirty="0"/>
              <a:t>{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ArrayList</a:t>
            </a:r>
            <a:r>
              <a:rPr lang="en-US" sz="2400" dirty="0"/>
              <a:t>&lt;String&gt; aplus;</a:t>
            </a:r>
          </a:p>
          <a:p>
            <a:r>
              <a:rPr lang="en-US" sz="2400" dirty="0"/>
              <a:t>	aplus = new </a:t>
            </a:r>
            <a:r>
              <a:rPr lang="en-US" sz="2400" dirty="0" err="1"/>
              <a:t>ArrayList</a:t>
            </a:r>
            <a:r>
              <a:rPr lang="en-US" sz="2400" dirty="0"/>
              <a:t>&lt;&gt;();</a:t>
            </a:r>
          </a:p>
          <a:p>
            <a:r>
              <a:rPr lang="en-US" sz="2400" dirty="0"/>
              <a:t>	for( String s : </a:t>
            </a:r>
            <a:r>
              <a:rPr lang="en-US" sz="2400" dirty="0" err="1"/>
              <a:t>wordList</a:t>
            </a:r>
            <a:r>
              <a:rPr lang="en-US" sz="2400" dirty="0"/>
              <a:t> )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   if(</a:t>
            </a:r>
            <a:r>
              <a:rPr lang="en-US" sz="2400" dirty="0" err="1"/>
              <a:t>s.startsWith</a:t>
            </a:r>
            <a:r>
              <a:rPr lang="en-US" sz="2400" dirty="0"/>
              <a:t>(target)) 		   </a:t>
            </a:r>
          </a:p>
          <a:p>
            <a:r>
              <a:rPr lang="en-US" sz="2400" dirty="0"/>
              <a:t>                 </a:t>
            </a:r>
            <a:r>
              <a:rPr lang="en-US" sz="2400" dirty="0" err="1"/>
              <a:t>aplus.add</a:t>
            </a:r>
            <a:r>
              <a:rPr lang="en-US" sz="2400" dirty="0"/>
              <a:t>(</a:t>
            </a:r>
            <a:r>
              <a:rPr lang="en-US" sz="2400" dirty="0" err="1"/>
              <a:t>s.substring</a:t>
            </a:r>
            <a:r>
              <a:rPr lang="en-US" sz="2400" dirty="0"/>
              <a:t>(</a:t>
            </a:r>
            <a:r>
              <a:rPr lang="en-US" sz="2400" dirty="0" err="1"/>
              <a:t>target.length</a:t>
            </a:r>
            <a:r>
              <a:rPr lang="en-US" sz="2400" dirty="0"/>
              <a:t>()));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return aplus;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2511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3048000" y="6248400"/>
            <a:ext cx="2895600" cy="457200"/>
          </a:xfrm>
        </p:spPr>
        <p:txBody>
          <a:bodyPr/>
          <a:lstStyle/>
          <a:p>
            <a:pPr>
              <a:defRPr/>
            </a:pPr>
            <a:endParaRPr lang="en-US" b="0">
              <a:latin typeface="+mn-lt"/>
            </a:endParaRPr>
          </a:p>
          <a:p>
            <a:pPr>
              <a:defRPr/>
            </a:pPr>
            <a:endParaRPr lang="en-US" b="0">
              <a:latin typeface="+mn-lt"/>
            </a:endParaRPr>
          </a:p>
          <a:p>
            <a:pPr>
              <a:defRPr/>
            </a:pPr>
            <a:endParaRPr lang="en-US" b="0">
              <a:latin typeface="+mn-lt"/>
            </a:endParaRPr>
          </a:p>
          <a:p>
            <a:pPr>
              <a:defRPr/>
            </a:pPr>
            <a:r>
              <a:rPr lang="en-US" b="0">
                <a:latin typeface="+mn-lt"/>
              </a:rPr>
              <a:t>© A+ Computer Science  -  www.apluscompsci.com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85800"/>
            <a:ext cx="9144000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Free Response </a:t>
            </a:r>
            <a:b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</a:b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Question 4</a:t>
            </a:r>
          </a:p>
          <a:p>
            <a:pPr algn="ctr">
              <a:defRPr/>
            </a:pPr>
            <a:endParaRPr lang="en-US" sz="54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6F93DB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Matrices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4101" name="Text Box 3"/>
          <p:cNvSpPr txBox="1">
            <a:spLocks noChangeArrowheads="1"/>
          </p:cNvSpPr>
          <p:nvPr/>
        </p:nvSpPr>
        <p:spPr bwMode="auto">
          <a:xfrm>
            <a:off x="862806" y="1676400"/>
            <a:ext cx="7418387" cy="138499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Typically, 1 question on the A test free response will require that students manipulate a 2-dimensional array.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Matrices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114800" y="3276600"/>
            <a:ext cx="17145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rgbClr val="FF0000"/>
                </a:solidFill>
              </a:rPr>
              <a:t>0       1       2</a:t>
            </a:r>
            <a:endParaRPr lang="en-US" sz="2000"/>
          </a:p>
        </p:txBody>
      </p:sp>
      <p:graphicFrame>
        <p:nvGraphicFramePr>
          <p:cNvPr id="8" name="Group 31"/>
          <p:cNvGraphicFramePr>
            <a:graphicFrameLocks noGrp="1"/>
          </p:cNvGraphicFramePr>
          <p:nvPr/>
        </p:nvGraphicFramePr>
        <p:xfrm>
          <a:off x="3978275" y="3733800"/>
          <a:ext cx="2035175" cy="584200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46"/>
          <p:cNvGraphicFramePr>
            <a:graphicFrameLocks noGrp="1"/>
          </p:cNvGraphicFramePr>
          <p:nvPr/>
        </p:nvGraphicFramePr>
        <p:xfrm>
          <a:off x="3962400" y="4495800"/>
          <a:ext cx="2035175" cy="584200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68"/>
          <p:cNvGraphicFramePr>
            <a:graphicFrameLocks noGrp="1"/>
          </p:cNvGraphicFramePr>
          <p:nvPr/>
        </p:nvGraphicFramePr>
        <p:xfrm>
          <a:off x="3962400" y="5257800"/>
          <a:ext cx="2035175" cy="584200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146"/>
          <p:cNvGraphicFramePr>
            <a:graphicFrameLocks noGrp="1"/>
          </p:cNvGraphicFramePr>
          <p:nvPr/>
        </p:nvGraphicFramePr>
        <p:xfrm>
          <a:off x="2590800" y="3733800"/>
          <a:ext cx="914400" cy="2133601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Line 147"/>
          <p:cNvSpPr>
            <a:spLocks noChangeShapeType="1"/>
          </p:cNvSpPr>
          <p:nvPr/>
        </p:nvSpPr>
        <p:spPr bwMode="auto">
          <a:xfrm>
            <a:off x="3048000" y="40386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8"/>
          <p:cNvSpPr>
            <a:spLocks noChangeShapeType="1"/>
          </p:cNvSpPr>
          <p:nvPr/>
        </p:nvSpPr>
        <p:spPr bwMode="auto">
          <a:xfrm>
            <a:off x="3048000" y="48006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9"/>
          <p:cNvSpPr>
            <a:spLocks noChangeShapeType="1"/>
          </p:cNvSpPr>
          <p:nvPr/>
        </p:nvSpPr>
        <p:spPr bwMode="auto">
          <a:xfrm>
            <a:off x="3048000" y="54864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150"/>
          <p:cNvSpPr txBox="1">
            <a:spLocks noChangeArrowheads="1"/>
          </p:cNvSpPr>
          <p:nvPr/>
        </p:nvSpPr>
        <p:spPr bwMode="auto">
          <a:xfrm>
            <a:off x="2133600" y="3810000"/>
            <a:ext cx="457200" cy="191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rgbClr val="FF0000"/>
                </a:solidFill>
              </a:rPr>
              <a:t>0</a:t>
            </a:r>
            <a:br>
              <a:rPr lang="en-US" sz="2400">
                <a:solidFill>
                  <a:srgbClr val="FF0000"/>
                </a:solidFill>
              </a:rPr>
            </a:br>
            <a:r>
              <a:rPr lang="en-US" sz="2400">
                <a:solidFill>
                  <a:srgbClr val="FF0000"/>
                </a:solidFill>
              </a:rPr>
              <a:t>    1</a:t>
            </a:r>
          </a:p>
          <a:p>
            <a:pPr eaLnBrk="1" hangingPunct="1"/>
            <a:r>
              <a:rPr lang="en-US" sz="2400">
                <a:solidFill>
                  <a:srgbClr val="FF0000"/>
                </a:solidFill>
              </a:rPr>
              <a:t>    2</a:t>
            </a:r>
            <a:endParaRPr lang="en-US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© A+ Computer Science  -  www.apluscompsci.com</a:t>
            </a:r>
          </a:p>
        </p:txBody>
      </p:sp>
      <p:sp>
        <p:nvSpPr>
          <p:cNvPr id="82948" name="Text Box 3"/>
          <p:cNvSpPr txBox="1">
            <a:spLocks noChangeArrowheads="1"/>
          </p:cNvSpPr>
          <p:nvPr/>
        </p:nvSpPr>
        <p:spPr bwMode="auto">
          <a:xfrm>
            <a:off x="4114800" y="3276600"/>
            <a:ext cx="17145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rgbClr val="FF0000"/>
                </a:solidFill>
              </a:rPr>
              <a:t>0       1       2</a:t>
            </a:r>
            <a:endParaRPr lang="en-US" sz="2000"/>
          </a:p>
        </p:txBody>
      </p:sp>
      <p:graphicFrame>
        <p:nvGraphicFramePr>
          <p:cNvPr id="220191" name="Group 31"/>
          <p:cNvGraphicFramePr>
            <a:graphicFrameLocks noGrp="1"/>
          </p:cNvGraphicFramePr>
          <p:nvPr/>
        </p:nvGraphicFramePr>
        <p:xfrm>
          <a:off x="3978275" y="3733800"/>
          <a:ext cx="2035175" cy="584200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959" name="Text Box 29"/>
          <p:cNvSpPr txBox="1">
            <a:spLocks noChangeArrowheads="1"/>
          </p:cNvSpPr>
          <p:nvPr/>
        </p:nvSpPr>
        <p:spPr bwMode="auto">
          <a:xfrm>
            <a:off x="1524000" y="2590800"/>
            <a:ext cx="519112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int[][] mat = new int[</a:t>
            </a:r>
            <a:r>
              <a:rPr lang="en-US" sz="2800">
                <a:solidFill>
                  <a:srgbClr val="FF0000"/>
                </a:solidFill>
              </a:rPr>
              <a:t>3</a:t>
            </a:r>
            <a:r>
              <a:rPr lang="en-US" sz="2800"/>
              <a:t>][</a:t>
            </a:r>
            <a:r>
              <a:rPr lang="en-US" sz="2800">
                <a:solidFill>
                  <a:srgbClr val="FF0000"/>
                </a:solidFill>
              </a:rPr>
              <a:t>3</a:t>
            </a:r>
            <a:r>
              <a:rPr lang="en-US" sz="2800"/>
              <a:t>];</a:t>
            </a:r>
          </a:p>
        </p:txBody>
      </p:sp>
      <p:sp>
        <p:nvSpPr>
          <p:cNvPr id="82960" name="Text Box 30"/>
          <p:cNvSpPr txBox="1">
            <a:spLocks noChangeArrowheads="1"/>
          </p:cNvSpPr>
          <p:nvPr/>
        </p:nvSpPr>
        <p:spPr bwMode="auto">
          <a:xfrm>
            <a:off x="1524000" y="1828800"/>
            <a:ext cx="5638800" cy="531813"/>
          </a:xfrm>
          <a:prstGeom prst="rect">
            <a:avLst/>
          </a:prstGeom>
          <a:noFill/>
          <a:ln w="12700">
            <a:solidFill>
              <a:srgbClr val="008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800">
                <a:solidFill>
                  <a:srgbClr val="006666"/>
                </a:solidFill>
              </a:rPr>
              <a:t>A matrix is an array of arrays.</a:t>
            </a:r>
            <a:endParaRPr lang="en-US" sz="2800"/>
          </a:p>
        </p:txBody>
      </p:sp>
      <p:graphicFrame>
        <p:nvGraphicFramePr>
          <p:cNvPr id="220206" name="Group 46"/>
          <p:cNvGraphicFramePr>
            <a:graphicFrameLocks noGrp="1"/>
          </p:cNvGraphicFramePr>
          <p:nvPr/>
        </p:nvGraphicFramePr>
        <p:xfrm>
          <a:off x="3962400" y="4495800"/>
          <a:ext cx="2035175" cy="584200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0228" name="Group 68"/>
          <p:cNvGraphicFramePr>
            <a:graphicFrameLocks noGrp="1"/>
          </p:cNvGraphicFramePr>
          <p:nvPr/>
        </p:nvGraphicFramePr>
        <p:xfrm>
          <a:off x="3962400" y="5257800"/>
          <a:ext cx="2035175" cy="584200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0306" name="Group 146"/>
          <p:cNvGraphicFramePr>
            <a:graphicFrameLocks noGrp="1"/>
          </p:cNvGraphicFramePr>
          <p:nvPr/>
        </p:nvGraphicFramePr>
        <p:xfrm>
          <a:off x="2590800" y="3733800"/>
          <a:ext cx="914400" cy="2133601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991" name="Line 147"/>
          <p:cNvSpPr>
            <a:spLocks noChangeShapeType="1"/>
          </p:cNvSpPr>
          <p:nvPr/>
        </p:nvSpPr>
        <p:spPr bwMode="auto">
          <a:xfrm>
            <a:off x="3048000" y="40386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992" name="Line 148"/>
          <p:cNvSpPr>
            <a:spLocks noChangeShapeType="1"/>
          </p:cNvSpPr>
          <p:nvPr/>
        </p:nvSpPr>
        <p:spPr bwMode="auto">
          <a:xfrm>
            <a:off x="3048000" y="48006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993" name="Line 149"/>
          <p:cNvSpPr>
            <a:spLocks noChangeShapeType="1"/>
          </p:cNvSpPr>
          <p:nvPr/>
        </p:nvSpPr>
        <p:spPr bwMode="auto">
          <a:xfrm>
            <a:off x="3048000" y="54864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2994" name="Text Box 150"/>
          <p:cNvSpPr txBox="1">
            <a:spLocks noChangeArrowheads="1"/>
          </p:cNvSpPr>
          <p:nvPr/>
        </p:nvSpPr>
        <p:spPr bwMode="auto">
          <a:xfrm>
            <a:off x="2133600" y="3810000"/>
            <a:ext cx="457200" cy="191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rgbClr val="FF0000"/>
                </a:solidFill>
              </a:rPr>
              <a:t>0</a:t>
            </a:r>
            <a:br>
              <a:rPr lang="en-US" sz="2400">
                <a:solidFill>
                  <a:srgbClr val="FF0000"/>
                </a:solidFill>
              </a:rPr>
            </a:br>
            <a:r>
              <a:rPr lang="en-US" sz="2400">
                <a:solidFill>
                  <a:srgbClr val="FF0000"/>
                </a:solidFill>
              </a:rPr>
              <a:t>    1</a:t>
            </a:r>
          </a:p>
          <a:p>
            <a:pPr eaLnBrk="1" hangingPunct="1"/>
            <a:r>
              <a:rPr lang="en-US" sz="2400">
                <a:solidFill>
                  <a:srgbClr val="FF0000"/>
                </a:solidFill>
              </a:rPr>
              <a:t>    2</a:t>
            </a:r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Matrices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7848600" cy="429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-Read all 4 questions before writing anything</a:t>
            </a:r>
          </a:p>
          <a:p>
            <a:pPr>
              <a:spcBef>
                <a:spcPct val="50000"/>
              </a:spcBef>
            </a:pPr>
            <a:r>
              <a:rPr lang="en-US" sz="2400"/>
              <a:t>   -answer the easiest question 1</a:t>
            </a:r>
            <a:r>
              <a:rPr lang="en-US" sz="2400" baseline="30000"/>
              <a:t>st</a:t>
            </a:r>
          </a:p>
          <a:p>
            <a:pPr>
              <a:spcBef>
                <a:spcPct val="50000"/>
              </a:spcBef>
            </a:pPr>
            <a:r>
              <a:rPr lang="en-US" sz="2400"/>
              <a:t>   -most times question 1 is the easiest</a:t>
            </a:r>
          </a:p>
          <a:p>
            <a:pPr>
              <a:spcBef>
                <a:spcPct val="50000"/>
              </a:spcBef>
            </a:pPr>
            <a:r>
              <a:rPr lang="en-US" sz="2400"/>
              <a:t>   -see if part B calls part A and so on</a:t>
            </a:r>
          </a:p>
          <a:p>
            <a:pPr>
              <a:spcBef>
                <a:spcPct val="50000"/>
              </a:spcBef>
            </a:pPr>
            <a:r>
              <a:rPr lang="en-US" sz="2400"/>
              <a:t>   -many times part C consists of A and B calls</a:t>
            </a:r>
          </a:p>
          <a:p>
            <a:pPr>
              <a:spcBef>
                <a:spcPct val="50000"/>
              </a:spcBef>
            </a:pPr>
            <a:r>
              <a:rPr lang="en-US" sz="2400"/>
              <a:t>   -write something on every question</a:t>
            </a:r>
          </a:p>
          <a:p>
            <a:pPr>
              <a:spcBef>
                <a:spcPct val="50000"/>
              </a:spcBef>
            </a:pPr>
            <a:r>
              <a:rPr lang="en-US" sz="2400"/>
              <a:t>   -write legibly / use PENCIL!!!!!!!!!!</a:t>
            </a:r>
          </a:p>
          <a:p>
            <a:pPr>
              <a:spcBef>
                <a:spcPct val="50000"/>
              </a:spcBef>
            </a:pPr>
            <a:r>
              <a:rPr lang="en-US" sz="2400"/>
              <a:t>   -keep track of your time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5181600"/>
            <a:ext cx="1204913" cy="1295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Free Response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© A+ Computer Science  -  www.apluscompsci.com</a:t>
            </a:r>
          </a:p>
        </p:txBody>
      </p:sp>
      <p:graphicFrame>
        <p:nvGraphicFramePr>
          <p:cNvPr id="276483" name="Group 3"/>
          <p:cNvGraphicFramePr>
            <a:graphicFrameLocks noGrp="1"/>
          </p:cNvGraphicFramePr>
          <p:nvPr/>
        </p:nvGraphicFramePr>
        <p:xfrm>
          <a:off x="6248400" y="3886200"/>
          <a:ext cx="2035175" cy="584200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078" name="Text Box 13"/>
          <p:cNvSpPr txBox="1">
            <a:spLocks noChangeArrowheads="1"/>
          </p:cNvSpPr>
          <p:nvPr/>
        </p:nvSpPr>
        <p:spPr bwMode="auto">
          <a:xfrm>
            <a:off x="1447800" y="2514600"/>
            <a:ext cx="5191125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int[][] mat = new int[</a:t>
            </a:r>
            <a:r>
              <a:rPr lang="en-US" sz="2800">
                <a:solidFill>
                  <a:srgbClr val="FF0000"/>
                </a:solidFill>
              </a:rPr>
              <a:t>3</a:t>
            </a:r>
            <a:r>
              <a:rPr lang="en-US" sz="2800"/>
              <a:t>][</a:t>
            </a:r>
            <a:r>
              <a:rPr lang="en-US" sz="2800">
                <a:solidFill>
                  <a:srgbClr val="FF0000"/>
                </a:solidFill>
              </a:rPr>
              <a:t>3</a:t>
            </a:r>
            <a:r>
              <a:rPr lang="en-US" sz="2800"/>
              <a:t>];</a:t>
            </a:r>
          </a:p>
          <a:p>
            <a:pPr eaLnBrk="1" hangingPunct="1"/>
            <a:r>
              <a:rPr lang="en-US" sz="2800"/>
              <a:t>mat[</a:t>
            </a:r>
            <a:r>
              <a:rPr lang="en-US" sz="2800">
                <a:solidFill>
                  <a:srgbClr val="008000"/>
                </a:solidFill>
              </a:rPr>
              <a:t>0</a:t>
            </a:r>
            <a:r>
              <a:rPr lang="en-US" sz="2800"/>
              <a:t>][</a:t>
            </a:r>
            <a:r>
              <a:rPr lang="en-US" sz="2800">
                <a:solidFill>
                  <a:srgbClr val="000066"/>
                </a:solidFill>
              </a:rPr>
              <a:t>1</a:t>
            </a:r>
            <a:r>
              <a:rPr lang="en-US" sz="2800"/>
              <a:t>]=2;</a:t>
            </a:r>
          </a:p>
        </p:txBody>
      </p:sp>
      <p:sp>
        <p:nvSpPr>
          <p:cNvPr id="88079" name="Text Box 14"/>
          <p:cNvSpPr txBox="1">
            <a:spLocks noChangeArrowheads="1"/>
          </p:cNvSpPr>
          <p:nvPr/>
        </p:nvSpPr>
        <p:spPr bwMode="auto">
          <a:xfrm>
            <a:off x="1524000" y="1828800"/>
            <a:ext cx="5638800" cy="531813"/>
          </a:xfrm>
          <a:prstGeom prst="rect">
            <a:avLst/>
          </a:prstGeom>
          <a:noFill/>
          <a:ln w="12700">
            <a:solidFill>
              <a:srgbClr val="008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800">
                <a:solidFill>
                  <a:srgbClr val="006666"/>
                </a:solidFill>
              </a:rPr>
              <a:t>A matrix is an array of arrays.</a:t>
            </a:r>
            <a:endParaRPr lang="en-US" sz="2800"/>
          </a:p>
        </p:txBody>
      </p:sp>
      <p:graphicFrame>
        <p:nvGraphicFramePr>
          <p:cNvPr id="276495" name="Group 15"/>
          <p:cNvGraphicFramePr>
            <a:graphicFrameLocks noGrp="1"/>
          </p:cNvGraphicFramePr>
          <p:nvPr/>
        </p:nvGraphicFramePr>
        <p:xfrm>
          <a:off x="6232525" y="4648200"/>
          <a:ext cx="2035175" cy="584200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6505" name="Group 25"/>
          <p:cNvGraphicFramePr>
            <a:graphicFrameLocks noGrp="1"/>
          </p:cNvGraphicFramePr>
          <p:nvPr/>
        </p:nvGraphicFramePr>
        <p:xfrm>
          <a:off x="6232525" y="5410200"/>
          <a:ext cx="2035175" cy="584200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6515" name="Group 35"/>
          <p:cNvGraphicFramePr>
            <a:graphicFrameLocks noGrp="1"/>
          </p:cNvGraphicFramePr>
          <p:nvPr/>
        </p:nvGraphicFramePr>
        <p:xfrm>
          <a:off x="4860925" y="3886200"/>
          <a:ext cx="914400" cy="2133601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110" name="Line 45"/>
          <p:cNvSpPr>
            <a:spLocks noChangeShapeType="1"/>
          </p:cNvSpPr>
          <p:nvPr/>
        </p:nvSpPr>
        <p:spPr bwMode="auto">
          <a:xfrm>
            <a:off x="5318125" y="41910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8111" name="Line 46"/>
          <p:cNvSpPr>
            <a:spLocks noChangeShapeType="1"/>
          </p:cNvSpPr>
          <p:nvPr/>
        </p:nvSpPr>
        <p:spPr bwMode="auto">
          <a:xfrm>
            <a:off x="5318125" y="49530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8112" name="Line 47"/>
          <p:cNvSpPr>
            <a:spLocks noChangeShapeType="1"/>
          </p:cNvSpPr>
          <p:nvPr/>
        </p:nvSpPr>
        <p:spPr bwMode="auto">
          <a:xfrm>
            <a:off x="5318125" y="56388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8113" name="Text Box 48"/>
          <p:cNvSpPr txBox="1">
            <a:spLocks noChangeArrowheads="1"/>
          </p:cNvSpPr>
          <p:nvPr/>
        </p:nvSpPr>
        <p:spPr bwMode="auto">
          <a:xfrm>
            <a:off x="4403725" y="3962400"/>
            <a:ext cx="457200" cy="191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rgbClr val="008000"/>
                </a:solidFill>
              </a:rPr>
              <a:t>0</a:t>
            </a:r>
            <a:br>
              <a:rPr lang="en-US" sz="2400">
                <a:solidFill>
                  <a:srgbClr val="FF0000"/>
                </a:solidFill>
              </a:rPr>
            </a:br>
            <a:r>
              <a:rPr lang="en-US" sz="2400">
                <a:solidFill>
                  <a:srgbClr val="FF0000"/>
                </a:solidFill>
              </a:rPr>
              <a:t>    1</a:t>
            </a:r>
          </a:p>
          <a:p>
            <a:pPr eaLnBrk="1" hangingPunct="1"/>
            <a:r>
              <a:rPr lang="en-US" sz="2400">
                <a:solidFill>
                  <a:srgbClr val="FF0000"/>
                </a:solidFill>
              </a:rPr>
              <a:t>    2</a:t>
            </a:r>
            <a:endParaRPr lang="en-US" sz="2400"/>
          </a:p>
        </p:txBody>
      </p:sp>
      <p:sp>
        <p:nvSpPr>
          <p:cNvPr id="88114" name="Text Box 49"/>
          <p:cNvSpPr txBox="1">
            <a:spLocks noChangeArrowheads="1"/>
          </p:cNvSpPr>
          <p:nvPr/>
        </p:nvSpPr>
        <p:spPr bwMode="auto">
          <a:xfrm>
            <a:off x="1219200" y="4038600"/>
            <a:ext cx="1447800" cy="958850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8000"/>
                </a:solidFill>
              </a:rPr>
              <a:t>Which</a:t>
            </a:r>
            <a:br>
              <a:rPr lang="en-US" sz="2800">
                <a:solidFill>
                  <a:srgbClr val="008000"/>
                </a:solidFill>
              </a:rPr>
            </a:br>
            <a:r>
              <a:rPr lang="en-US" sz="2800">
                <a:solidFill>
                  <a:srgbClr val="008000"/>
                </a:solidFill>
              </a:rPr>
              <a:t>array?</a:t>
            </a:r>
          </a:p>
        </p:txBody>
      </p:sp>
      <p:sp>
        <p:nvSpPr>
          <p:cNvPr id="88115" name="Line 50"/>
          <p:cNvSpPr>
            <a:spLocks noChangeShapeType="1"/>
          </p:cNvSpPr>
          <p:nvPr/>
        </p:nvSpPr>
        <p:spPr bwMode="auto">
          <a:xfrm flipV="1">
            <a:off x="2362200" y="3429000"/>
            <a:ext cx="152400" cy="609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8116" name="Text Box 51"/>
          <p:cNvSpPr txBox="1">
            <a:spLocks noChangeArrowheads="1"/>
          </p:cNvSpPr>
          <p:nvPr/>
        </p:nvSpPr>
        <p:spPr bwMode="auto">
          <a:xfrm>
            <a:off x="2819400" y="5181600"/>
            <a:ext cx="1447800" cy="958850"/>
          </a:xfrm>
          <a:prstGeom prst="rect">
            <a:avLst/>
          </a:prstGeom>
          <a:noFill/>
          <a:ln w="12700">
            <a:solidFill>
              <a:srgbClr val="000066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66"/>
                </a:solidFill>
              </a:rPr>
              <a:t>Which</a:t>
            </a:r>
            <a:br>
              <a:rPr lang="en-US" sz="2800">
                <a:solidFill>
                  <a:srgbClr val="000066"/>
                </a:solidFill>
              </a:rPr>
            </a:br>
            <a:r>
              <a:rPr lang="en-US" sz="2800">
                <a:solidFill>
                  <a:srgbClr val="000066"/>
                </a:solidFill>
              </a:rPr>
              <a:t>spot?</a:t>
            </a:r>
          </a:p>
        </p:txBody>
      </p:sp>
      <p:sp>
        <p:nvSpPr>
          <p:cNvPr id="88117" name="Line 52"/>
          <p:cNvSpPr>
            <a:spLocks noChangeShapeType="1"/>
          </p:cNvSpPr>
          <p:nvPr/>
        </p:nvSpPr>
        <p:spPr bwMode="auto">
          <a:xfrm flipH="1" flipV="1">
            <a:off x="3048000" y="3429000"/>
            <a:ext cx="228600" cy="1752600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8118" name="Text Box 53"/>
          <p:cNvSpPr txBox="1">
            <a:spLocks noChangeArrowheads="1"/>
          </p:cNvSpPr>
          <p:nvPr/>
        </p:nvSpPr>
        <p:spPr bwMode="auto">
          <a:xfrm>
            <a:off x="6400800" y="3352800"/>
            <a:ext cx="17145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rgbClr val="FF0000"/>
                </a:solidFill>
              </a:rPr>
              <a:t>0       </a:t>
            </a:r>
            <a:r>
              <a:rPr lang="en-US" sz="2000">
                <a:solidFill>
                  <a:srgbClr val="000066"/>
                </a:solidFill>
              </a:rPr>
              <a:t>1</a:t>
            </a:r>
            <a:r>
              <a:rPr lang="en-US" sz="2000">
                <a:solidFill>
                  <a:srgbClr val="FF0000"/>
                </a:solidFill>
              </a:rPr>
              <a:t>       2</a:t>
            </a:r>
            <a:endParaRPr lang="en-US" sz="2000"/>
          </a:p>
        </p:txBody>
      </p:sp>
      <p:sp>
        <p:nvSpPr>
          <p:cNvPr id="19" name="Rectangle 1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Matrices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© A+ Computer Science  -  www.apluscompsci.com</a:t>
            </a:r>
          </a:p>
        </p:txBody>
      </p:sp>
      <p:graphicFrame>
        <p:nvGraphicFramePr>
          <p:cNvPr id="205827" name="Group 3"/>
          <p:cNvGraphicFramePr>
            <a:graphicFrameLocks noGrp="1"/>
          </p:cNvGraphicFramePr>
          <p:nvPr/>
        </p:nvGraphicFramePr>
        <p:xfrm>
          <a:off x="1066800" y="2286000"/>
          <a:ext cx="4267200" cy="2773362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129" name="Text Box 41"/>
          <p:cNvSpPr txBox="1">
            <a:spLocks noChangeArrowheads="1"/>
          </p:cNvSpPr>
          <p:nvPr/>
        </p:nvSpPr>
        <p:spPr bwMode="auto">
          <a:xfrm>
            <a:off x="5562600" y="2209800"/>
            <a:ext cx="3048000" cy="18018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</a:rPr>
              <a:t>mat[2][2]=7;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</a:rPr>
              <a:t>mat[0][3]=5;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</a:rPr>
              <a:t>mat[4][1]=3</a:t>
            </a:r>
          </a:p>
        </p:txBody>
      </p:sp>
      <p:sp>
        <p:nvSpPr>
          <p:cNvPr id="89130" name="Text Box 42"/>
          <p:cNvSpPr txBox="1">
            <a:spLocks noChangeArrowheads="1"/>
          </p:cNvSpPr>
          <p:nvPr/>
        </p:nvSpPr>
        <p:spPr bwMode="auto">
          <a:xfrm>
            <a:off x="1295400" y="1752600"/>
            <a:ext cx="55626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</a:rPr>
              <a:t>0      1      2      3     4</a:t>
            </a:r>
          </a:p>
        </p:txBody>
      </p:sp>
      <p:sp>
        <p:nvSpPr>
          <p:cNvPr id="89131" name="Text Box 43"/>
          <p:cNvSpPr txBox="1">
            <a:spLocks noChangeArrowheads="1"/>
          </p:cNvSpPr>
          <p:nvPr/>
        </p:nvSpPr>
        <p:spPr bwMode="auto">
          <a:xfrm>
            <a:off x="304800" y="2133600"/>
            <a:ext cx="685800" cy="2973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135000"/>
              </a:lnSpc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</a:rPr>
              <a:t>0     1</a:t>
            </a:r>
            <a:br>
              <a:rPr lang="en-US" sz="2800">
                <a:solidFill>
                  <a:schemeClr val="accent2"/>
                </a:solidFill>
              </a:rPr>
            </a:br>
            <a:r>
              <a:rPr lang="en-US" sz="2800">
                <a:solidFill>
                  <a:schemeClr val="accent2"/>
                </a:solidFill>
              </a:rPr>
              <a:t>2      </a:t>
            </a:r>
            <a:br>
              <a:rPr lang="en-US" sz="2800">
                <a:solidFill>
                  <a:schemeClr val="accent2"/>
                </a:solidFill>
              </a:rPr>
            </a:br>
            <a:r>
              <a:rPr lang="en-US" sz="2800">
                <a:solidFill>
                  <a:schemeClr val="accent2"/>
                </a:solidFill>
              </a:rPr>
              <a:t>3     4</a:t>
            </a:r>
          </a:p>
        </p:txBody>
      </p:sp>
      <p:pic>
        <p:nvPicPr>
          <p:cNvPr id="89133" name="Picture 45" descr="j0347369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4876800"/>
            <a:ext cx="1600200" cy="160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Matrices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© A+ Computer Science  -  www.apluscompsci.com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914400" y="2057400"/>
            <a:ext cx="6269038" cy="2647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/>
              <a:t>for( int r = 0; r &lt; mat.length; r++)</a:t>
            </a:r>
          </a:p>
          <a:p>
            <a:pPr eaLnBrk="1" hangingPunct="1"/>
            <a:r>
              <a:rPr lang="en-US" sz="2400"/>
              <a:t>{</a:t>
            </a:r>
          </a:p>
          <a:p>
            <a:pPr eaLnBrk="1" hangingPunct="1"/>
            <a:r>
              <a:rPr lang="en-US" sz="2400"/>
              <a:t>   for( int c = 0; c &lt; mat[r].length; c++)</a:t>
            </a:r>
          </a:p>
          <a:p>
            <a:pPr eaLnBrk="1" hangingPunct="1"/>
            <a:r>
              <a:rPr lang="en-US" sz="2400"/>
              <a:t>   {</a:t>
            </a:r>
          </a:p>
          <a:p>
            <a:pPr eaLnBrk="1" hangingPunct="1"/>
            <a:r>
              <a:rPr lang="en-US" sz="2400"/>
              <a:t>	mat[r][c] = r*c;</a:t>
            </a:r>
          </a:p>
          <a:p>
            <a:pPr eaLnBrk="1" hangingPunct="1"/>
            <a:r>
              <a:rPr lang="en-US" sz="2400"/>
              <a:t>   }</a:t>
            </a:r>
          </a:p>
          <a:p>
            <a:pPr eaLnBrk="1" hangingPunct="1"/>
            <a:r>
              <a:rPr lang="en-US" sz="2400"/>
              <a:t>}</a:t>
            </a:r>
          </a:p>
        </p:txBody>
      </p:sp>
      <p:graphicFrame>
        <p:nvGraphicFramePr>
          <p:cNvPr id="225284" name="Group 4"/>
          <p:cNvGraphicFramePr>
            <a:graphicFrameLocks noGrp="1"/>
          </p:cNvGraphicFramePr>
          <p:nvPr/>
        </p:nvGraphicFramePr>
        <p:xfrm>
          <a:off x="4876800" y="3810000"/>
          <a:ext cx="2743200" cy="22606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2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1676400" y="5105400"/>
            <a:ext cx="282257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solidFill>
                  <a:srgbClr val="0000CC"/>
                </a:solidFill>
              </a:rPr>
              <a:t>if mat was 3x3</a:t>
            </a:r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Matrices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© A+ Computer Science  -  www.apluscompsci.com</a:t>
            </a:r>
          </a:p>
        </p:txBody>
      </p:sp>
      <p:sp>
        <p:nvSpPr>
          <p:cNvPr id="92164" name="Text Box 3"/>
          <p:cNvSpPr txBox="1">
            <a:spLocks noChangeArrowheads="1"/>
          </p:cNvSpPr>
          <p:nvPr/>
        </p:nvSpPr>
        <p:spPr bwMode="auto">
          <a:xfrm>
            <a:off x="3352800" y="3352800"/>
            <a:ext cx="17145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rgbClr val="FF0000"/>
                </a:solidFill>
              </a:rPr>
              <a:t>0       1       2</a:t>
            </a:r>
            <a:endParaRPr lang="en-US" sz="2000"/>
          </a:p>
        </p:txBody>
      </p:sp>
      <p:graphicFrame>
        <p:nvGraphicFramePr>
          <p:cNvPr id="228356" name="Group 4"/>
          <p:cNvGraphicFramePr>
            <a:graphicFrameLocks noGrp="1"/>
          </p:cNvGraphicFramePr>
          <p:nvPr/>
        </p:nvGraphicFramePr>
        <p:xfrm>
          <a:off x="3216275" y="3810000"/>
          <a:ext cx="2035175" cy="584200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175" name="Text Box 14"/>
          <p:cNvSpPr txBox="1">
            <a:spLocks noChangeArrowheads="1"/>
          </p:cNvSpPr>
          <p:nvPr/>
        </p:nvSpPr>
        <p:spPr bwMode="auto">
          <a:xfrm>
            <a:off x="1524000" y="2590800"/>
            <a:ext cx="519112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/>
              <a:t>int[][] mat = new int[</a:t>
            </a:r>
            <a:r>
              <a:rPr lang="en-US" sz="2800">
                <a:solidFill>
                  <a:srgbClr val="008000"/>
                </a:solidFill>
              </a:rPr>
              <a:t>3</a:t>
            </a:r>
            <a:r>
              <a:rPr lang="en-US" sz="2800"/>
              <a:t>][</a:t>
            </a:r>
            <a:r>
              <a:rPr lang="en-US" sz="2800">
                <a:solidFill>
                  <a:schemeClr val="accent2"/>
                </a:solidFill>
              </a:rPr>
              <a:t>3</a:t>
            </a:r>
            <a:r>
              <a:rPr lang="en-US" sz="2800"/>
              <a:t>];</a:t>
            </a:r>
          </a:p>
        </p:txBody>
      </p:sp>
      <p:sp>
        <p:nvSpPr>
          <p:cNvPr id="92176" name="Text Box 15"/>
          <p:cNvSpPr txBox="1">
            <a:spLocks noChangeArrowheads="1"/>
          </p:cNvSpPr>
          <p:nvPr/>
        </p:nvSpPr>
        <p:spPr bwMode="auto">
          <a:xfrm>
            <a:off x="1524000" y="1828800"/>
            <a:ext cx="5638800" cy="531813"/>
          </a:xfrm>
          <a:prstGeom prst="rect">
            <a:avLst/>
          </a:prstGeom>
          <a:noFill/>
          <a:ln w="12700">
            <a:solidFill>
              <a:srgbClr val="00808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800">
                <a:solidFill>
                  <a:srgbClr val="006666"/>
                </a:solidFill>
              </a:rPr>
              <a:t>A matrix is an array of arrays.</a:t>
            </a:r>
            <a:endParaRPr lang="en-US" sz="2800"/>
          </a:p>
        </p:txBody>
      </p:sp>
      <p:graphicFrame>
        <p:nvGraphicFramePr>
          <p:cNvPr id="228368" name="Group 16"/>
          <p:cNvGraphicFramePr>
            <a:graphicFrameLocks noGrp="1"/>
          </p:cNvGraphicFramePr>
          <p:nvPr/>
        </p:nvGraphicFramePr>
        <p:xfrm>
          <a:off x="3200400" y="4572000"/>
          <a:ext cx="2035175" cy="584200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8378" name="Group 26"/>
          <p:cNvGraphicFramePr>
            <a:graphicFrameLocks noGrp="1"/>
          </p:cNvGraphicFramePr>
          <p:nvPr/>
        </p:nvGraphicFramePr>
        <p:xfrm>
          <a:off x="3200400" y="5334000"/>
          <a:ext cx="2035175" cy="584200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8388" name="Group 36"/>
          <p:cNvGraphicFramePr>
            <a:graphicFrameLocks noGrp="1"/>
          </p:cNvGraphicFramePr>
          <p:nvPr/>
        </p:nvGraphicFramePr>
        <p:xfrm>
          <a:off x="1828800" y="3810000"/>
          <a:ext cx="914400" cy="2133601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1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207" name="Line 46"/>
          <p:cNvSpPr>
            <a:spLocks noChangeShapeType="1"/>
          </p:cNvSpPr>
          <p:nvPr/>
        </p:nvSpPr>
        <p:spPr bwMode="auto">
          <a:xfrm>
            <a:off x="2286000" y="41148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208" name="Line 47"/>
          <p:cNvSpPr>
            <a:spLocks noChangeShapeType="1"/>
          </p:cNvSpPr>
          <p:nvPr/>
        </p:nvSpPr>
        <p:spPr bwMode="auto">
          <a:xfrm>
            <a:off x="2286000" y="48768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209" name="Line 48"/>
          <p:cNvSpPr>
            <a:spLocks noChangeShapeType="1"/>
          </p:cNvSpPr>
          <p:nvPr/>
        </p:nvSpPr>
        <p:spPr bwMode="auto">
          <a:xfrm>
            <a:off x="2286000" y="5562600"/>
            <a:ext cx="838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2210" name="Text Box 49"/>
          <p:cNvSpPr txBox="1">
            <a:spLocks noChangeArrowheads="1"/>
          </p:cNvSpPr>
          <p:nvPr/>
        </p:nvSpPr>
        <p:spPr bwMode="auto">
          <a:xfrm>
            <a:off x="1371600" y="3886200"/>
            <a:ext cx="457200" cy="191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solidFill>
                  <a:srgbClr val="FF0000"/>
                </a:solidFill>
              </a:rPr>
              <a:t>0</a:t>
            </a:r>
            <a:br>
              <a:rPr lang="en-US" sz="2400">
                <a:solidFill>
                  <a:srgbClr val="FF0000"/>
                </a:solidFill>
              </a:rPr>
            </a:br>
            <a:r>
              <a:rPr lang="en-US" sz="2400">
                <a:solidFill>
                  <a:srgbClr val="FF0000"/>
                </a:solidFill>
              </a:rPr>
              <a:t>    1</a:t>
            </a:r>
          </a:p>
          <a:p>
            <a:pPr eaLnBrk="1" hangingPunct="1"/>
            <a:r>
              <a:rPr lang="en-US" sz="2400">
                <a:solidFill>
                  <a:srgbClr val="FF0000"/>
                </a:solidFill>
              </a:rPr>
              <a:t>    2</a:t>
            </a:r>
            <a:endParaRPr lang="en-US" sz="2400"/>
          </a:p>
        </p:txBody>
      </p:sp>
      <p:sp>
        <p:nvSpPr>
          <p:cNvPr id="92211" name="Text Box 50"/>
          <p:cNvSpPr txBox="1">
            <a:spLocks noChangeArrowheads="1"/>
          </p:cNvSpPr>
          <p:nvPr/>
        </p:nvSpPr>
        <p:spPr bwMode="auto">
          <a:xfrm>
            <a:off x="5638800" y="3581400"/>
            <a:ext cx="1219200" cy="958850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8000"/>
                </a:solidFill>
              </a:rPr>
              <a:t># of arrays</a:t>
            </a:r>
          </a:p>
        </p:txBody>
      </p:sp>
      <p:sp>
        <p:nvSpPr>
          <p:cNvPr id="92212" name="Line 52"/>
          <p:cNvSpPr>
            <a:spLocks noChangeShapeType="1"/>
          </p:cNvSpPr>
          <p:nvPr/>
        </p:nvSpPr>
        <p:spPr bwMode="auto">
          <a:xfrm flipH="1" flipV="1">
            <a:off x="5715000" y="3048000"/>
            <a:ext cx="152400" cy="533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2213" name="Text Box 53"/>
          <p:cNvSpPr txBox="1">
            <a:spLocks noChangeArrowheads="1"/>
          </p:cNvSpPr>
          <p:nvPr/>
        </p:nvSpPr>
        <p:spPr bwMode="auto">
          <a:xfrm>
            <a:off x="7239000" y="3581400"/>
            <a:ext cx="1219200" cy="1385888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00CC"/>
                </a:solidFill>
              </a:rPr>
              <a:t>size of each array</a:t>
            </a:r>
          </a:p>
        </p:txBody>
      </p:sp>
      <p:sp>
        <p:nvSpPr>
          <p:cNvPr id="92214" name="Line 54"/>
          <p:cNvSpPr>
            <a:spLocks noChangeShapeType="1"/>
          </p:cNvSpPr>
          <p:nvPr/>
        </p:nvSpPr>
        <p:spPr bwMode="auto">
          <a:xfrm flipH="1" flipV="1">
            <a:off x="6324600" y="3124200"/>
            <a:ext cx="11430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Matrices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© A+ Computer Science  -  www.apluscompsci.com</a:t>
            </a:r>
          </a:p>
        </p:txBody>
      </p:sp>
      <p:sp>
        <p:nvSpPr>
          <p:cNvPr id="96259" name="Text Box 6"/>
          <p:cNvSpPr txBox="1">
            <a:spLocks noChangeArrowheads="1"/>
          </p:cNvSpPr>
          <p:nvPr/>
        </p:nvSpPr>
        <p:spPr bwMode="auto">
          <a:xfrm>
            <a:off x="533400" y="1371600"/>
            <a:ext cx="7543800" cy="5048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800"/>
              <a:t>int[][] mat = {{5,7},{5,3,4,6},{0,8,9}};</a:t>
            </a:r>
          </a:p>
          <a:p>
            <a:pPr eaLnBrk="1" hangingPunct="1"/>
            <a:endParaRPr lang="en-US" sz="2800"/>
          </a:p>
          <a:p>
            <a:pPr eaLnBrk="1" hangingPunct="1"/>
            <a:r>
              <a:rPr lang="en-US" sz="2800"/>
              <a:t>for( int[] row : mat )</a:t>
            </a:r>
          </a:p>
          <a:p>
            <a:pPr eaLnBrk="1" hangingPunct="1"/>
            <a:r>
              <a:rPr lang="en-US" sz="2800"/>
              <a:t>{</a:t>
            </a:r>
          </a:p>
          <a:p>
            <a:pPr eaLnBrk="1" hangingPunct="1"/>
            <a:r>
              <a:rPr lang="en-US" sz="2800"/>
              <a:t>   for( int num : row )</a:t>
            </a:r>
          </a:p>
          <a:p>
            <a:pPr eaLnBrk="1" hangingPunct="1"/>
            <a:r>
              <a:rPr lang="en-US" sz="2800"/>
              <a:t>   {</a:t>
            </a:r>
          </a:p>
          <a:p>
            <a:pPr eaLnBrk="1" hangingPunct="1"/>
            <a:r>
              <a:rPr lang="en-US" sz="2800"/>
              <a:t>      System.out.print( num + " ");</a:t>
            </a:r>
          </a:p>
          <a:p>
            <a:pPr eaLnBrk="1" hangingPunct="1"/>
            <a:r>
              <a:rPr lang="en-US" sz="2800"/>
              <a:t>   }</a:t>
            </a:r>
          </a:p>
          <a:p>
            <a:pPr eaLnBrk="1" hangingPunct="1"/>
            <a:r>
              <a:rPr lang="en-US" sz="2800"/>
              <a:t>   System.out.println();</a:t>
            </a:r>
          </a:p>
          <a:p>
            <a:pPr eaLnBrk="1" hangingPunct="1"/>
            <a:r>
              <a:rPr lang="en-US" sz="280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sz="2800"/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6934200" y="4495800"/>
            <a:ext cx="1981200" cy="20542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br>
              <a:rPr lang="en-US" sz="3200"/>
            </a:br>
            <a:r>
              <a:rPr lang="en-US" sz="3200"/>
              <a:t>5 7</a:t>
            </a:r>
            <a:br>
              <a:rPr lang="en-US" sz="3200"/>
            </a:br>
            <a:r>
              <a:rPr lang="en-US" sz="3200"/>
              <a:t>5 3 4 6</a:t>
            </a:r>
            <a:br>
              <a:rPr lang="en-US" sz="3200"/>
            </a:br>
            <a:r>
              <a:rPr lang="en-US" sz="3200"/>
              <a:t>0 8 9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Matrices – for each</a:t>
            </a:r>
          </a:p>
        </p:txBody>
      </p:sp>
    </p:spTree>
    <p:extLst>
      <p:ext uri="{BB962C8B-B14F-4D97-AF65-F5344CB8AC3E}">
        <p14:creationId xmlns:p14="http://schemas.microsoft.com/office/powerpoint/2010/main" val="134661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© A+ Computer Science  -  www.apluscompsci.com</a:t>
            </a:r>
          </a:p>
        </p:txBody>
      </p:sp>
      <p:sp>
        <p:nvSpPr>
          <p:cNvPr id="96259" name="Text Box 6"/>
          <p:cNvSpPr txBox="1">
            <a:spLocks noChangeArrowheads="1"/>
          </p:cNvSpPr>
          <p:nvPr/>
        </p:nvSpPr>
        <p:spPr bwMode="auto">
          <a:xfrm>
            <a:off x="533400" y="1371600"/>
            <a:ext cx="7543800" cy="5048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lang="en-US" sz="2800" dirty="0" err="1"/>
              <a:t>int</a:t>
            </a:r>
            <a:r>
              <a:rPr lang="en-US" sz="2800" dirty="0"/>
              <a:t>[][] mat = {{5,7},{5,3,4,6},{0,8,9}};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for( </a:t>
            </a:r>
            <a:r>
              <a:rPr lang="en-US" sz="2800" dirty="0" err="1"/>
              <a:t>int</a:t>
            </a:r>
            <a:r>
              <a:rPr lang="en-US" sz="2800" dirty="0"/>
              <a:t> r = 0; r &lt; </a:t>
            </a:r>
            <a:r>
              <a:rPr lang="en-US" sz="2800" dirty="0" err="1"/>
              <a:t>mat.length</a:t>
            </a:r>
            <a:r>
              <a:rPr lang="en-US" sz="2800" dirty="0"/>
              <a:t>; r++ )</a:t>
            </a:r>
          </a:p>
          <a:p>
            <a:pPr eaLnBrk="1" hangingPunct="1"/>
            <a:r>
              <a:rPr lang="en-US" sz="2800" dirty="0"/>
              <a:t>{</a:t>
            </a:r>
          </a:p>
          <a:p>
            <a:pPr eaLnBrk="1" hangingPunct="1"/>
            <a:r>
              <a:rPr lang="en-US" sz="2800" dirty="0"/>
              <a:t>   for( </a:t>
            </a:r>
            <a:r>
              <a:rPr lang="en-US" sz="2800" dirty="0" err="1"/>
              <a:t>int</a:t>
            </a:r>
            <a:r>
              <a:rPr lang="en-US" sz="2800" dirty="0"/>
              <a:t> c = 0; c &lt; mat[r].length; </a:t>
            </a:r>
            <a:r>
              <a:rPr lang="en-US" sz="2800" dirty="0" err="1"/>
              <a:t>c++</a:t>
            </a:r>
            <a:r>
              <a:rPr lang="en-US" sz="2800" dirty="0"/>
              <a:t> )</a:t>
            </a:r>
          </a:p>
          <a:p>
            <a:pPr eaLnBrk="1" hangingPunct="1"/>
            <a:r>
              <a:rPr lang="en-US" sz="2800" dirty="0"/>
              <a:t>   {</a:t>
            </a:r>
          </a:p>
          <a:p>
            <a:pPr eaLnBrk="1" hangingPunct="1"/>
            <a:r>
              <a:rPr lang="en-US" sz="2800" dirty="0"/>
              <a:t>      </a:t>
            </a:r>
            <a:r>
              <a:rPr lang="en-US" sz="2800" dirty="0" err="1"/>
              <a:t>System.out.print</a:t>
            </a:r>
            <a:r>
              <a:rPr lang="en-US" sz="2800" dirty="0"/>
              <a:t>( mat[r][c] + " ");</a:t>
            </a:r>
          </a:p>
          <a:p>
            <a:pPr eaLnBrk="1" hangingPunct="1"/>
            <a:r>
              <a:rPr lang="en-US" sz="2800" dirty="0"/>
              <a:t>   }</a:t>
            </a:r>
          </a:p>
          <a:p>
            <a:pPr eaLnBrk="1" hangingPunct="1"/>
            <a:r>
              <a:rPr lang="en-US" sz="2800" dirty="0"/>
              <a:t>   </a:t>
            </a:r>
            <a:r>
              <a:rPr lang="en-US" sz="2800" dirty="0" err="1"/>
              <a:t>System.out.println</a:t>
            </a:r>
            <a:r>
              <a:rPr lang="en-US" sz="2800" dirty="0"/>
              <a:t>();</a:t>
            </a:r>
          </a:p>
          <a:p>
            <a:pPr eaLnBrk="1" hangingPunct="1"/>
            <a:r>
              <a:rPr lang="en-US" sz="2800" dirty="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sz="2800" dirty="0"/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6934200" y="4495800"/>
            <a:ext cx="1981200" cy="205422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u="sng">
                <a:solidFill>
                  <a:srgbClr val="FF0000"/>
                </a:solidFill>
              </a:rPr>
              <a:t>OUTPUT</a:t>
            </a:r>
            <a:br>
              <a:rPr lang="en-US" sz="3200"/>
            </a:br>
            <a:r>
              <a:rPr lang="en-US" sz="3200"/>
              <a:t>5 7</a:t>
            </a:r>
            <a:br>
              <a:rPr lang="en-US" sz="3200"/>
            </a:br>
            <a:r>
              <a:rPr lang="en-US" sz="3200"/>
              <a:t>5 3 4 6</a:t>
            </a:r>
            <a:br>
              <a:rPr lang="en-US" sz="3200"/>
            </a:br>
            <a:r>
              <a:rPr lang="en-US" sz="3200"/>
              <a:t>0 8 9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Matrices – for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WordArt 2"/>
          <p:cNvSpPr>
            <a:spLocks noChangeArrowheads="1" noChangeShapeType="1" noTextEdit="1"/>
          </p:cNvSpPr>
          <p:nvPr/>
        </p:nvSpPr>
        <p:spPr bwMode="auto">
          <a:xfrm>
            <a:off x="5257800" y="4593657"/>
            <a:ext cx="2971800" cy="1828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2024 </a:t>
            </a:r>
          </a:p>
          <a:p>
            <a:pPr algn="ctr"/>
            <a:r>
              <a:rPr lang="fr-FR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Question 4</a:t>
            </a:r>
          </a:p>
          <a:p>
            <a:pPr algn="ctr"/>
            <a:r>
              <a:rPr lang="fr-FR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 part A</a:t>
            </a:r>
            <a:endParaRPr lang="en-US" sz="3600" kern="10" dirty="0">
              <a:ln w="9525">
                <a:solidFill>
                  <a:srgbClr val="FFFF99"/>
                </a:solidFill>
                <a:round/>
                <a:headEnd type="none" w="sm" len="sm"/>
                <a:tailEnd type="none" w="sm" len="sm"/>
              </a:ln>
              <a:solidFill>
                <a:srgbClr val="FF0000"/>
              </a:solidFill>
              <a:effectLst>
                <a:outerShdw dist="35921" dir="2700000" algn="ctr" rotWithShape="0">
                  <a:srgbClr val="C0C0C0"/>
                </a:outerShdw>
              </a:effectLst>
              <a:latin typeface="Impact"/>
            </a:endParaRP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533400" y="152400"/>
            <a:ext cx="8077200" cy="6524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200" dirty="0"/>
              <a:t>public Location </a:t>
            </a:r>
            <a:r>
              <a:rPr lang="en-US" sz="2200" dirty="0" err="1"/>
              <a:t>getNextLoc</a:t>
            </a:r>
            <a:r>
              <a:rPr lang="en-US" sz="2200" dirty="0"/>
              <a:t>(int row, int col){ </a:t>
            </a:r>
          </a:p>
          <a:p>
            <a:r>
              <a:rPr lang="en-US" sz="2200" dirty="0"/>
              <a:t>	Location bel = null, rt = null;</a:t>
            </a:r>
          </a:p>
          <a:p>
            <a:r>
              <a:rPr lang="en-US" sz="2200" dirty="0"/>
              <a:t>	int </a:t>
            </a:r>
            <a:r>
              <a:rPr lang="en-US" sz="2200" dirty="0" err="1"/>
              <a:t>bv</a:t>
            </a:r>
            <a:r>
              <a:rPr lang="en-US" sz="2200" dirty="0"/>
              <a:t> = 0, </a:t>
            </a:r>
            <a:r>
              <a:rPr lang="en-US" sz="2200" dirty="0" err="1"/>
              <a:t>rv</a:t>
            </a:r>
            <a:r>
              <a:rPr lang="en-US" sz="2200" dirty="0"/>
              <a:t> = 0;	</a:t>
            </a:r>
          </a:p>
          <a:p>
            <a:r>
              <a:rPr lang="en-US" sz="2200" dirty="0"/>
              <a:t>	if( row+1 &lt; </a:t>
            </a:r>
            <a:r>
              <a:rPr lang="en-US" sz="2200" dirty="0" err="1"/>
              <a:t>grid.length</a:t>
            </a:r>
            <a:r>
              <a:rPr lang="en-US" sz="2200" dirty="0"/>
              <a:t>){</a:t>
            </a:r>
          </a:p>
          <a:p>
            <a:r>
              <a:rPr lang="en-US" sz="2200" dirty="0"/>
              <a:t>	   bel = new Location(row+1,col);</a:t>
            </a:r>
          </a:p>
          <a:p>
            <a:r>
              <a:rPr lang="en-US" sz="2200" dirty="0"/>
              <a:t>	   </a:t>
            </a:r>
            <a:r>
              <a:rPr lang="en-US" sz="2200" dirty="0" err="1"/>
              <a:t>bv</a:t>
            </a:r>
            <a:r>
              <a:rPr lang="en-US" sz="2200" dirty="0"/>
              <a:t> = grid[row+1][col];</a:t>
            </a:r>
          </a:p>
          <a:p>
            <a:r>
              <a:rPr lang="en-US" sz="2200" dirty="0"/>
              <a:t>	}</a:t>
            </a:r>
          </a:p>
          <a:p>
            <a:r>
              <a:rPr lang="en-US" sz="2200" dirty="0"/>
              <a:t>	if( col+1 &lt; grid[row].length){</a:t>
            </a:r>
          </a:p>
          <a:p>
            <a:r>
              <a:rPr lang="en-US" sz="2200" dirty="0"/>
              <a:t>		rt = new Location(row,col+1);</a:t>
            </a:r>
          </a:p>
          <a:p>
            <a:r>
              <a:rPr lang="en-US" sz="2200" dirty="0"/>
              <a:t>		</a:t>
            </a:r>
            <a:r>
              <a:rPr lang="en-US" sz="2200" dirty="0" err="1"/>
              <a:t>rv</a:t>
            </a:r>
            <a:r>
              <a:rPr lang="en-US" sz="2200" dirty="0"/>
              <a:t> = grid[row][col+1];</a:t>
            </a:r>
          </a:p>
          <a:p>
            <a:r>
              <a:rPr lang="en-US" sz="2200" dirty="0"/>
              <a:t>	}   </a:t>
            </a:r>
          </a:p>
          <a:p>
            <a:r>
              <a:rPr lang="en-US" sz="2200" dirty="0"/>
              <a:t>	if( bel == null )</a:t>
            </a:r>
          </a:p>
          <a:p>
            <a:r>
              <a:rPr lang="en-US" sz="2200" dirty="0"/>
              <a:t>		return rt;</a:t>
            </a:r>
          </a:p>
          <a:p>
            <a:r>
              <a:rPr lang="en-US" sz="2200" dirty="0"/>
              <a:t>	if( rt == null )</a:t>
            </a:r>
          </a:p>
          <a:p>
            <a:r>
              <a:rPr lang="en-US" sz="2200" dirty="0"/>
              <a:t>		return bel;	</a:t>
            </a:r>
          </a:p>
          <a:p>
            <a:r>
              <a:rPr lang="en-US" sz="2200" dirty="0"/>
              <a:t>	if( </a:t>
            </a:r>
            <a:r>
              <a:rPr lang="en-US" sz="2200" dirty="0" err="1"/>
              <a:t>bv</a:t>
            </a:r>
            <a:r>
              <a:rPr lang="en-US" sz="2200" dirty="0"/>
              <a:t> &lt; </a:t>
            </a:r>
            <a:r>
              <a:rPr lang="en-US" sz="2200" dirty="0" err="1"/>
              <a:t>rv</a:t>
            </a:r>
            <a:r>
              <a:rPr lang="en-US" sz="2200" dirty="0"/>
              <a:t> )</a:t>
            </a:r>
          </a:p>
          <a:p>
            <a:r>
              <a:rPr lang="en-US" sz="2200" dirty="0"/>
              <a:t>		return bel;</a:t>
            </a:r>
          </a:p>
          <a:p>
            <a:r>
              <a:rPr lang="en-US" sz="2200" dirty="0"/>
              <a:t>	return rt;</a:t>
            </a:r>
          </a:p>
          <a:p>
            <a:r>
              <a:rPr lang="en-US" sz="2200" dirty="0"/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WordArt 2"/>
          <p:cNvSpPr>
            <a:spLocks noChangeArrowheads="1" noChangeShapeType="1" noTextEdit="1"/>
          </p:cNvSpPr>
          <p:nvPr/>
        </p:nvSpPr>
        <p:spPr bwMode="auto">
          <a:xfrm>
            <a:off x="5943600" y="4648200"/>
            <a:ext cx="2667000" cy="1600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2024 </a:t>
            </a:r>
          </a:p>
          <a:p>
            <a:pPr algn="ctr"/>
            <a:r>
              <a:rPr lang="fr-FR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Question 4</a:t>
            </a:r>
          </a:p>
          <a:p>
            <a:pPr algn="ctr"/>
            <a:r>
              <a:rPr lang="fr-FR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 part B .1</a:t>
            </a:r>
            <a:endParaRPr lang="en-US" sz="3600" kern="10" dirty="0">
              <a:ln w="9525">
                <a:solidFill>
                  <a:srgbClr val="FFFF99"/>
                </a:solidFill>
                <a:round/>
                <a:headEnd type="none" w="sm" len="sm"/>
                <a:tailEnd type="none" w="sm" len="sm"/>
              </a:ln>
              <a:solidFill>
                <a:srgbClr val="FF0000"/>
              </a:solidFill>
              <a:effectLst>
                <a:outerShdw dist="35921" dir="2700000" algn="ctr" rotWithShape="0">
                  <a:srgbClr val="C0C0C0"/>
                </a:outerShdw>
              </a:effectLst>
              <a:latin typeface="Impact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81000" y="174932"/>
            <a:ext cx="8305800" cy="56323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/>
              <a:t>public int </a:t>
            </a:r>
            <a:r>
              <a:rPr lang="en-US" sz="2400" dirty="0" err="1"/>
              <a:t>sumPath</a:t>
            </a:r>
            <a:r>
              <a:rPr lang="en-US" sz="2400" dirty="0"/>
              <a:t>(int row, int col)</a:t>
            </a:r>
          </a:p>
          <a:p>
            <a:r>
              <a:rPr lang="en-US" sz="2400" dirty="0"/>
              <a:t>{ </a:t>
            </a:r>
          </a:p>
          <a:p>
            <a:r>
              <a:rPr lang="en-US" sz="2400" dirty="0"/>
              <a:t>	int sum = 0;	</a:t>
            </a:r>
          </a:p>
          <a:p>
            <a:r>
              <a:rPr lang="en-US" sz="2400" dirty="0"/>
              <a:t>	int rt = grid[row].length-1;</a:t>
            </a:r>
          </a:p>
          <a:p>
            <a:r>
              <a:rPr lang="en-US" sz="2400" dirty="0"/>
              <a:t>	int bot = grid.length-1;	</a:t>
            </a:r>
          </a:p>
          <a:p>
            <a:r>
              <a:rPr lang="en-US" sz="2400" dirty="0"/>
              <a:t>	sum += grid[row][col];		</a:t>
            </a:r>
          </a:p>
          <a:p>
            <a:r>
              <a:rPr lang="en-US" sz="2400" dirty="0"/>
              <a:t>	while(!(row == bot &amp;&amp; col == rt))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	Location </a:t>
            </a:r>
            <a:r>
              <a:rPr lang="en-US" sz="2400" dirty="0" err="1"/>
              <a:t>nxt</a:t>
            </a:r>
            <a:r>
              <a:rPr lang="en-US" sz="2400" dirty="0"/>
              <a:t> = </a:t>
            </a:r>
            <a:r>
              <a:rPr lang="en-US" sz="2400" dirty="0" err="1"/>
              <a:t>getNextLoc</a:t>
            </a:r>
            <a:r>
              <a:rPr lang="en-US" sz="2400" dirty="0"/>
              <a:t>(</a:t>
            </a:r>
            <a:r>
              <a:rPr lang="en-US" sz="2400" dirty="0" err="1"/>
              <a:t>row,col</a:t>
            </a:r>
            <a:r>
              <a:rPr lang="en-US" sz="2400" dirty="0"/>
              <a:t>);</a:t>
            </a:r>
          </a:p>
          <a:p>
            <a:r>
              <a:rPr lang="en-US" sz="2400" dirty="0"/>
              <a:t>		row = </a:t>
            </a:r>
            <a:r>
              <a:rPr lang="en-US" sz="2400" dirty="0" err="1"/>
              <a:t>nxt.getRow</a:t>
            </a:r>
            <a:r>
              <a:rPr lang="en-US" sz="2400" dirty="0"/>
              <a:t>();</a:t>
            </a:r>
          </a:p>
          <a:p>
            <a:r>
              <a:rPr lang="en-US" sz="2400" dirty="0"/>
              <a:t>		col = </a:t>
            </a:r>
            <a:r>
              <a:rPr lang="en-US" sz="2400" dirty="0" err="1"/>
              <a:t>nxt.getCol</a:t>
            </a:r>
            <a:r>
              <a:rPr lang="en-US" sz="2400" dirty="0"/>
              <a:t>();</a:t>
            </a:r>
          </a:p>
          <a:p>
            <a:r>
              <a:rPr lang="en-US" sz="2400" dirty="0"/>
              <a:t>		sum += grid[row][col];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return sum;</a:t>
            </a:r>
          </a:p>
          <a:p>
            <a:r>
              <a:rPr lang="en-US" sz="2400" dirty="0"/>
              <a:t>}</a:t>
            </a:r>
            <a:endParaRPr lang="en-US" sz="16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WordArt 2"/>
          <p:cNvSpPr>
            <a:spLocks noChangeArrowheads="1" noChangeShapeType="1" noTextEdit="1"/>
          </p:cNvSpPr>
          <p:nvPr/>
        </p:nvSpPr>
        <p:spPr bwMode="auto">
          <a:xfrm>
            <a:off x="5943600" y="4648200"/>
            <a:ext cx="2667000" cy="1600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2024 </a:t>
            </a:r>
          </a:p>
          <a:p>
            <a:pPr algn="ctr"/>
            <a:r>
              <a:rPr lang="fr-FR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Question 4</a:t>
            </a:r>
          </a:p>
          <a:p>
            <a:pPr algn="ctr"/>
            <a:r>
              <a:rPr lang="fr-FR" sz="3600" kern="10" dirty="0">
                <a:ln w="9525">
                  <a:solidFill>
                    <a:srgbClr val="FFFF99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 part B .2</a:t>
            </a:r>
            <a:endParaRPr lang="en-US" sz="3600" kern="10" dirty="0">
              <a:ln w="9525">
                <a:solidFill>
                  <a:srgbClr val="FFFF99"/>
                </a:solidFill>
                <a:round/>
                <a:headEnd type="none" w="sm" len="sm"/>
                <a:tailEnd type="none" w="sm" len="sm"/>
              </a:ln>
              <a:solidFill>
                <a:srgbClr val="FF0000"/>
              </a:solidFill>
              <a:effectLst>
                <a:outerShdw dist="35921" dir="2700000" algn="ctr" rotWithShape="0">
                  <a:srgbClr val="C0C0C0"/>
                </a:outerShdw>
              </a:effectLst>
              <a:latin typeface="Impact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27660" y="585133"/>
            <a:ext cx="8305800" cy="489364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400" dirty="0"/>
              <a:t>public int </a:t>
            </a:r>
            <a:r>
              <a:rPr lang="en-US" sz="2400" dirty="0" err="1"/>
              <a:t>sumPath</a:t>
            </a:r>
            <a:r>
              <a:rPr lang="en-US" sz="2400" dirty="0"/>
              <a:t>(int row, int col)</a:t>
            </a:r>
          </a:p>
          <a:p>
            <a:r>
              <a:rPr lang="en-US" sz="2400" dirty="0"/>
              <a:t>{ 	</a:t>
            </a:r>
          </a:p>
          <a:p>
            <a:r>
              <a:rPr lang="en-US" sz="2400" dirty="0"/>
              <a:t>	int rt = grid[row].length-1;</a:t>
            </a:r>
          </a:p>
          <a:p>
            <a:r>
              <a:rPr lang="en-US" sz="2400" dirty="0"/>
              <a:t>	int bot = grid.length-1;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if(!(row == bot &amp;&amp; col == rt))</a:t>
            </a:r>
          </a:p>
          <a:p>
            <a:r>
              <a:rPr lang="en-US" sz="2400" dirty="0"/>
              <a:t>	{</a:t>
            </a:r>
          </a:p>
          <a:p>
            <a:r>
              <a:rPr lang="en-US" sz="2400" dirty="0"/>
              <a:t>	   Location </a:t>
            </a:r>
            <a:r>
              <a:rPr lang="en-US" sz="2400" dirty="0" err="1"/>
              <a:t>nxt</a:t>
            </a:r>
            <a:r>
              <a:rPr lang="en-US" sz="2400" dirty="0"/>
              <a:t> = </a:t>
            </a:r>
            <a:r>
              <a:rPr lang="en-US" sz="2400" dirty="0" err="1"/>
              <a:t>getNextLoc</a:t>
            </a:r>
            <a:r>
              <a:rPr lang="en-US" sz="2400" dirty="0"/>
              <a:t>(</a:t>
            </a:r>
            <a:r>
              <a:rPr lang="en-US" sz="2400" dirty="0" err="1"/>
              <a:t>row,col</a:t>
            </a:r>
            <a:r>
              <a:rPr lang="en-US" sz="2400" dirty="0"/>
              <a:t>);</a:t>
            </a:r>
          </a:p>
          <a:p>
            <a:r>
              <a:rPr lang="en-US" sz="2400" dirty="0"/>
              <a:t>	   return grid[row][col] +   </a:t>
            </a:r>
          </a:p>
          <a:p>
            <a:r>
              <a:rPr lang="en-US" sz="2400" dirty="0"/>
              <a:t>                    </a:t>
            </a:r>
            <a:r>
              <a:rPr lang="en-US" sz="2400" dirty="0" err="1"/>
              <a:t>sumPath</a:t>
            </a:r>
            <a:r>
              <a:rPr lang="en-US" sz="2400" dirty="0"/>
              <a:t>(</a:t>
            </a:r>
            <a:r>
              <a:rPr lang="en-US" sz="2400" dirty="0" err="1"/>
              <a:t>nxt.getRow</a:t>
            </a:r>
            <a:r>
              <a:rPr lang="en-US" sz="2400" dirty="0"/>
              <a:t>(), </a:t>
            </a:r>
            <a:r>
              <a:rPr lang="en-US" sz="2400" dirty="0" err="1"/>
              <a:t>nxt.getCol</a:t>
            </a:r>
            <a:r>
              <a:rPr lang="en-US" sz="2400" dirty="0"/>
              <a:t>());</a:t>
            </a:r>
          </a:p>
          <a:p>
            <a:r>
              <a:rPr lang="en-US" sz="2400" dirty="0"/>
              <a:t>	}</a:t>
            </a:r>
          </a:p>
          <a:p>
            <a:r>
              <a:rPr lang="en-US" sz="2400" dirty="0"/>
              <a:t>	return grid[row][col];</a:t>
            </a:r>
          </a:p>
          <a:p>
            <a:r>
              <a:rPr lang="en-US" sz="2400" dirty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321036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3048000" y="6248400"/>
            <a:ext cx="2895600" cy="457200"/>
          </a:xfrm>
        </p:spPr>
        <p:txBody>
          <a:bodyPr/>
          <a:lstStyle/>
          <a:p>
            <a:pPr>
              <a:defRPr/>
            </a:pPr>
            <a:endParaRPr lang="en-US" b="0">
              <a:latin typeface="+mn-lt"/>
            </a:endParaRPr>
          </a:p>
          <a:p>
            <a:pPr>
              <a:defRPr/>
            </a:pPr>
            <a:endParaRPr lang="en-US" b="0">
              <a:latin typeface="+mn-lt"/>
            </a:endParaRPr>
          </a:p>
          <a:p>
            <a:pPr>
              <a:defRPr/>
            </a:pPr>
            <a:endParaRPr lang="en-US" b="0">
              <a:latin typeface="+mn-lt"/>
            </a:endParaRPr>
          </a:p>
          <a:p>
            <a:pPr>
              <a:defRPr/>
            </a:pPr>
            <a:r>
              <a:rPr lang="en-US" b="0">
                <a:latin typeface="+mn-lt"/>
              </a:rPr>
              <a:t>© A+ Computer Science  -  www.apluscompsci.com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2209800"/>
            <a:ext cx="8839200" cy="4032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 dirty="0"/>
              <a:t>Visit us at </a:t>
            </a:r>
            <a:br>
              <a:rPr lang="en-US" sz="4400" dirty="0"/>
            </a:br>
            <a:r>
              <a:rPr lang="en-US" sz="3600" dirty="0">
                <a:solidFill>
                  <a:srgbClr val="0070C0"/>
                </a:solidFill>
                <a:hlinkClick r:id="rId2"/>
              </a:rPr>
              <a:t>www.apluscompsci.com</a:t>
            </a:r>
            <a:br>
              <a:rPr lang="en-US" sz="36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3600" dirty="0"/>
            </a:br>
            <a:r>
              <a:rPr lang="en-US" sz="2000" dirty="0"/>
              <a:t>Full Curriculum Solutions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000" dirty="0"/>
              <a:t>M/C Review Question Banks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000" dirty="0"/>
              <a:t>Live Programming Problems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000" dirty="0"/>
              <a:t>Tons of great content!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000" dirty="0">
                <a:hlinkClick r:id="rId3"/>
              </a:rPr>
              <a:t>www.facebook.com/APlusComputerScience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228600"/>
            <a:ext cx="91440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Provided by </a:t>
            </a:r>
          </a:p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A+ Computer Science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924800" cy="3195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-When writing methods</a:t>
            </a:r>
          </a:p>
          <a:p>
            <a:pPr>
              <a:spcBef>
                <a:spcPct val="50000"/>
              </a:spcBef>
            </a:pPr>
            <a:r>
              <a:rPr lang="en-US" sz="2400"/>
              <a:t>   -use parameter types and names as provided</a:t>
            </a:r>
          </a:p>
          <a:p>
            <a:pPr>
              <a:spcBef>
                <a:spcPct val="50000"/>
              </a:spcBef>
            </a:pPr>
            <a:r>
              <a:rPr lang="en-US" sz="2400"/>
              <a:t>   -do not redefine the parameters listed</a:t>
            </a:r>
          </a:p>
          <a:p>
            <a:pPr>
              <a:spcBef>
                <a:spcPct val="50000"/>
              </a:spcBef>
            </a:pPr>
            <a:r>
              <a:rPr lang="en-US" sz="2400"/>
              <a:t>   -do not redefine the methods provided</a:t>
            </a:r>
          </a:p>
          <a:p>
            <a:pPr>
              <a:spcBef>
                <a:spcPct val="50000"/>
              </a:spcBef>
            </a:pPr>
            <a:r>
              <a:rPr lang="en-US" sz="2400"/>
              <a:t>   -return from all return methods</a:t>
            </a:r>
          </a:p>
          <a:p>
            <a:pPr>
              <a:spcBef>
                <a:spcPct val="50000"/>
              </a:spcBef>
            </a:pPr>
            <a:r>
              <a:rPr lang="en-US" sz="2400"/>
              <a:t>   -return correct data type from return methods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Free Response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7848600" cy="378565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   -answer the easiest question 1</a:t>
            </a:r>
            <a:r>
              <a:rPr lang="en-US" sz="2400" baseline="30000" dirty="0"/>
              <a:t>st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   -work through the test more than once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   -use the test to take the test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   -work more time intensive problems last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   -bubble answers on answer sheet as you go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   -answer every question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   -keep track of your time  - 90 minutes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5181600"/>
            <a:ext cx="1204913" cy="1295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Multiple Choice</a:t>
            </a:r>
          </a:p>
        </p:txBody>
      </p:sp>
    </p:spTree>
    <p:extLst>
      <p:ext uri="{BB962C8B-B14F-4D97-AF65-F5344CB8AC3E}">
        <p14:creationId xmlns:p14="http://schemas.microsoft.com/office/powerpoint/2010/main" val="39012643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85800" y="1905000"/>
            <a:ext cx="7848600" cy="43396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-Read all 4 questions before writing anything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   -answer the easiest question 1</a:t>
            </a:r>
            <a:r>
              <a:rPr lang="en-US" sz="2400" baseline="30000" dirty="0"/>
              <a:t>st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   -most times question 1 is the easiest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   -see if part B calls part A and so on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   -many times part C consists of A and B calls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   -write something on every question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   -write legibly / use PENCIL!!!!!!!!!!</a:t>
            </a:r>
          </a:p>
          <a:p>
            <a:pPr>
              <a:spcBef>
                <a:spcPct val="50000"/>
              </a:spcBef>
            </a:pPr>
            <a:r>
              <a:rPr lang="en-US" sz="2400" dirty="0"/>
              <a:t>   -keep track of your time – 90 minutes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5181600"/>
            <a:ext cx="1204913" cy="1295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" name="Rectangle 5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Free Response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924800" cy="3195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-When writing methods</a:t>
            </a:r>
          </a:p>
          <a:p>
            <a:pPr>
              <a:spcBef>
                <a:spcPct val="50000"/>
              </a:spcBef>
            </a:pPr>
            <a:r>
              <a:rPr lang="en-US" sz="2400"/>
              <a:t>   -use parameter types and names as provided</a:t>
            </a:r>
          </a:p>
          <a:p>
            <a:pPr>
              <a:spcBef>
                <a:spcPct val="50000"/>
              </a:spcBef>
            </a:pPr>
            <a:r>
              <a:rPr lang="en-US" sz="2400"/>
              <a:t>   -do not redefine the parameters listed</a:t>
            </a:r>
          </a:p>
          <a:p>
            <a:pPr>
              <a:spcBef>
                <a:spcPct val="50000"/>
              </a:spcBef>
            </a:pPr>
            <a:r>
              <a:rPr lang="en-US" sz="2400"/>
              <a:t>   -do not redefine the methods provided</a:t>
            </a:r>
          </a:p>
          <a:p>
            <a:pPr>
              <a:spcBef>
                <a:spcPct val="50000"/>
              </a:spcBef>
            </a:pPr>
            <a:r>
              <a:rPr lang="en-US" sz="2400"/>
              <a:t>   -return from all return methods</a:t>
            </a:r>
          </a:p>
          <a:p>
            <a:pPr>
              <a:spcBef>
                <a:spcPct val="50000"/>
              </a:spcBef>
            </a:pPr>
            <a:r>
              <a:rPr lang="en-US" sz="2400"/>
              <a:t>   -return correct data type from return methods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Free Response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924800" cy="3195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-When writing a class or methods for a class</a:t>
            </a:r>
          </a:p>
          <a:p>
            <a:pPr>
              <a:spcBef>
                <a:spcPct val="50000"/>
              </a:spcBef>
            </a:pPr>
            <a:r>
              <a:rPr lang="en-US" sz="2400"/>
              <a:t>   -know which methods you have</a:t>
            </a:r>
          </a:p>
          <a:p>
            <a:pPr>
              <a:spcBef>
                <a:spcPct val="50000"/>
              </a:spcBef>
            </a:pPr>
            <a:r>
              <a:rPr lang="en-US" sz="2400"/>
              <a:t>   -know which instance variables you have</a:t>
            </a:r>
          </a:p>
          <a:p>
            <a:pPr>
              <a:spcBef>
                <a:spcPct val="50000"/>
              </a:spcBef>
            </a:pPr>
            <a:r>
              <a:rPr lang="en-US" sz="2400"/>
              <a:t>   -check for public/private on methods/variables</a:t>
            </a:r>
          </a:p>
          <a:p>
            <a:pPr>
              <a:spcBef>
                <a:spcPct val="50000"/>
              </a:spcBef>
            </a:pPr>
            <a:r>
              <a:rPr lang="en-US" sz="2400"/>
              <a:t>   -return from all return methods</a:t>
            </a:r>
          </a:p>
          <a:p>
            <a:pPr>
              <a:spcBef>
                <a:spcPct val="50000"/>
              </a:spcBef>
            </a:pPr>
            <a:r>
              <a:rPr lang="en-US" sz="2400"/>
              <a:t>   -return correct data type from return methods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Free Response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609600" y="1905000"/>
            <a:ext cx="8153400" cy="3195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-When extending a class</a:t>
            </a:r>
          </a:p>
          <a:p>
            <a:pPr>
              <a:spcBef>
                <a:spcPct val="50000"/>
              </a:spcBef>
            </a:pPr>
            <a:r>
              <a:rPr lang="en-US" sz="2400"/>
              <a:t>   -know which methods the parent contains</a:t>
            </a:r>
          </a:p>
          <a:p>
            <a:pPr>
              <a:spcBef>
                <a:spcPct val="50000"/>
              </a:spcBef>
            </a:pPr>
            <a:r>
              <a:rPr lang="en-US" sz="2400"/>
              <a:t>   -have the original class where you can see it</a:t>
            </a:r>
          </a:p>
          <a:p>
            <a:pPr>
              <a:spcBef>
                <a:spcPct val="50000"/>
              </a:spcBef>
            </a:pPr>
            <a:r>
              <a:rPr lang="en-US" sz="2400"/>
              <a:t>   -make sure you have super calls</a:t>
            </a:r>
          </a:p>
          <a:p>
            <a:pPr>
              <a:spcBef>
                <a:spcPct val="50000"/>
              </a:spcBef>
            </a:pPr>
            <a:r>
              <a:rPr lang="en-US" sz="2400"/>
              <a:t>   -check for public/private on methods/variables</a:t>
            </a:r>
          </a:p>
          <a:p>
            <a:pPr>
              <a:spcBef>
                <a:spcPct val="50000"/>
              </a:spcBef>
            </a:pPr>
            <a:r>
              <a:rPr lang="en-US" sz="2400"/>
              <a:t>   -make super calls in sub class methods as needed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Free Response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381000" y="1752600"/>
            <a:ext cx="8534400" cy="418576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Algorithms / Logic</a:t>
            </a:r>
            <a:br>
              <a:rPr lang="en-US" sz="3200" dirty="0"/>
            </a:br>
            <a:r>
              <a:rPr lang="en-US" dirty="0"/>
              <a:t>– ifs, loops, methods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Make a Class</a:t>
            </a:r>
            <a:br>
              <a:rPr lang="en-US" sz="4800" dirty="0">
                <a:solidFill>
                  <a:srgbClr val="000000"/>
                </a:solidFill>
              </a:rPr>
            </a:br>
            <a:r>
              <a:rPr lang="en-US" dirty="0"/>
              <a:t>– create a class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Array/</a:t>
            </a:r>
            <a:r>
              <a:rPr lang="en-US" sz="3200" dirty="0" err="1"/>
              <a:t>ArrayList</a:t>
            </a:r>
            <a:br>
              <a:rPr lang="en-US" sz="4800" dirty="0"/>
            </a:br>
            <a:r>
              <a:rPr lang="en-US" dirty="0"/>
              <a:t>– </a:t>
            </a:r>
            <a:r>
              <a:rPr lang="en-US" dirty="0" err="1"/>
              <a:t>get,set,remove,add,size</a:t>
            </a:r>
            <a:r>
              <a:rPr lang="en-US" dirty="0"/>
              <a:t>  -  [],length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Matrices</a:t>
            </a:r>
            <a:br>
              <a:rPr lang="en-US" sz="3200" dirty="0"/>
            </a:br>
            <a:r>
              <a:rPr lang="en-US" dirty="0"/>
              <a:t> – nested loops - array of arrays concepts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Free Response Topics </a:t>
            </a:r>
          </a:p>
        </p:txBody>
      </p:sp>
    </p:spTree>
    <p:extLst>
      <p:ext uri="{BB962C8B-B14F-4D97-AF65-F5344CB8AC3E}">
        <p14:creationId xmlns:p14="http://schemas.microsoft.com/office/powerpoint/2010/main" val="12444000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1219200"/>
            <a:ext cx="8153400" cy="4616648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600" b="1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br>
              <a:rPr lang="en-US" sz="8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5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A+ Computer Science</a:t>
            </a:r>
            <a:br>
              <a:rPr lang="en-US" sz="8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AP Review</a:t>
            </a:r>
            <a:br>
              <a:rPr lang="en-US" sz="4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</a:br>
            <a:r>
              <a:rPr lang="en-US" sz="4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Eraser" pitchFamily="2" charset="0"/>
              </a:rPr>
              <a:t>2024 AP CS A EXAM</a:t>
            </a:r>
            <a:endParaRPr lang="en-US" sz="8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Eraser" pitchFamily="2" charset="0"/>
            </a:endParaRPr>
          </a:p>
          <a:p>
            <a:pPr algn="ctr">
              <a:defRPr/>
            </a:pPr>
            <a:endParaRPr lang="en-US" sz="80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685800" y="1905000"/>
            <a:ext cx="7924800" cy="3195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-When writing a class or methods for a class</a:t>
            </a:r>
          </a:p>
          <a:p>
            <a:pPr>
              <a:spcBef>
                <a:spcPct val="50000"/>
              </a:spcBef>
            </a:pPr>
            <a:r>
              <a:rPr lang="en-US" sz="2400"/>
              <a:t>   -know which methods you have</a:t>
            </a:r>
          </a:p>
          <a:p>
            <a:pPr>
              <a:spcBef>
                <a:spcPct val="50000"/>
              </a:spcBef>
            </a:pPr>
            <a:r>
              <a:rPr lang="en-US" sz="2400"/>
              <a:t>   -know which instance variables you have</a:t>
            </a:r>
          </a:p>
          <a:p>
            <a:pPr>
              <a:spcBef>
                <a:spcPct val="50000"/>
              </a:spcBef>
            </a:pPr>
            <a:r>
              <a:rPr lang="en-US" sz="2400"/>
              <a:t>   -check for public/private on methods/variables</a:t>
            </a:r>
          </a:p>
          <a:p>
            <a:pPr>
              <a:spcBef>
                <a:spcPct val="50000"/>
              </a:spcBef>
            </a:pPr>
            <a:r>
              <a:rPr lang="en-US" sz="2400"/>
              <a:t>   -return from all return methods</a:t>
            </a:r>
          </a:p>
          <a:p>
            <a:pPr>
              <a:spcBef>
                <a:spcPct val="50000"/>
              </a:spcBef>
            </a:pPr>
            <a:r>
              <a:rPr lang="en-US" sz="2400"/>
              <a:t>   -return correct data type from return methods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Free Response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609600" y="1905000"/>
            <a:ext cx="8153400" cy="3195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-When extending a class</a:t>
            </a:r>
          </a:p>
          <a:p>
            <a:pPr>
              <a:spcBef>
                <a:spcPct val="50000"/>
              </a:spcBef>
            </a:pPr>
            <a:r>
              <a:rPr lang="en-US" sz="2400"/>
              <a:t>   -know which methods the parent contains</a:t>
            </a:r>
          </a:p>
          <a:p>
            <a:pPr>
              <a:spcBef>
                <a:spcPct val="50000"/>
              </a:spcBef>
            </a:pPr>
            <a:r>
              <a:rPr lang="en-US" sz="2400"/>
              <a:t>   -have the original class where you can see it</a:t>
            </a:r>
          </a:p>
          <a:p>
            <a:pPr>
              <a:spcBef>
                <a:spcPct val="50000"/>
              </a:spcBef>
            </a:pPr>
            <a:r>
              <a:rPr lang="en-US" sz="2400"/>
              <a:t>   -make sure you have super calls</a:t>
            </a:r>
          </a:p>
          <a:p>
            <a:pPr>
              <a:spcBef>
                <a:spcPct val="50000"/>
              </a:spcBef>
            </a:pPr>
            <a:r>
              <a:rPr lang="en-US" sz="2400"/>
              <a:t>   -check for public/private on methods/variables</a:t>
            </a:r>
          </a:p>
          <a:p>
            <a:pPr>
              <a:spcBef>
                <a:spcPct val="50000"/>
              </a:spcBef>
            </a:pPr>
            <a:r>
              <a:rPr lang="en-US" sz="2400"/>
              <a:t>   -make super calls in sub class methods as needed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Free Response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endParaRPr lang="en-US">
              <a:latin typeface="Times New Roman" pitchFamily="18" charset="0"/>
            </a:endParaRPr>
          </a:p>
          <a:p>
            <a:endParaRPr lang="en-US" b="0"/>
          </a:p>
          <a:p>
            <a:endParaRPr lang="en-US"/>
          </a:p>
          <a:p>
            <a:r>
              <a:rPr lang="en-US"/>
              <a:t>© A+ Computer Science  -  www.apluscompsci.com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381000" y="1752600"/>
            <a:ext cx="8534400" cy="418576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Algorithms / Logic</a:t>
            </a:r>
            <a:br>
              <a:rPr lang="en-US" sz="3200" dirty="0"/>
            </a:br>
            <a:r>
              <a:rPr lang="en-US" dirty="0"/>
              <a:t>– ifs, loops, methods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Make a Class</a:t>
            </a:r>
            <a:br>
              <a:rPr lang="en-US" sz="4800" dirty="0">
                <a:solidFill>
                  <a:srgbClr val="000000"/>
                </a:solidFill>
              </a:rPr>
            </a:br>
            <a:r>
              <a:rPr lang="en-US" dirty="0"/>
              <a:t>– create a class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Array/</a:t>
            </a:r>
            <a:r>
              <a:rPr lang="en-US" sz="3200" dirty="0" err="1"/>
              <a:t>ArrayList</a:t>
            </a:r>
            <a:br>
              <a:rPr lang="en-US" sz="4800" dirty="0"/>
            </a:br>
            <a:r>
              <a:rPr lang="en-US" dirty="0"/>
              <a:t>– </a:t>
            </a:r>
            <a:r>
              <a:rPr lang="en-US" dirty="0" err="1"/>
              <a:t>get,set,remove,add,size</a:t>
            </a:r>
            <a:r>
              <a:rPr lang="en-US" dirty="0"/>
              <a:t>  -  [],length</a:t>
            </a:r>
          </a:p>
          <a:p>
            <a:pPr>
              <a:spcBef>
                <a:spcPct val="50000"/>
              </a:spcBef>
            </a:pPr>
            <a:r>
              <a:rPr lang="en-US" sz="3200" dirty="0"/>
              <a:t>Matrices</a:t>
            </a:r>
            <a:br>
              <a:rPr lang="en-US" sz="3200" dirty="0"/>
            </a:br>
            <a:r>
              <a:rPr lang="en-US" dirty="0"/>
              <a:t> – nested loops - array of arrays concepts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381000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Free Response Topics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3048000" y="6248400"/>
            <a:ext cx="2895600" cy="457200"/>
          </a:xfrm>
        </p:spPr>
        <p:txBody>
          <a:bodyPr/>
          <a:lstStyle/>
          <a:p>
            <a:pPr>
              <a:defRPr/>
            </a:pPr>
            <a:endParaRPr lang="en-US" b="0">
              <a:latin typeface="+mn-lt"/>
            </a:endParaRPr>
          </a:p>
          <a:p>
            <a:pPr>
              <a:defRPr/>
            </a:pPr>
            <a:endParaRPr lang="en-US" b="0">
              <a:latin typeface="+mn-lt"/>
            </a:endParaRPr>
          </a:p>
          <a:p>
            <a:pPr>
              <a:defRPr/>
            </a:pPr>
            <a:endParaRPr lang="en-US" b="0">
              <a:latin typeface="+mn-lt"/>
            </a:endParaRPr>
          </a:p>
          <a:p>
            <a:pPr>
              <a:defRPr/>
            </a:pPr>
            <a:r>
              <a:rPr lang="en-US" b="0">
                <a:latin typeface="+mn-lt"/>
              </a:rPr>
              <a:t>© A+ Computer Science  -  www.apluscompsci.com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2209800"/>
            <a:ext cx="8839200" cy="4032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4400" dirty="0"/>
              <a:t>Visit us at </a:t>
            </a:r>
            <a:br>
              <a:rPr lang="en-US" sz="4400" dirty="0"/>
            </a:br>
            <a:r>
              <a:rPr lang="en-US" sz="3600" dirty="0">
                <a:solidFill>
                  <a:srgbClr val="0070C0"/>
                </a:solidFill>
                <a:hlinkClick r:id="rId2"/>
              </a:rPr>
              <a:t>www.apluscompsci.com</a:t>
            </a:r>
            <a:br>
              <a:rPr lang="en-US" sz="36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3600" dirty="0"/>
            </a:br>
            <a:r>
              <a:rPr lang="en-US" sz="2000" dirty="0"/>
              <a:t>Full Curriculum Solutions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000" dirty="0"/>
              <a:t>M/C Review Question Banks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000" dirty="0"/>
              <a:t>Live Programming Problems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000" dirty="0"/>
              <a:t>Tons of great content!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000" dirty="0">
                <a:hlinkClick r:id="rId3"/>
              </a:rPr>
              <a:t>www.facebook.com/APlusComputerScience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0" y="228600"/>
            <a:ext cx="9144000" cy="175432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Provided by </a:t>
            </a:r>
          </a:p>
          <a:p>
            <a:pPr algn="ctr">
              <a:defRPr/>
            </a:pPr>
            <a:r>
              <a:rPr lang="en-US" sz="54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6F93DB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Tahoma" pitchFamily="34" charset="0"/>
                <a:cs typeface="Tahoma" pitchFamily="34" charset="0"/>
              </a:rPr>
              <a:t>A+ Computer Science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2512</TotalTime>
  <Words>4024</Words>
  <Application>Microsoft Office PowerPoint</Application>
  <PresentationFormat>On-screen Show (4:3)</PresentationFormat>
  <Paragraphs>791</Paragraphs>
  <Slides>56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 Black</vt:lpstr>
      <vt:lpstr>Courier New</vt:lpstr>
      <vt:lpstr>Eraser</vt:lpstr>
      <vt:lpstr>Impact</vt:lpstr>
      <vt:lpstr>Tahoma</vt:lpstr>
      <vt:lpstr>Times New Roman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A+ Computer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do well on the AP test.</dc:title>
  <dc:subject>How to do well on the AP test.</dc:subject>
  <dc:creator>A+ Computer Science</dc:creator>
  <dc:description>How to do well on the AP test._x000d_
©A+ Computer Science_x000d_
www.apluscompsci.com</dc:description>
  <cp:lastModifiedBy>aplus</cp:lastModifiedBy>
  <cp:revision>720</cp:revision>
  <cp:lastPrinted>2023-05-07T16:53:13Z</cp:lastPrinted>
  <dcterms:created xsi:type="dcterms:W3CDTF">1995-06-17T23:31:02Z</dcterms:created>
  <dcterms:modified xsi:type="dcterms:W3CDTF">2024-05-12T19:34:14Z</dcterms:modified>
  <cp:category>www.apluscompsci.com</cp:category>
</cp:coreProperties>
</file>