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63029-CE7F-A336-390E-C7FB141FF754}" v="9" dt="2021-10-23T22:07:17.118"/>
    <p1510:client id="{0A3EDD57-4633-ACCC-E39F-9399E18AB37F}" v="1" dt="2021-10-25T05:21:31.182"/>
    <p1510:client id="{56C8D182-66F6-4B34-99CD-9B8CB7A22BF5}" v="892" dt="2021-10-24T05:31:40.541"/>
    <p1510:client id="{5D5DFB8A-E4EC-478E-AC37-F1AAEC6FD9B6}" v="70" dt="2021-10-24T22:32:02.829"/>
    <p1510:client id="{7C6E07A2-D482-16E8-B34F-8AAB50612DC5}" v="592" dt="2021-10-25T00:35:48.590"/>
    <p1510:client id="{8C9BF622-C9BB-7FFD-085C-EB4C5B69D8B4}" v="1825" dt="2021-10-25T00:07:55.538"/>
    <p1510:client id="{8FC84651-5146-C3E3-83A9-55EB7FFAFB3F}" v="302" dt="2021-10-25T03:32:04.102"/>
    <p1510:client id="{A2C0A233-3E58-E3C8-E200-0DA0D63462A1}" v="3" dt="2021-10-25T14:59:21.799"/>
    <p1510:client id="{E97C8201-CF75-7FA2-DB23-57CC61BE6533}" v="190" dt="2021-10-25T00:29:59.393"/>
    <p1510:client id="{EF51772F-5124-A5CE-098C-2D75FC2C30F2}" v="29" dt="2021-10-25T03:31:06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5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1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9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0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2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6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2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5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ISBN Storage Using Hash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Brandon </a:t>
            </a:r>
            <a:r>
              <a:rPr lang="en-US" dirty="0">
                <a:ea typeface="+mn-lt"/>
                <a:cs typeface="+mn-lt"/>
              </a:rPr>
              <a:t>Brodzinski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B50-F59F-46AE-A301-64AD9AF6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Issues During Development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A0C5-FBB5-49AC-8ACF-DAE46529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There were several cases during testing where the linear and double hash functions would throw </a:t>
            </a:r>
            <a:r>
              <a:rPr lang="en-US" err="1">
                <a:cs typeface="Calibri"/>
              </a:rPr>
              <a:t>outOfBoundsExceptions</a:t>
            </a:r>
            <a:r>
              <a:rPr lang="en-US">
                <a:cs typeface="Calibri"/>
              </a:rPr>
              <a:t>. This was solved by correcting the size variable, by adding one, that was passed to both functions.</a:t>
            </a:r>
          </a:p>
        </p:txBody>
      </p:sp>
    </p:spTree>
    <p:extLst>
      <p:ext uri="{BB962C8B-B14F-4D97-AF65-F5344CB8AC3E}">
        <p14:creationId xmlns:p14="http://schemas.microsoft.com/office/powerpoint/2010/main" val="295334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F2BF-C649-4757-9385-3BDD6D48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 Quick Recap on Hash Tables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A68C-9CD1-4837-86BA-1AA0C883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Hash tables are a data structure that store long numbers by using a shorter number generated by passing it through a hash function.</a:t>
            </a:r>
          </a:p>
          <a:p>
            <a:r>
              <a:rPr lang="en-US">
                <a:cs typeface="Calibri"/>
              </a:rPr>
              <a:t>When passed through the function, the long number becomes a shorter number, and that number is used as the index of where it will be stored.</a:t>
            </a:r>
          </a:p>
          <a:p>
            <a:r>
              <a:rPr lang="en-US">
                <a:cs typeface="Calibri"/>
              </a:rPr>
              <a:t>Sometimes, two numbers have the same output from a hash function which causes a collision.</a:t>
            </a:r>
          </a:p>
          <a:p>
            <a:r>
              <a:rPr lang="en-US">
                <a:cs typeface="Calibri"/>
              </a:rPr>
              <a:t>In that instance, quadratic, linear or double hashing can fix the issue.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06EDC9D-5F13-4E1E-B997-A032E8E95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770075"/>
            <a:ext cx="3135109" cy="1763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C04CC-F075-4452-AD64-E5D5D1A40D97}"/>
              </a:ext>
            </a:extLst>
          </p:cNvPr>
          <p:cNvSpPr txBox="1"/>
          <p:nvPr/>
        </p:nvSpPr>
        <p:spPr>
          <a:xfrm>
            <a:off x="8221785" y="4529015"/>
            <a:ext cx="27431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>
                <a:cs typeface="Calibri"/>
              </a:rPr>
              <a:t>Diagram of passing keys through a hash function, with a collision occuring</a:t>
            </a:r>
          </a:p>
        </p:txBody>
      </p:sp>
    </p:spTree>
    <p:extLst>
      <p:ext uri="{BB962C8B-B14F-4D97-AF65-F5344CB8AC3E}">
        <p14:creationId xmlns:p14="http://schemas.microsoft.com/office/powerpoint/2010/main" val="275409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C6F9-A752-4873-943C-37A0A72B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Problem One: ISBN Storage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0445-21E6-4A7C-BB46-189055E4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An ISBN stands for "International Standard Book Number", and they are used to help track and identify books.</a:t>
            </a:r>
          </a:p>
          <a:p>
            <a:r>
              <a:rPr lang="en-US">
                <a:cs typeface="Calibri"/>
              </a:rPr>
              <a:t>Almost every book has one, and each one is typically around 10 to 13 numbers long.</a:t>
            </a:r>
          </a:p>
          <a:p>
            <a:r>
              <a:rPr lang="en-US">
                <a:cs typeface="Calibri"/>
              </a:rPr>
              <a:t>We used hash tables to quickly and efficiently store these numbers, by passing the ISBN through a hash function and using that number for our index.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F1E41CBA-EDBA-429B-A72B-564B450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656427"/>
            <a:ext cx="3135109" cy="1990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AB60B7-416C-4706-99BC-B6ECAAFC9503}"/>
              </a:ext>
            </a:extLst>
          </p:cNvPr>
          <p:cNvSpPr txBox="1"/>
          <p:nvPr/>
        </p:nvSpPr>
        <p:spPr>
          <a:xfrm>
            <a:off x="8218121" y="4652353"/>
            <a:ext cx="27431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i="1"/>
              <a:t>Example of an ISBN barcode, complete with actual number above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B58F87ED-947F-42E0-B86F-EBBB5FBE2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6CD53-D10C-4CFE-AA27-FC0D483D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0" y="798231"/>
            <a:ext cx="6574972" cy="131771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Implementation of Main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33F9336-31F3-4879-BA01-CE10BA093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6" y="381782"/>
            <a:ext cx="4751221" cy="5437910"/>
          </a:xfrm>
          <a:prstGeom prst="rect">
            <a:avLst/>
          </a:prstGeom>
        </p:spPr>
      </p:pic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59D8AB14-806C-45A1-BC1F-DA6680FD9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7C29-AF2C-43CE-B961-F292E991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204962"/>
            <a:ext cx="6574973" cy="36701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Declare collision count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Getting input all on one line so we can have mutliple isbns entered at once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Buffered Reader is a class which simplifies reading text from a character input stream 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It buffers the characters in order to enable efficient reading of text data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Creating array for isbns as well as creating the size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Making sure isbn is correct length then converting string into a long 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cs typeface="Calibri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4E617E3-3167-43AE-A269-05B23CD4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80ED5E3-B3B8-4F94-92BA-AE57476B4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371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8F87ED-947F-42E0-B86F-EBBB5FBE2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DA2E4-F6CD-4BC2-9733-CB1382EF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629" y="665184"/>
            <a:ext cx="6574972" cy="1450757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Implementation of Main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6868A3F-F328-44F0-B2C8-63126E71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2" y="388067"/>
            <a:ext cx="4714934" cy="546162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D8AB14-806C-45A1-BC1F-DA6680FD9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72E5-1E06-4D0B-A29C-555184DB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86819"/>
            <a:ext cx="6574973" cy="36701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Creating hash tables for each kind of hashing method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Initializing all the hash tables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Pass isbn array, hash table arrays, size to each function respectively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Effective way to compare the results of each method to get a sense of how many collisions happen and how fast each function runs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E617E3-3167-43AE-A269-05B23CD4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0ED5E3-B3B8-4F94-92BA-AE57476B4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272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9A2C1126-B82F-462B-8DEB-8B10A5B0F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2311C-538B-4B11-A947-FB0421FA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Implementation of Linear Hashing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A72987F-5607-4F96-BD80-A419961F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1" y="645106"/>
            <a:ext cx="5144068" cy="5247747"/>
          </a:xfrm>
          <a:prstGeom prst="rect">
            <a:avLst/>
          </a:prstGeom>
        </p:spPr>
      </p:pic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BE5B8EFE-AF32-4125-97CC-7322A38D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EE78-2CEA-4988-B645-677C9557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Values are passed through the function "array[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] % size" to get the hash value.</a:t>
            </a:r>
          </a:p>
          <a:p>
            <a:r>
              <a:rPr lang="en-US">
                <a:cs typeface="Calibri"/>
              </a:rPr>
              <a:t>That hash value is used as the index of the value and is inserted into </a:t>
            </a:r>
            <a:r>
              <a:rPr lang="en-US" err="1">
                <a:cs typeface="Calibri"/>
              </a:rPr>
              <a:t>HashT</a:t>
            </a:r>
            <a:r>
              <a:rPr lang="en-US">
                <a:cs typeface="Calibri"/>
              </a:rPr>
              <a:t>, unless there is a collision.</a:t>
            </a:r>
          </a:p>
          <a:p>
            <a:r>
              <a:rPr lang="en-US">
                <a:cs typeface="Calibri"/>
              </a:rPr>
              <a:t>In the case of a collision, we iterate through all possible values by taking the first generated hash value, adding j to it, then get the remainder of that divided by size ((</a:t>
            </a:r>
            <a:r>
              <a:rPr lang="en-US" err="1">
                <a:cs typeface="Calibri"/>
              </a:rPr>
              <a:t>hashV</a:t>
            </a:r>
            <a:r>
              <a:rPr lang="en-US">
                <a:cs typeface="Calibri"/>
              </a:rPr>
              <a:t> + j) % size)</a:t>
            </a:r>
          </a:p>
          <a:p>
            <a:r>
              <a:rPr lang="en-US">
                <a:cs typeface="Calibri"/>
              </a:rPr>
              <a:t>This continues until a free index is found.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E225B535-6DF5-4B36-9E4B-B80A0796A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EE43A332-627C-4D63-B88B-FC1C2B12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71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9A2C1126-B82F-462B-8DEB-8B10A5B0F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BCD7-342B-4482-AA5D-960AFDF4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Implementation of Quadratic Hashing</a:t>
            </a:r>
            <a:endParaRPr lang="en-US" err="1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3C657456-5CE6-446F-B06F-355B8078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BE5B8EFE-AF32-4125-97CC-7322A38D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7037-0B93-4168-AEE3-B7F4140E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Like Linear hashing, we pass values through the function "array[i] % size" to get the hash value.</a:t>
            </a:r>
          </a:p>
          <a:p>
            <a:r>
              <a:rPr lang="en-US" sz="1900">
                <a:cs typeface="Calibri"/>
              </a:rPr>
              <a:t>We follow the same logic until we arrive at what to do if we run into a collision.</a:t>
            </a:r>
          </a:p>
          <a:p>
            <a:r>
              <a:rPr lang="en-US" sz="1900">
                <a:cs typeface="Calibri"/>
              </a:rPr>
              <a:t>In the instance of a collision, we generate a new hash value by adding j to the original hash value, multiplying by j, and getting the remainder of that divided by size ((hashV + j * j) % size)</a:t>
            </a:r>
          </a:p>
          <a:p>
            <a:r>
              <a:rPr lang="en-US" sz="1900">
                <a:cs typeface="Calibri"/>
              </a:rPr>
              <a:t>Once a free index is found we insert and break the loop.</a:t>
            </a:r>
          </a:p>
          <a:p>
            <a:endParaRPr lang="en-US" sz="1900">
              <a:cs typeface="Calibri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E225B535-6DF5-4B36-9E4B-B80A0796A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EE43A332-627C-4D63-B88B-FC1C2B12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767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B58F87ED-947F-42E0-B86F-EBBB5FBE2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08D51-F2A2-43FC-9131-6D85A28D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Implementation of Double Hashing</a:t>
            </a:r>
            <a:endParaRPr lang="en-US" err="1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323DEDC-844C-4C1A-A536-18888894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840550"/>
            <a:ext cx="4001315" cy="4913468"/>
          </a:xfrm>
          <a:prstGeom prst="rect">
            <a:avLst/>
          </a:prstGeom>
        </p:spPr>
      </p:pic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59D8AB14-806C-45A1-BC1F-DA6680FD9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6BC1-DEAC-4F92-B191-997DD872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Instead of starting by only hashing once, we hash using two functions, hence the name double hashing. We add those two values together and multiply them by our probeCount (hash1 + hash2*probeCount) to create our insertion; where we will try to insert into the array.</a:t>
            </a:r>
          </a:p>
          <a:p>
            <a:r>
              <a:rPr lang="en-US">
                <a:cs typeface="Calibri"/>
              </a:rPr>
              <a:t>If a collision occurs, we start a loop that increments probeCount, and we run our function again, checking for collisions.</a:t>
            </a:r>
          </a:p>
          <a:p>
            <a:r>
              <a:rPr lang="en-US">
                <a:cs typeface="Calibri"/>
              </a:rPr>
              <a:t>If no collision occurs, we insert our value and break the loop.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A4E617E3-3167-43AE-A269-05B23CD4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D80ED5E3-B3B8-4F94-92BA-AE57476B4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71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576DB2-F2FA-4280-8165-702F972F0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A099D5-41FA-4ACF-B15F-910EE77FA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4FA7F-040A-4FFE-90B3-93D3232D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Output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7E6A-062F-4B8B-98D7-4C07B041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cs typeface="Calibri"/>
              </a:rPr>
              <a:t>Using 3 different inputs of ISBNs, we see that double hash consistently runs the slowest, while linear hash wins two out of three times compared to quadratic hash.</a:t>
            </a:r>
          </a:p>
          <a:p>
            <a:endParaRPr lang="en-US" sz="1800">
              <a:solidFill>
                <a:srgbClr val="FFFFFF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01C0F8-995F-4599-9905-8ED06DAA8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F3B4497E-C432-46C9-9373-2A549C6B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79" y="668510"/>
            <a:ext cx="3609294" cy="13806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1383C3-5A13-4923-A772-BF6273EC6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7" descr="Text&#10;&#10;Description automatically generated">
            <a:extLst>
              <a:ext uri="{FF2B5EF4-FFF2-40B4-BE49-F238E27FC236}">
                <a16:creationId xmlns:a16="http://schemas.microsoft.com/office/drawing/2014/main" id="{D9BD1844-61B3-4F72-8D22-B6EACC66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9" y="2762417"/>
            <a:ext cx="3609294" cy="13331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209AFC-83AF-434A-98ED-6D0FFB90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8180230E-A629-42A5-A656-A2EBA97AD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579" y="4726896"/>
            <a:ext cx="3609294" cy="1544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13194C-5D30-4620-810C-7FAD3268170E}"/>
              </a:ext>
            </a:extLst>
          </p:cNvPr>
          <p:cNvSpPr txBox="1"/>
          <p:nvPr/>
        </p:nvSpPr>
        <p:spPr>
          <a:xfrm>
            <a:off x="9628554" y="904630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2nd</a:t>
            </a:r>
            <a:endParaRPr lang="en-US">
              <a:solidFill>
                <a:srgbClr val="92D050"/>
              </a:solidFill>
              <a:cs typeface="Calibri"/>
            </a:endParaRPr>
          </a:p>
          <a:p>
            <a:r>
              <a:rPr lang="en-US">
                <a:solidFill>
                  <a:srgbClr val="92D050"/>
                </a:solidFill>
                <a:cs typeface="Calibri"/>
              </a:rPr>
              <a:t>1st</a:t>
            </a:r>
          </a:p>
          <a:p>
            <a:r>
              <a:rPr lang="en-US">
                <a:solidFill>
                  <a:srgbClr val="92D050"/>
                </a:solidFill>
                <a:cs typeface="Calibri"/>
              </a:rPr>
              <a:t>3rd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7AAB1-CB1B-4360-9D81-798DBCE27AFE}"/>
              </a:ext>
            </a:extLst>
          </p:cNvPr>
          <p:cNvSpPr txBox="1"/>
          <p:nvPr/>
        </p:nvSpPr>
        <p:spPr>
          <a:xfrm>
            <a:off x="9624890" y="2962275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92D050"/>
                </a:solidFill>
              </a:rPr>
              <a:t>1st</a:t>
            </a:r>
            <a:endParaRPr lang="en-US">
              <a:solidFill>
                <a:srgbClr val="92D050"/>
              </a:solidFill>
              <a:cs typeface="Calibri"/>
            </a:endParaRPr>
          </a:p>
          <a:p>
            <a:r>
              <a:rPr lang="en-US">
                <a:solidFill>
                  <a:srgbClr val="92D050"/>
                </a:solidFill>
                <a:cs typeface="Calibri"/>
              </a:rPr>
              <a:t>2nd</a:t>
            </a:r>
          </a:p>
          <a:p>
            <a:r>
              <a:rPr lang="en-US">
                <a:solidFill>
                  <a:srgbClr val="92D050"/>
                </a:solidFill>
                <a:cs typeface="Calibri"/>
              </a:rPr>
              <a:t>3rd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B1BC0-81ED-4BE1-9257-5DE9E83DA54C}"/>
              </a:ext>
            </a:extLst>
          </p:cNvPr>
          <p:cNvSpPr txBox="1"/>
          <p:nvPr/>
        </p:nvSpPr>
        <p:spPr>
          <a:xfrm>
            <a:off x="9630996" y="5039458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92D050"/>
                </a:solidFill>
                <a:cs typeface="Calibri"/>
              </a:rPr>
              <a:t>1st</a:t>
            </a:r>
          </a:p>
          <a:p>
            <a:r>
              <a:rPr lang="en-US">
                <a:solidFill>
                  <a:srgbClr val="92D050"/>
                </a:solidFill>
                <a:cs typeface="Calibri"/>
              </a:rPr>
              <a:t>2nd</a:t>
            </a:r>
          </a:p>
          <a:p>
            <a:r>
              <a:rPr lang="en-US">
                <a:solidFill>
                  <a:srgbClr val="92D050"/>
                </a:solidFill>
                <a:cs typeface="Calibri"/>
              </a:rPr>
              <a:t>3rd</a:t>
            </a:r>
          </a:p>
        </p:txBody>
      </p:sp>
    </p:spTree>
    <p:extLst>
      <p:ext uri="{BB962C8B-B14F-4D97-AF65-F5344CB8AC3E}">
        <p14:creationId xmlns:p14="http://schemas.microsoft.com/office/powerpoint/2010/main" val="9700760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ISBN Storage Using Hash Tables</vt:lpstr>
      <vt:lpstr>A Quick Recap on Hash Tables</vt:lpstr>
      <vt:lpstr>Problem One: ISBN Storage</vt:lpstr>
      <vt:lpstr>Implementation of Main</vt:lpstr>
      <vt:lpstr>Implementation of Main</vt:lpstr>
      <vt:lpstr>Implementation of Linear Hashing</vt:lpstr>
      <vt:lpstr>Implementation of Quadratic Hashing</vt:lpstr>
      <vt:lpstr>Implementation of Double Hashing</vt:lpstr>
      <vt:lpstr>Output</vt:lpstr>
      <vt:lpstr>Issues During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Brandon Brodzinski</cp:lastModifiedBy>
  <cp:revision>3</cp:revision>
  <dcterms:created xsi:type="dcterms:W3CDTF">2021-10-23T22:06:51Z</dcterms:created>
  <dcterms:modified xsi:type="dcterms:W3CDTF">2023-01-10T19:25:38Z</dcterms:modified>
</cp:coreProperties>
</file>