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8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3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9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03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554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1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96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474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29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A7A957-67FA-428E-A353-4765A0181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nl-NL" sz="4400">
                <a:solidFill>
                  <a:srgbClr val="FFFFFF"/>
                </a:solidFill>
              </a:rPr>
              <a:t>SmartGrid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AC9592-BF6A-41DF-81A0-370F6686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nl-NL" sz="1500">
                <a:solidFill>
                  <a:srgbClr val="FFFFFF"/>
                </a:solidFill>
              </a:rPr>
              <a:t>Team AC/DC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id="{994C6334-C849-44B1-AD55-3652E1C3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1" y="773304"/>
            <a:ext cx="7078225" cy="53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8CBA1-E50A-4D03-B966-D25ABD33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K-means: batterijen verplaatsen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2824B7A-2B53-49F0-96C0-1D2942F5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met Greedy</a:t>
            </a:r>
          </a:p>
          <a:p>
            <a:pPr marL="582930" indent="-514350">
              <a:buFont typeface="+mj-lt"/>
              <a:buAutoNum type="romanUcPeriod"/>
            </a:pPr>
            <a:endParaRPr lang="en-US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Batterij verplaatsen naar middelpunt</a:t>
            </a:r>
          </a:p>
          <a:p>
            <a:pPr marL="582930" indent="-514350">
              <a:buFont typeface="+mj-lt"/>
              <a:buAutoNum type="romanUcPeriod"/>
            </a:pPr>
            <a:endParaRPr lang="nl-NL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Loskoppelen en opnieuw verbinden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A0BF2CF-1F3A-4EAF-805B-E5A0280A2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7" y="23236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D9080-2589-4AF6-8F7B-4AE22F1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Agglomerative</a:t>
            </a:r>
            <a:r>
              <a:rPr lang="nl-NL" dirty="0"/>
              <a:t> Clustering (HAC)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67533A-4CEE-4349-B6DE-E612862AF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Elk huis </a:t>
            </a:r>
            <a:r>
              <a:rPr lang="en-US" sz="2400" dirty="0" err="1"/>
              <a:t>begint</a:t>
            </a:r>
            <a:r>
              <a:rPr lang="en-US" sz="2400" dirty="0"/>
              <a:t> met </a:t>
            </a:r>
            <a:r>
              <a:rPr lang="en-US" sz="2400" dirty="0" err="1"/>
              <a:t>een</a:t>
            </a:r>
            <a:r>
              <a:rPr lang="en-US" sz="2400" dirty="0"/>
              <a:t> eigen </a:t>
            </a:r>
            <a:r>
              <a:rPr lang="en-US" sz="2400" dirty="0" err="1"/>
              <a:t>batterij</a:t>
            </a:r>
            <a:r>
              <a:rPr lang="en-US" sz="2400" dirty="0"/>
              <a:t> (</a:t>
            </a:r>
            <a:r>
              <a:rPr lang="en-US" sz="2400" dirty="0" err="1"/>
              <a:t>PowerStar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Nabijgelegen</a:t>
            </a:r>
            <a:r>
              <a:rPr lang="en-US" sz="2400" dirty="0"/>
              <a:t> </a:t>
            </a:r>
            <a:r>
              <a:rPr lang="en-US" sz="2400" dirty="0" err="1"/>
              <a:t>batterijen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samengevoegd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Nieuwe batterij heeft kleinst mogelijke capaciteit</a:t>
            </a:r>
          </a:p>
          <a:p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96288B-839A-465A-A9A0-F6D231C859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0" y="1885186"/>
            <a:ext cx="3815006" cy="22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9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3ED97-E8AF-440E-AF0F-B3BE1F2F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ECCB79-4D45-408C-9823-AC3B53B5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7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477D-3996-4B60-B51C-D95FEBF8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B03C70-5322-4F06-BF01-C50A75B9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8185B6-6807-498F-BCC4-BF700AA9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/>
              <a:t>Wijk 1</a:t>
            </a:r>
          </a:p>
        </p:txBody>
      </p:sp>
    </p:spTree>
    <p:extLst>
      <p:ext uri="{BB962C8B-B14F-4D97-AF65-F5344CB8AC3E}">
        <p14:creationId xmlns:p14="http://schemas.microsoft.com/office/powerpoint/2010/main" val="406070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D442A-ECBE-4C2E-8CF5-F881B90C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668C27-C86B-47E1-8E22-B1DB789C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€ 56.950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D51237B-CCB6-47EB-AE12-0DE2111A0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871" y="462701"/>
            <a:ext cx="7910129" cy="5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0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D30ED-10E2-4D0F-AC1D-355DC0DE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A9ACB6-FF3F-43F8-8767-3A85A4FD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E35A52F-126C-4CA9-B998-F7AB262B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854" y="471055"/>
            <a:ext cx="7900891" cy="59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706C5-0C55-4325-B764-47531908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551FED-6E2A-441F-AC9A-4A6A08FF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€ 53.188</a:t>
            </a:r>
          </a:p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</a:p>
          <a:p>
            <a:endParaRPr lang="en-US" dirty="0">
              <a:cs typeface="Segoe UI"/>
            </a:endParaRPr>
          </a:p>
          <a:p>
            <a:endParaRPr lang="nl-NL" dirty="0"/>
          </a:p>
        </p:txBody>
      </p:sp>
      <p:pic>
        <p:nvPicPr>
          <p:cNvPr id="5" name="Picture 2" descr="simulated_10times.PNG">
            <a:extLst>
              <a:ext uri="{FF2B5EF4-FFF2-40B4-BE49-F238E27FC236}">
                <a16:creationId xmlns:a16="http://schemas.microsoft.com/office/drawing/2014/main" id="{20CF844B-DEDF-4594-86AD-665A430E6B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770" y="731838"/>
            <a:ext cx="526653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1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AD1F4-498D-4614-966A-16866E61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801F7EF-B8C0-4A3D-97B7-8D6CA1BC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endParaRPr lang="nl-NL" dirty="0"/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endParaRPr lang="nl-NL" dirty="0"/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endParaRPr lang="nl-NL" dirty="0"/>
          </a:p>
          <a:p>
            <a:r>
              <a:rPr lang="nl-NL" dirty="0"/>
              <a:t>€ 40.444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1C7A130-36D2-4E5D-86FC-13C1F8C48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218" y="453123"/>
            <a:ext cx="8021782" cy="60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9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88F7-8C5F-4C49-B5D4-7111C09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HAC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8A4D63-0BAA-4FAC-8FB5-B6E951E8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€ 23.364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€ 59976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€ 23364</a:t>
            </a:r>
          </a:p>
          <a:p>
            <a:endParaRPr lang="nl-NL" dirty="0"/>
          </a:p>
        </p:txBody>
      </p:sp>
      <p:pic>
        <p:nvPicPr>
          <p:cNvPr id="5" name="Picture 2" descr="Hierarchical_Agglomerative_Clustering_V2.png">
            <a:extLst>
              <a:ext uri="{FF2B5EF4-FFF2-40B4-BE49-F238E27FC236}">
                <a16:creationId xmlns:a16="http://schemas.microsoft.com/office/drawing/2014/main" id="{34A674F4-EFA4-44AF-96D2-C3793870E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08" y="429491"/>
            <a:ext cx="7834284" cy="58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95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037F5-3836-43A9-829F-C11D9AD7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3EDE3-BB4D-4A80-81A4-020379F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9DEB0F-D72E-40D6-A9E5-B8AB25E4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29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6F0B8-BA7C-40D4-9B1C-1D8F4E9E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E16F52-BD17-4045-BC51-AB4CE7D8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nl-NL" sz="2800" b="1" dirty="0"/>
              <a:t>Drie wijken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150 huizen met zonnepanelen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5 batterijen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b="1" dirty="0"/>
              <a:t>Doel</a:t>
            </a:r>
          </a:p>
          <a:p>
            <a:pPr marL="0" indent="0" algn="ctr">
              <a:buNone/>
            </a:pPr>
            <a:r>
              <a:rPr lang="nl-NL" dirty="0"/>
              <a:t>Verbind alle huizen aan één batterij zonder dat de capaciteit van de batterijen overschreden wordt.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20065C-3076-44B3-91A5-53D918FF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9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909F1-A3D2-4B6E-A3B3-F7EA64BA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pic>
        <p:nvPicPr>
          <p:cNvPr id="4" name="Picture 2" descr="https://github.com/broekm006/SmartGrid/raw/master/resultaten/visualisaties/greedy%20comparison.png">
            <a:extLst>
              <a:ext uri="{FF2B5EF4-FFF2-40B4-BE49-F238E27FC236}">
                <a16:creationId xmlns:a16="http://schemas.microsoft.com/office/drawing/2014/main" id="{5E9B04D1-9FDA-4364-B9C5-814E27B54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09" y="1737360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5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AFE4D-4460-41CB-B12E-70AE8F69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, </a:t>
            </a:r>
            <a:r>
              <a:rPr lang="nl-NL" dirty="0" err="1"/>
              <a:t>HillClimber</a:t>
            </a:r>
            <a:r>
              <a:rPr lang="nl-NL" dirty="0"/>
              <a:t>, SA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05E1BDD-8769-456B-A138-5B28B539D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6840" b="5043"/>
          <a:stretch/>
        </p:blipFill>
        <p:spPr bwMode="auto">
          <a:xfrm>
            <a:off x="1491225" y="1737360"/>
            <a:ext cx="854943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2F07A87-24C5-4730-8C76-4F40B1768048}"/>
              </a:ext>
            </a:extLst>
          </p:cNvPr>
          <p:cNvSpPr txBox="1"/>
          <p:nvPr/>
        </p:nvSpPr>
        <p:spPr>
          <a:xfrm>
            <a:off x="9211255" y="197488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Upperbound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788DFD5-D9AD-45D5-B8F6-12471C208577}"/>
              </a:ext>
            </a:extLst>
          </p:cNvPr>
          <p:cNvSpPr txBox="1"/>
          <p:nvPr/>
        </p:nvSpPr>
        <p:spPr>
          <a:xfrm>
            <a:off x="9222476" y="3559706"/>
            <a:ext cx="112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E26100"/>
                </a:solidFill>
              </a:rPr>
              <a:t>Lowerbound</a:t>
            </a:r>
            <a:endParaRPr lang="nl-NL" sz="1400" b="1" dirty="0">
              <a:solidFill>
                <a:srgbClr val="E26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4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532D8-0687-45AA-B5EF-87BEE4B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0D509A-9C15-42D5-A7CF-57DC8BBC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9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754F7-4E53-456D-A291-488D90B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Disussie</a:t>
            </a:r>
            <a:r>
              <a:rPr lang="nl-NL" dirty="0"/>
              <a:t> I: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Lowerbound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B04146-E7A8-468F-9A1F-78DB68EA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3B813C3F-2EB8-4591-B393-B1528F911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626092"/>
              </p:ext>
            </p:extLst>
          </p:nvPr>
        </p:nvGraphicFramePr>
        <p:xfrm>
          <a:off x="1097280" y="2032608"/>
          <a:ext cx="7314379" cy="139639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val="3680339574"/>
                    </a:ext>
                  </a:extLst>
                </a:gridCol>
                <a:gridCol w="1911132">
                  <a:extLst>
                    <a:ext uri="{9D8B030D-6E8A-4147-A177-3AD203B41FA5}">
                      <a16:colId xmlns:a16="http://schemas.microsoft.com/office/drawing/2014/main" val="3839829552"/>
                    </a:ext>
                  </a:extLst>
                </a:gridCol>
                <a:gridCol w="1914246">
                  <a:extLst>
                    <a:ext uri="{9D8B030D-6E8A-4147-A177-3AD203B41FA5}">
                      <a16:colId xmlns:a16="http://schemas.microsoft.com/office/drawing/2014/main" val="2441312454"/>
                    </a:ext>
                  </a:extLst>
                </a:gridCol>
                <a:gridCol w="2026375">
                  <a:extLst>
                    <a:ext uri="{9D8B030D-6E8A-4147-A177-3AD203B41FA5}">
                      <a16:colId xmlns:a16="http://schemas.microsoft.com/office/drawing/2014/main" val="2034120623"/>
                    </a:ext>
                  </a:extLst>
                </a:gridCol>
              </a:tblGrid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b="0" i="0" u="none" strike="noStrike" dirty="0">
                          <a:effectLst/>
                          <a:latin typeface="Arial" panose="020B0604020202020204" pitchFamily="34" charset="0"/>
                        </a:rPr>
                        <a:t>Wijk 1</a:t>
                      </a: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Lowerbound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Upperbound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Totale kosten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65451461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Greedy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53 188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103 030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59 722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88071665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K-means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40 606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90 394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42 730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4098292308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HAC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59 976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3304878207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60BF0B9D-7A2C-4F87-9016-71968C83C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8349"/>
              </p:ext>
            </p:extLst>
          </p:nvPr>
        </p:nvGraphicFramePr>
        <p:xfrm>
          <a:off x="1085754" y="3639952"/>
          <a:ext cx="9548294" cy="2493264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386563">
                  <a:extLst>
                    <a:ext uri="{9D8B030D-6E8A-4147-A177-3AD203B41FA5}">
                      <a16:colId xmlns:a16="http://schemas.microsoft.com/office/drawing/2014/main" val="3802749690"/>
                    </a:ext>
                  </a:extLst>
                </a:gridCol>
                <a:gridCol w="2386563">
                  <a:extLst>
                    <a:ext uri="{9D8B030D-6E8A-4147-A177-3AD203B41FA5}">
                      <a16:colId xmlns:a16="http://schemas.microsoft.com/office/drawing/2014/main" val="1679841015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975249192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777327271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Wijk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Max capacity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Current usage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effectLst/>
                        </a:rPr>
                        <a:t>Available</a:t>
                      </a:r>
                      <a:r>
                        <a:rPr lang="nl-NL" sz="2000" dirty="0">
                          <a:effectLst/>
                        </a:rPr>
                        <a:t> </a:t>
                      </a:r>
                      <a:r>
                        <a:rPr lang="nl-NL" sz="2000" dirty="0" err="1">
                          <a:effectLst/>
                        </a:rPr>
                        <a:t>space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542179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635,6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264,4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31683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1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1216,8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583,2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602434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795,2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104,8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1082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3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819,8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FF0000"/>
                          </a:solidFill>
                          <a:effectLst/>
                        </a:rPr>
                        <a:t>80,8</a:t>
                      </a:r>
                      <a:endParaRPr lang="nl-NL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04609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4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1298,9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501,1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70283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1135,5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664,5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69639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Batterij 6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423,7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476,3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167832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16FEFEFD-427B-4DE1-9C98-B368D010125E}"/>
              </a:ext>
            </a:extLst>
          </p:cNvPr>
          <p:cNvSpPr txBox="1"/>
          <p:nvPr/>
        </p:nvSpPr>
        <p:spPr>
          <a:xfrm>
            <a:off x="8860806" y="2012829"/>
            <a:ext cx="1773242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Grootste huis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ID: 132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Amp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76,2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697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5D3F-7901-4EA8-B003-E98A2BC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II: Batterijprijzen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E0FC00-08A5-4961-AFB8-4A54D898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HAC: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C4FEC6-C54F-40D7-B123-6A23EC860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K-means met uniforme batterij: 43 730,-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E64BC6F-4B05-4E32-AFB2-9FA8092D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NA HAC: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BBE77B-5CA8-4FA8-B70A-A4E556F20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HAC met uniform 47 168,-</a:t>
            </a:r>
          </a:p>
          <a:p>
            <a:r>
              <a:rPr lang="nl-NL" dirty="0"/>
              <a:t>HAC met 3 types: 23 364.-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DFB56A5D-BB37-4171-A468-D8B1382B8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00661"/>
              </p:ext>
            </p:extLst>
          </p:nvPr>
        </p:nvGraphicFramePr>
        <p:xfrm>
          <a:off x="1236681" y="2691132"/>
          <a:ext cx="3790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99">
                  <a:extLst>
                    <a:ext uri="{9D8B030D-6E8A-4147-A177-3AD203B41FA5}">
                      <a16:colId xmlns:a16="http://schemas.microsoft.com/office/drawing/2014/main" val="2381430280"/>
                    </a:ext>
                  </a:extLst>
                </a:gridCol>
                <a:gridCol w="1504811">
                  <a:extLst>
                    <a:ext uri="{9D8B030D-6E8A-4147-A177-3AD203B41FA5}">
                      <a16:colId xmlns:a16="http://schemas.microsoft.com/office/drawing/2014/main" val="140080601"/>
                    </a:ext>
                  </a:extLst>
                </a:gridCol>
                <a:gridCol w="1263355">
                  <a:extLst>
                    <a:ext uri="{9D8B030D-6E8A-4147-A177-3AD203B41FA5}">
                      <a16:colId xmlns:a16="http://schemas.microsoft.com/office/drawing/2014/main" val="25281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23186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BD5CABB5-30CF-46FD-9157-125F1444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01000"/>
              </p:ext>
            </p:extLst>
          </p:nvPr>
        </p:nvGraphicFramePr>
        <p:xfrm>
          <a:off x="6394706" y="2762674"/>
          <a:ext cx="41434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43">
                  <a:extLst>
                    <a:ext uri="{9D8B030D-6E8A-4147-A177-3AD203B41FA5}">
                      <a16:colId xmlns:a16="http://schemas.microsoft.com/office/drawing/2014/main" val="1949443864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4007471391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2251020322"/>
                    </a:ext>
                  </a:extLst>
                </a:gridCol>
              </a:tblGrid>
              <a:tr h="36275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1726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PowerStar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8039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971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6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3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70358-6696-42BC-B662-85CAEA6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2BA4D-BF8D-4F26-BF00-6FB9019C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73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8BD1C0-70F3-4854-BC2F-36B651FF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883182"/>
            <a:ext cx="4937760" cy="736282"/>
          </a:xfrm>
        </p:spPr>
        <p:txBody>
          <a:bodyPr/>
          <a:lstStyle/>
          <a:p>
            <a:r>
              <a:rPr lang="nl-NL" dirty="0"/>
              <a:t>Stap 1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E2261C-CDA2-442D-8E88-D0B0341F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9760"/>
            <a:ext cx="4937760" cy="3979335"/>
          </a:xfrm>
        </p:spPr>
        <p:txBody>
          <a:bodyPr/>
          <a:lstStyle/>
          <a:p>
            <a:r>
              <a:rPr lang="nl-NL" dirty="0"/>
              <a:t>Verbind alle huizen in de drie wijken aan een batterij zonder dat de capaciteit van de batterijen wordt overschreden.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59C5BD-41EC-45DF-A708-3B7876A7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883182"/>
            <a:ext cx="4937760" cy="736282"/>
          </a:xfrm>
        </p:spPr>
        <p:txBody>
          <a:bodyPr/>
          <a:lstStyle/>
          <a:p>
            <a:r>
              <a:rPr lang="nl-NL" dirty="0"/>
              <a:t>Stap 2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18C8DE-9D22-470E-A593-312E89114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89760"/>
            <a:ext cx="4937760" cy="3979334"/>
          </a:xfrm>
        </p:spPr>
        <p:txBody>
          <a:bodyPr/>
          <a:lstStyle/>
          <a:p>
            <a:r>
              <a:rPr lang="nl-NL" dirty="0"/>
              <a:t>Bereken de kosten voor de geconfigureerde wijk en probeer de </a:t>
            </a:r>
            <a:r>
              <a:rPr lang="nl-NL" dirty="0" err="1"/>
              <a:t>SmartGrid</a:t>
            </a:r>
            <a:r>
              <a:rPr lang="nl-NL" dirty="0"/>
              <a:t> te optimaliseren.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647980B-AFAE-4A07-850B-92CE0E7A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" r="1222"/>
          <a:stretch/>
        </p:blipFill>
        <p:spPr>
          <a:xfrm>
            <a:off x="1780186" y="3042342"/>
            <a:ext cx="3403600" cy="2556934"/>
          </a:xfrm>
          <a:prstGeom prst="rect">
            <a:avLst/>
          </a:prstGeom>
        </p:spPr>
      </p:pic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13AC548C-DF7B-4D4C-B148-2FCF62D4F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52020"/>
              </p:ext>
            </p:extLst>
          </p:nvPr>
        </p:nvGraphicFramePr>
        <p:xfrm>
          <a:off x="6762797" y="3323167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0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F6CFA0-E802-4278-992C-253BB481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988905"/>
            <a:ext cx="4937760" cy="736282"/>
          </a:xfrm>
        </p:spPr>
        <p:txBody>
          <a:bodyPr/>
          <a:lstStyle/>
          <a:p>
            <a:r>
              <a:rPr lang="nl-NL" dirty="0"/>
              <a:t>Stap 3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AFF10D-64F0-4DF4-8C95-DD8233CA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79600"/>
            <a:ext cx="4937760" cy="398949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Probeer een beter resultaat te realiseren door de batterijen te verplaatsen.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1B02B28-D9BC-43FF-85DD-5EFA6D4DD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988905"/>
            <a:ext cx="4937760" cy="736282"/>
          </a:xfrm>
        </p:spPr>
        <p:txBody>
          <a:bodyPr/>
          <a:lstStyle/>
          <a:p>
            <a:r>
              <a:rPr lang="nl-NL" dirty="0"/>
              <a:t>STAP 4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C174C9-733C-4D13-B8C2-E6EA81679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79599"/>
            <a:ext cx="4937760" cy="3989495"/>
          </a:xfrm>
        </p:spPr>
        <p:txBody>
          <a:bodyPr/>
          <a:lstStyle/>
          <a:p>
            <a:r>
              <a:rPr lang="nl-NL" dirty="0"/>
              <a:t>Probeer een betere configuratie voor de wijk te vinden met nieuwe batterijen.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CBF325-C0F6-4BE4-94C7-2C98E8E24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 bwMode="auto">
          <a:xfrm>
            <a:off x="7060062" y="3429000"/>
            <a:ext cx="3253475" cy="191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277E5-1D5D-4283-B920-19F1D54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Statespace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7E0E7E-105D-4176-BEC0-5B015BA3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2800" b="1" i="1" dirty="0" err="1"/>
              <a:t>Lowerbound</a:t>
            </a:r>
            <a:endParaRPr lang="nl-NL" sz="28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600" dirty="0"/>
              <a:t>(5 * 5000) + (150 * afstand huis – dichtstbijzijnde batterij)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800" b="1" i="1" dirty="0" err="1"/>
              <a:t>Upperbound</a:t>
            </a:r>
            <a:endParaRPr lang="nl-NL" sz="28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400" dirty="0"/>
              <a:t>(5 * 5000) + (150 * afstand huis – verste batterij)</a:t>
            </a:r>
            <a:endParaRPr lang="nl-NL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800" b="1" i="1" dirty="0" err="1"/>
              <a:t>Statespace</a:t>
            </a:r>
            <a:endParaRPr lang="nl-NL" sz="2800" b="1" i="1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FD13CBE-4F7D-46E2-B993-ACBD1D63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23106"/>
              </p:ext>
            </p:extLst>
          </p:nvPr>
        </p:nvGraphicFramePr>
        <p:xfrm>
          <a:off x="7246714" y="4495853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0985"/>
                  </a:ext>
                </a:extLst>
              </a:tr>
            </a:tbl>
          </a:graphicData>
        </a:graphic>
      </p:graphicFrame>
      <p:pic>
        <p:nvPicPr>
          <p:cNvPr id="5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2F9C413B-8ACA-444C-94FA-83B067D3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80654"/>
            <a:ext cx="5693228" cy="12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58A15-EA5E-445A-8B70-DC03A2DC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1C5ECE-4704-4B1F-B417-C44E843B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nl-NL" sz="2400" dirty="0"/>
              <a:t> </a:t>
            </a:r>
            <a:r>
              <a:rPr lang="nl-NL" sz="2400" dirty="0" err="1"/>
              <a:t>Greedy</a:t>
            </a:r>
            <a:endParaRPr lang="nl-NL" sz="2400" dirty="0"/>
          </a:p>
          <a:p>
            <a:pPr>
              <a:buFont typeface="Courier New" panose="02070309020205020404" pitchFamily="49" charset="0"/>
              <a:buChar char="o"/>
            </a:pPr>
            <a:endParaRPr lang="nl-NL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sz="2400" dirty="0"/>
              <a:t> Hill </a:t>
            </a:r>
            <a:r>
              <a:rPr lang="nl-NL" sz="2400" dirty="0" err="1"/>
              <a:t>Climber</a:t>
            </a:r>
            <a:endParaRPr lang="nl-NL" sz="2400" dirty="0"/>
          </a:p>
          <a:p>
            <a:pPr>
              <a:buFont typeface="Courier New" panose="02070309020205020404" pitchFamily="49" charset="0"/>
              <a:buChar char="o"/>
            </a:pPr>
            <a:endParaRPr lang="nl-NL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sz="2400" dirty="0"/>
              <a:t> </a:t>
            </a:r>
            <a:r>
              <a:rPr lang="nl-NL" sz="2400" dirty="0" err="1"/>
              <a:t>Simulated</a:t>
            </a:r>
            <a:r>
              <a:rPr lang="nl-NL" sz="2400" dirty="0"/>
              <a:t> </a:t>
            </a:r>
            <a:r>
              <a:rPr lang="nl-NL" sz="2400" dirty="0" err="1"/>
              <a:t>Annealing</a:t>
            </a:r>
            <a:endParaRPr lang="nl-NL" sz="2400" dirty="0"/>
          </a:p>
          <a:p>
            <a:pPr>
              <a:buFont typeface="Courier New" panose="02070309020205020404" pitchFamily="49" charset="0"/>
              <a:buChar char="o"/>
            </a:pPr>
            <a:endParaRPr lang="nl-NL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sz="2400" dirty="0"/>
              <a:t>K Means</a:t>
            </a:r>
          </a:p>
          <a:p>
            <a:pPr>
              <a:buFont typeface="Courier New" panose="02070309020205020404" pitchFamily="49" charset="0"/>
              <a:buChar char="o"/>
            </a:pPr>
            <a:endParaRPr lang="nl-NL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sz="2400" dirty="0" err="1"/>
              <a:t>Hierarchical</a:t>
            </a:r>
            <a:r>
              <a:rPr lang="nl-NL" sz="2400" dirty="0"/>
              <a:t> </a:t>
            </a:r>
            <a:r>
              <a:rPr lang="nl-NL" sz="2400" dirty="0" err="1"/>
              <a:t>Agglomerative</a:t>
            </a:r>
            <a:r>
              <a:rPr lang="nl-NL" sz="2400" dirty="0"/>
              <a:t> Clustering (HAC)</a:t>
            </a:r>
          </a:p>
        </p:txBody>
      </p:sp>
    </p:spTree>
    <p:extLst>
      <p:ext uri="{BB962C8B-B14F-4D97-AF65-F5344CB8AC3E}">
        <p14:creationId xmlns:p14="http://schemas.microsoft.com/office/powerpoint/2010/main" val="29126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2FF57-6BF6-47CE-9F09-72968580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80F77-E0E3-40CB-A945-193ED884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Gaat alle huizen bij langs en verbindt ze één voor één aan de dichtstbijzijnde batterij met voldoende capaciteit.</a:t>
            </a:r>
          </a:p>
          <a:p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err="1"/>
              <a:t>Distance</a:t>
            </a:r>
            <a:endParaRPr lang="nl-N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Priority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/>
              <a:t> Swap</a:t>
            </a:r>
          </a:p>
        </p:txBody>
      </p:sp>
    </p:spTree>
    <p:extLst>
      <p:ext uri="{BB962C8B-B14F-4D97-AF65-F5344CB8AC3E}">
        <p14:creationId xmlns:p14="http://schemas.microsoft.com/office/powerpoint/2010/main" val="135299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8571F-3E48-4527-8741-EA16FFA4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6B50DD-9B6F-4F44-A535-C7AAA86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Nadat alle huizen verbonden zijn, kijkt de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r>
              <a:rPr lang="nl-NL" dirty="0"/>
              <a:t> of het mogelijk is om een vermindering van kosten te realiseren door huizen te wisselen.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Random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Lijst met mogelijke wisselingen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4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39F53-7D31-4FEB-A85E-A84F2DE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18E0F-8DE2-4A8C-9A4A-04DA21A6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huizen worden  vergeleken en op basis van temperatuur  zullen wijzigingen worden doorgevoerd waarbij ook slechte wijzigingen  mogelijk kunnen worden 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5610092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Oranjeroo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690</TotalTime>
  <Words>527</Words>
  <Application>Microsoft Office PowerPoint</Application>
  <PresentationFormat>Breedbeeld</PresentationFormat>
  <Paragraphs>223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Courier New</vt:lpstr>
      <vt:lpstr>Wingdings</vt:lpstr>
      <vt:lpstr>Terugblik</vt:lpstr>
      <vt:lpstr>SmartGrid</vt:lpstr>
      <vt:lpstr>Casus</vt:lpstr>
      <vt:lpstr>PowerPoint-presentatie</vt:lpstr>
      <vt:lpstr>PowerPoint-presentatie</vt:lpstr>
      <vt:lpstr>Statespace</vt:lpstr>
      <vt:lpstr>Methodes</vt:lpstr>
      <vt:lpstr>Greedy</vt:lpstr>
      <vt:lpstr>Hill Climber</vt:lpstr>
      <vt:lpstr>Simulated Annealing</vt:lpstr>
      <vt:lpstr>K-means: batterijen verplaatsen</vt:lpstr>
      <vt:lpstr>Hierarchical Agglomerative Clustering (HAC)</vt:lpstr>
      <vt:lpstr>PowerPoint-presentatie</vt:lpstr>
      <vt:lpstr>Resultaten</vt:lpstr>
      <vt:lpstr>Greedy</vt:lpstr>
      <vt:lpstr>Hill climber</vt:lpstr>
      <vt:lpstr>Simulated Annealing</vt:lpstr>
      <vt:lpstr>K-Means</vt:lpstr>
      <vt:lpstr>HAC</vt:lpstr>
      <vt:lpstr>Vergelijking</vt:lpstr>
      <vt:lpstr>Greedy</vt:lpstr>
      <vt:lpstr>Greedy, HillClimber, SA</vt:lpstr>
      <vt:lpstr>Conclusie</vt:lpstr>
      <vt:lpstr>Disussie I: Upper &amp; Lowerbound</vt:lpstr>
      <vt:lpstr>Discussie II: Batterijprijzen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Anne Hoogerduijn Strating</dc:creator>
  <cp:lastModifiedBy>Anne Hoogerduijn Strating</cp:lastModifiedBy>
  <cp:revision>13</cp:revision>
  <dcterms:created xsi:type="dcterms:W3CDTF">2018-12-19T22:56:02Z</dcterms:created>
  <dcterms:modified xsi:type="dcterms:W3CDTF">2018-12-20T10:39:04Z</dcterms:modified>
</cp:coreProperties>
</file>