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84" r:id="rId16"/>
    <p:sldId id="272" r:id="rId17"/>
    <p:sldId id="285" r:id="rId18"/>
    <p:sldId id="273" r:id="rId19"/>
    <p:sldId id="274" r:id="rId20"/>
    <p:sldId id="275" r:id="rId21"/>
    <p:sldId id="286" r:id="rId22"/>
    <p:sldId id="276" r:id="rId23"/>
    <p:sldId id="277" r:id="rId24"/>
    <p:sldId id="278" r:id="rId25"/>
    <p:sldId id="279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8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9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3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55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1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47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A7A957-67FA-428E-A353-4765A018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AC9592-BF6A-41DF-81A0-370F6686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nl-NL" sz="1500">
                <a:solidFill>
                  <a:srgbClr val="FFFFFF"/>
                </a:solidFill>
              </a:rPr>
              <a:t>Team AC/DC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994C6334-C849-44B1-AD55-3652E1C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1" y="773304"/>
            <a:ext cx="7078225" cy="5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8CBA1-E50A-4D03-B966-D25ABD3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824B7A-2B53-49F0-96C0-1D2942F5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0BF2CF-1F3A-4EAF-805B-E5A0280A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D9080-2589-4AF6-8F7B-4AE22F1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7533A-4CEE-4349-B6DE-E612862A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Elk huis </a:t>
            </a:r>
            <a:r>
              <a:rPr lang="en-US" sz="2400" dirty="0" err="1"/>
              <a:t>begint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eigen </a:t>
            </a:r>
            <a:r>
              <a:rPr lang="en-US" sz="2400" dirty="0" err="1"/>
              <a:t>batterij</a:t>
            </a:r>
            <a:r>
              <a:rPr lang="en-US" sz="2400" dirty="0"/>
              <a:t> (</a:t>
            </a:r>
            <a:r>
              <a:rPr lang="en-US" sz="2400" dirty="0" err="1"/>
              <a:t>PowerStar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Nabijgelegen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Nieuwe batterij heeft kleinst mogelijke capaciteit</a:t>
            </a:r>
          </a:p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96288B-839A-465A-A9A0-F6D231C859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1885186"/>
            <a:ext cx="3815006" cy="22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9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ED97-E8AF-440E-AF0F-B3BE1F2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CCB79-4D45-408C-9823-AC3B53B5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77D-3996-4B60-B51C-D95FEBF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B03C70-5322-4F06-BF01-C50A75B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8185B6-6807-498F-BCC4-BF700AA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Wijk 1</a:t>
            </a:r>
          </a:p>
        </p:txBody>
      </p:sp>
    </p:spTree>
    <p:extLst>
      <p:ext uri="{BB962C8B-B14F-4D97-AF65-F5344CB8AC3E}">
        <p14:creationId xmlns:p14="http://schemas.microsoft.com/office/powerpoint/2010/main" val="4060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D51237B-CCB6-47EB-AE12-0DE2111A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1" y="462701"/>
            <a:ext cx="7910129" cy="5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62F46A5-5676-4068-AAFE-8A10F720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90" y="688653"/>
            <a:ext cx="7375849" cy="5531887"/>
          </a:xfrm>
        </p:spPr>
      </p:pic>
    </p:spTree>
    <p:extLst>
      <p:ext uri="{BB962C8B-B14F-4D97-AF65-F5344CB8AC3E}">
        <p14:creationId xmlns:p14="http://schemas.microsoft.com/office/powerpoint/2010/main" val="40027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E35A52F-126C-4CA9-B998-F7AB262B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54" y="471055"/>
            <a:ext cx="7900891" cy="5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23C9F7E4-D712-4860-B55C-CCE857ADF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11" y="480489"/>
            <a:ext cx="7924489" cy="5943367"/>
          </a:xfrm>
        </p:spPr>
      </p:pic>
    </p:spTree>
    <p:extLst>
      <p:ext uri="{BB962C8B-B14F-4D97-AF65-F5344CB8AC3E}">
        <p14:creationId xmlns:p14="http://schemas.microsoft.com/office/powerpoint/2010/main" val="33985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6C5-0C55-4325-B764-4753190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551FED-6E2A-441F-AC9A-4A6A08F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€ 53.188</a:t>
            </a:r>
          </a:p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</a:p>
          <a:p>
            <a:endParaRPr lang="en-US" dirty="0">
              <a:cs typeface="Segoe UI"/>
            </a:endParaRPr>
          </a:p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A0D017B3-1D80-4354-B062-07029AD8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93" y="513080"/>
            <a:ext cx="7775785" cy="5831839"/>
          </a:xfrm>
        </p:spPr>
      </p:pic>
    </p:spTree>
    <p:extLst>
      <p:ext uri="{BB962C8B-B14F-4D97-AF65-F5344CB8AC3E}">
        <p14:creationId xmlns:p14="http://schemas.microsoft.com/office/powerpoint/2010/main" val="33912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D1F4-498D-4614-966A-16866E61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01F7EF-B8C0-4A3D-97B7-8D6CA1BC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endParaRPr lang="nl-NL" dirty="0"/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endParaRPr lang="nl-NL" dirty="0"/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/>
              <a:t>€ 40.444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1C7A130-36D2-4E5D-86FC-13C1F8C4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8" y="453123"/>
            <a:ext cx="8021782" cy="6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F0B8-BA7C-40D4-9B1C-1D8F4E9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E16F52-BD17-4045-BC51-AB4CE7D8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nl-NL" sz="2800" b="1" dirty="0"/>
              <a:t>Drie wijken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Bestaan uit 150 huizen met zonnepanelen.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De energie moet worden opgeslagen in 5 batterijen.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Door de huizen met kabels te verbinden aan de batterijen.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b="1" dirty="0"/>
              <a:t>Doel</a:t>
            </a:r>
          </a:p>
          <a:p>
            <a:pPr marL="0" indent="0" algn="ctr">
              <a:buNone/>
            </a:pPr>
            <a:r>
              <a:rPr lang="nl-NL" dirty="0"/>
              <a:t>Verbind alle huizen aan één batterij zonder dat de capaciteit van de batterijen overschreden wordt.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20065C-3076-44B3-91A5-53D918F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9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10" name="HAC wijk 1">
            <a:hlinkClick r:id="" action="ppaction://media"/>
            <a:extLst>
              <a:ext uri="{FF2B5EF4-FFF2-40B4-BE49-F238E27FC236}">
                <a16:creationId xmlns:a16="http://schemas.microsoft.com/office/drawing/2014/main" id="{38CA762F-8363-4669-B50E-9219CBA56AF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4825" y="594359"/>
            <a:ext cx="7686675" cy="5765946"/>
          </a:xfrm>
        </p:spPr>
      </p:pic>
    </p:spTree>
    <p:extLst>
      <p:ext uri="{BB962C8B-B14F-4D97-AF65-F5344CB8AC3E}">
        <p14:creationId xmlns:p14="http://schemas.microsoft.com/office/powerpoint/2010/main" val="17819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23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5" name="Picture 2" descr="Hierarchical_Agglomerative_Clustering_V2.png">
            <a:extLst>
              <a:ext uri="{FF2B5EF4-FFF2-40B4-BE49-F238E27FC236}">
                <a16:creationId xmlns:a16="http://schemas.microsoft.com/office/drawing/2014/main" id="{34A674F4-EFA4-44AF-96D2-C3793870E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08" y="429491"/>
            <a:ext cx="7834284" cy="5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2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37F5-3836-43A9-829F-C11D9AD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3EDE3-BB4D-4A80-81A4-020379F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9DEB0F-D72E-40D6-A9E5-B8AB25E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92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09F1-A3D2-4B6E-A3B3-F7EA64B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pic>
        <p:nvPicPr>
          <p:cNvPr id="4" name="Picture 2" descr="https://github.com/broekm006/SmartGrid/raw/master/resultaten/visualisaties/greedy%20comparison.png">
            <a:extLst>
              <a:ext uri="{FF2B5EF4-FFF2-40B4-BE49-F238E27FC236}">
                <a16:creationId xmlns:a16="http://schemas.microsoft.com/office/drawing/2014/main" id="{5E9B04D1-9FDA-4364-B9C5-814E27B54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9" y="173736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5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AFE4D-4460-41CB-B12E-70AE8F6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, </a:t>
            </a:r>
            <a:r>
              <a:rPr lang="nl-NL" dirty="0" err="1"/>
              <a:t>HillClimber</a:t>
            </a:r>
            <a:r>
              <a:rPr lang="nl-NL" dirty="0"/>
              <a:t>, SA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05E1BDD-8769-456B-A138-5B28B539D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491225" y="1737360"/>
            <a:ext cx="85494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2F07A87-24C5-4730-8C76-4F40B1768048}"/>
              </a:ext>
            </a:extLst>
          </p:cNvPr>
          <p:cNvSpPr txBox="1"/>
          <p:nvPr/>
        </p:nvSpPr>
        <p:spPr>
          <a:xfrm>
            <a:off x="9211255" y="19748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788DFD5-D9AD-45D5-B8F6-12471C208577}"/>
              </a:ext>
            </a:extLst>
          </p:cNvPr>
          <p:cNvSpPr txBox="1"/>
          <p:nvPr/>
        </p:nvSpPr>
        <p:spPr>
          <a:xfrm>
            <a:off x="9222476" y="3559706"/>
            <a:ext cx="112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E26100"/>
                </a:solidFill>
              </a:rPr>
              <a:t>Lowerbound</a:t>
            </a:r>
            <a:endParaRPr lang="nl-NL" sz="1400" b="1" dirty="0">
              <a:solidFill>
                <a:srgbClr val="E26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41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32D8-0687-45AA-B5EF-87BEE4B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D509A-9C15-42D5-A7CF-57DC8BBC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9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754F7-4E53-456D-A291-488D90B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Disussie</a:t>
            </a:r>
            <a:r>
              <a:rPr lang="nl-NL" dirty="0"/>
              <a:t> 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B04146-E7A8-468F-9A1F-78DB68EA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3B813C3F-2EB8-4591-B393-B1528F911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626092"/>
              </p:ext>
            </p:extLst>
          </p:nvPr>
        </p:nvGraphicFramePr>
        <p:xfrm>
          <a:off x="1097280" y="2032608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Greedy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53 188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0BF0B9D-7A2C-4F87-9016-71968C83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8349"/>
              </p:ext>
            </p:extLst>
          </p:nvPr>
        </p:nvGraphicFramePr>
        <p:xfrm>
          <a:off x="1085754" y="3639952"/>
          <a:ext cx="9548294" cy="2493264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16FEFEFD-427B-4DE1-9C98-B368D010125E}"/>
              </a:ext>
            </a:extLst>
          </p:cNvPr>
          <p:cNvSpPr txBox="1"/>
          <p:nvPr/>
        </p:nvSpPr>
        <p:spPr>
          <a:xfrm>
            <a:off x="8860806" y="2012829"/>
            <a:ext cx="177324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7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5D3F-7901-4EA8-B003-E98A2BC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II: Batterijprijzen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E0FC00-08A5-4961-AFB8-4A54D898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HAC: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4FEC6-C54F-40D7-B123-6A23EC860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K-means met uniforme batterij: 43 730,-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64BC6F-4B05-4E32-AFB2-9FA8092D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 HAC: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BBE77B-5CA8-4FA8-B70A-A4E556F20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HAC met uniform 47 168,-</a:t>
            </a:r>
          </a:p>
          <a:p>
            <a:r>
              <a:rPr lang="nl-NL" dirty="0"/>
              <a:t>HAC met 3 types: 23 364.-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FB56A5D-BB37-4171-A468-D8B1382B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0661"/>
              </p:ext>
            </p:extLst>
          </p:nvPr>
        </p:nvGraphicFramePr>
        <p:xfrm>
          <a:off x="1236681" y="2691132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BD5CABB5-30CF-46FD-9157-125F1444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1000"/>
              </p:ext>
            </p:extLst>
          </p:nvPr>
        </p:nvGraphicFramePr>
        <p:xfrm>
          <a:off x="6394706" y="2762674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70358-6696-42BC-B662-85CAEA6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2BA4D-BF8D-4F26-BF00-6FB9019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7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8BD1C0-70F3-4854-BC2F-36B651FF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83182"/>
            <a:ext cx="4937760" cy="736282"/>
          </a:xfrm>
        </p:spPr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E2261C-CDA2-442D-8E88-D0B0341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9760"/>
            <a:ext cx="4937760" cy="3979335"/>
          </a:xfrm>
        </p:spPr>
        <p:txBody>
          <a:bodyPr/>
          <a:lstStyle/>
          <a:p>
            <a:r>
              <a:rPr lang="nl-NL" dirty="0"/>
              <a:t>Verbind alle huizen in de drie wijken aan een batterij zonder dat de capaciteit van de batterijen wordt overschreden.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59C5BD-41EC-45DF-A708-3B7876A7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883182"/>
            <a:ext cx="4937760" cy="736282"/>
          </a:xfrm>
        </p:spPr>
        <p:txBody>
          <a:bodyPr/>
          <a:lstStyle/>
          <a:p>
            <a:r>
              <a:rPr lang="nl-NL" dirty="0"/>
              <a:t>Stap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18C8DE-9D22-470E-A593-312E8911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89760"/>
            <a:ext cx="4937760" cy="3979334"/>
          </a:xfrm>
        </p:spPr>
        <p:txBody>
          <a:bodyPr/>
          <a:lstStyle/>
          <a:p>
            <a:r>
              <a:rPr lang="nl-NL" dirty="0"/>
              <a:t>Bereken de kosten voor de geconfigureerde wijk en probeer de </a:t>
            </a:r>
            <a:r>
              <a:rPr lang="nl-NL" dirty="0" err="1"/>
              <a:t>SmartGrid</a:t>
            </a:r>
            <a:r>
              <a:rPr lang="nl-NL" dirty="0"/>
              <a:t> te optimaliseren.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647980B-AFAE-4A07-850B-92CE0E7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222"/>
          <a:stretch/>
        </p:blipFill>
        <p:spPr>
          <a:xfrm>
            <a:off x="1780186" y="3042342"/>
            <a:ext cx="3403600" cy="2556934"/>
          </a:xfrm>
          <a:prstGeom prst="rect">
            <a:avLst/>
          </a:prstGeom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3AC548C-DF7B-4D4C-B148-2FCF62D4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2020"/>
              </p:ext>
            </p:extLst>
          </p:nvPr>
        </p:nvGraphicFramePr>
        <p:xfrm>
          <a:off x="6762797" y="3323167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F6CFA0-E802-4278-992C-253BB481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8905"/>
            <a:ext cx="4937760" cy="736282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AFF10D-64F0-4DF4-8C95-DD8233C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79600"/>
            <a:ext cx="4937760" cy="398949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Probeer een beter resultaat te realiseren door de batterijen te verplaatsen.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B02B28-D9BC-43FF-85DD-5EFA6D4D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88905"/>
            <a:ext cx="4937760" cy="736282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C174C9-733C-4D13-B8C2-E6EA8167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79599"/>
            <a:ext cx="4937760" cy="3989495"/>
          </a:xfrm>
        </p:spPr>
        <p:txBody>
          <a:bodyPr/>
          <a:lstStyle/>
          <a:p>
            <a:r>
              <a:rPr lang="nl-NL" dirty="0"/>
              <a:t>Probeer een betere configuratie voor de wijk te vinden met nieuwe batterijen.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CBF325-C0F6-4BE4-94C7-2C98E8E2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7060062" y="3429000"/>
            <a:ext cx="3253475" cy="19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77E5-1D5D-4283-B920-19F1D54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E0E7E-105D-4176-BEC0-5B015BA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Lowerbound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dichtstbijzijnde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Upperbound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verste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Statespace</a:t>
            </a:r>
            <a:endParaRPr lang="nl-NL" b="1" i="1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FD13CBE-4F7D-46E2-B993-ACBD1D63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30311"/>
              </p:ext>
            </p:extLst>
          </p:nvPr>
        </p:nvGraphicFramePr>
        <p:xfrm>
          <a:off x="7157938" y="3857414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  <p:pic>
        <p:nvPicPr>
          <p:cNvPr id="5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2F9C413B-8ACA-444C-94FA-83B067D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3857414"/>
            <a:ext cx="4504530" cy="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58A15-EA5E-445A-8B70-DC03A2D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1C5ECE-4704-4B1F-B417-C44E843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Greedy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Hill </a:t>
            </a:r>
            <a:r>
              <a:rPr lang="nl-NL" dirty="0" err="1"/>
              <a:t>Climber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 Means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</p:spTree>
    <p:extLst>
      <p:ext uri="{BB962C8B-B14F-4D97-AF65-F5344CB8AC3E}">
        <p14:creationId xmlns:p14="http://schemas.microsoft.com/office/powerpoint/2010/main" val="2912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2FF57-6BF6-47CE-9F09-7296858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80F77-E0E3-40CB-A945-193ED88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Gaat alle huizen bij langs en verbindt ze één voor één aan de dichtstbijzijnde batterij met voldoende capaciteit.</a:t>
            </a:r>
          </a:p>
          <a:p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13529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571F-3E48-4527-8741-EA16FFA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6B50DD-9B6F-4F44-A535-C7AAA86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Nadat alle huizen verbonden zijn, kijkt de Hill </a:t>
            </a:r>
            <a:r>
              <a:rPr lang="nl-NL" dirty="0" err="1"/>
              <a:t>Climber</a:t>
            </a:r>
            <a:r>
              <a:rPr lang="nl-NL" dirty="0"/>
              <a:t> of het mogelijk is om een vermindering van kosten te realiseren door huizen te wisselen.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Random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Lijst met mogelijke wisselingen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39F53-7D31-4FEB-A85E-A84F2DE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18E0F-8DE2-4A8C-9A4A-04DA21A6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1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535</Words>
  <Application>Microsoft Office PowerPoint</Application>
  <PresentationFormat>Breedbeeld</PresentationFormat>
  <Paragraphs>249</Paragraphs>
  <Slides>28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Courier New</vt:lpstr>
      <vt:lpstr>Wingdings</vt:lpstr>
      <vt:lpstr>Terugblik</vt:lpstr>
      <vt:lpstr>SmartGrid</vt:lpstr>
      <vt:lpstr>Casus</vt:lpstr>
      <vt:lpstr>PowerPoint-presentatie</vt:lpstr>
      <vt:lpstr>PowerPoint-presentatie</vt:lpstr>
      <vt:lpstr>Statespace</vt:lpstr>
      <vt:lpstr>Methodes</vt:lpstr>
      <vt:lpstr>Greedy</vt:lpstr>
      <vt:lpstr>Hill Climber</vt:lpstr>
      <vt:lpstr>Simulated Annealing</vt:lpstr>
      <vt:lpstr>K-means: batterijen verplaatsen</vt:lpstr>
      <vt:lpstr>Hierarchical Agglomerative Clustering (HAC)</vt:lpstr>
      <vt:lpstr>PowerPoint-presentatie</vt:lpstr>
      <vt:lpstr>Resultaten</vt:lpstr>
      <vt:lpstr>Greedy</vt:lpstr>
      <vt:lpstr>Greedy</vt:lpstr>
      <vt:lpstr>Hill Climber</vt:lpstr>
      <vt:lpstr>Hill Climber</vt:lpstr>
      <vt:lpstr>Simulated Annealing</vt:lpstr>
      <vt:lpstr>K-Means</vt:lpstr>
      <vt:lpstr>HAC</vt:lpstr>
      <vt:lpstr>HAC</vt:lpstr>
      <vt:lpstr>Vergelijking</vt:lpstr>
      <vt:lpstr>Greedy</vt:lpstr>
      <vt:lpstr>Greedy, HillClimber, SA</vt:lpstr>
      <vt:lpstr>Conclusie</vt:lpstr>
      <vt:lpstr>Disussie I: Upper &amp; Lowerbound</vt:lpstr>
      <vt:lpstr>Discussie II: Batterijprijzen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Anne Hoogerduijn Strating</dc:creator>
  <cp:lastModifiedBy>Thomas Franx</cp:lastModifiedBy>
  <cp:revision>17</cp:revision>
  <dcterms:created xsi:type="dcterms:W3CDTF">2018-12-19T22:56:02Z</dcterms:created>
  <dcterms:modified xsi:type="dcterms:W3CDTF">2018-12-20T11:03:53Z</dcterms:modified>
</cp:coreProperties>
</file>