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9" r:id="rId1"/>
  </p:sldMasterIdLst>
  <p:notesMasterIdLst>
    <p:notesMasterId r:id="rId25"/>
  </p:notesMasterIdLst>
  <p:sldIdLst>
    <p:sldId id="256" r:id="rId2"/>
    <p:sldId id="257" r:id="rId3"/>
    <p:sldId id="277" r:id="rId4"/>
    <p:sldId id="269" r:id="rId5"/>
    <p:sldId id="258" r:id="rId6"/>
    <p:sldId id="264" r:id="rId7"/>
    <p:sldId id="266" r:id="rId8"/>
    <p:sldId id="267" r:id="rId9"/>
    <p:sldId id="268" r:id="rId10"/>
    <p:sldId id="276" r:id="rId11"/>
    <p:sldId id="260" r:id="rId12"/>
    <p:sldId id="270" r:id="rId13"/>
    <p:sldId id="271" r:id="rId14"/>
    <p:sldId id="272" r:id="rId15"/>
    <p:sldId id="273" r:id="rId16"/>
    <p:sldId id="275" r:id="rId17"/>
    <p:sldId id="274" r:id="rId18"/>
    <p:sldId id="261" r:id="rId19"/>
    <p:sldId id="280" r:id="rId20"/>
    <p:sldId id="279" r:id="rId21"/>
    <p:sldId id="281" r:id="rId22"/>
    <p:sldId id="282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9D168-FB1F-433B-9E6D-D7E2697B16CD}" v="2" dt="2018-12-14T09:44:22.301"/>
    <p1510:client id="{4B341800-9DE1-47A2-9034-13D747B57BC4}" v="167" dt="2018-12-14T11:55:56.593"/>
    <p1510:client id="{0ECF2887-868E-42BF-A10A-D4A13CEECC73}" v="3" dt="2018-12-14T11:00:42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A998D-50D6-4F9B-8BB7-ABCA489027ED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E500D-4CD7-4EA8-AFB9-1E80D0C7AB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658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500D-4CD7-4EA8-AFB9-1E80D0C7AB56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89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21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16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463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97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1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89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61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74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48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52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08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45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de-DE" sz="6600" dirty="0" err="1">
                <a:solidFill>
                  <a:schemeClr val="tx2">
                    <a:lumMod val="75000"/>
                  </a:schemeClr>
                </a:solidFill>
              </a:rPr>
              <a:t>SmartGrid</a:t>
            </a:r>
            <a:endParaRPr lang="de-DE" sz="6600" err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chemeClr val="tx2">
                    <a:lumMod val="75000"/>
                  </a:schemeClr>
                </a:solidFill>
              </a:rPr>
              <a:t>By AC/DC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Agglomerative Clustering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Elk huis </a:t>
            </a:r>
            <a:r>
              <a:rPr lang="en-US" dirty="0" err="1"/>
              <a:t>begint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eigen </a:t>
            </a:r>
            <a:r>
              <a:rPr lang="en-US" dirty="0" err="1"/>
              <a:t>batterij</a:t>
            </a:r>
            <a:r>
              <a:rPr lang="en-US" dirty="0"/>
              <a:t> (</a:t>
            </a:r>
            <a:r>
              <a:rPr lang="en-US" dirty="0" err="1"/>
              <a:t>PowerStar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Nabijgelegen</a:t>
            </a:r>
            <a:r>
              <a:rPr lang="en-US" dirty="0"/>
              <a:t> </a:t>
            </a:r>
            <a:r>
              <a:rPr lang="en-US" dirty="0" err="1"/>
              <a:t>batterijen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nl-NL" dirty="0"/>
              <a:t>Nieuwe batterij heeft kleinst mogelijke capaciteit</a:t>
            </a:r>
          </a:p>
          <a:p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045DE2-9386-45C3-9DE7-7F37BE9AE84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429" y="2307431"/>
            <a:ext cx="3880021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31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56212-2D06-4563-A27A-2F81AD3C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AA3D2D-3FEC-4EB3-88D0-8A0E062E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Greedy</a:t>
            </a:r>
            <a:endParaRPr lang="nl-NL" dirty="0"/>
          </a:p>
          <a:p>
            <a:endParaRPr lang="nl-NL" dirty="0"/>
          </a:p>
          <a:p>
            <a:r>
              <a:rPr lang="nl-NL" dirty="0"/>
              <a:t>Hill </a:t>
            </a:r>
            <a:r>
              <a:rPr lang="nl-NL" dirty="0" err="1"/>
              <a:t>Climber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  <a:p>
            <a:endParaRPr lang="nl-NL" dirty="0"/>
          </a:p>
          <a:p>
            <a:r>
              <a:rPr lang="nl-NL" dirty="0"/>
              <a:t>K-means</a:t>
            </a:r>
          </a:p>
          <a:p>
            <a:endParaRPr lang="en-US" dirty="0"/>
          </a:p>
          <a:p>
            <a:r>
              <a:rPr lang="en-US" dirty="0"/>
              <a:t>Hierarchical Agglomerative Clustering</a:t>
            </a: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05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r>
              <a:rPr lang="nl-NL"/>
              <a:t> - </a:t>
            </a:r>
            <a:r>
              <a:rPr lang="nl-NL" err="1"/>
              <a:t>Greedy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54760032-D035-4747-AF14-AE8EC1DE3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383" y="2296886"/>
            <a:ext cx="5332659" cy="3999313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F0247C35-EBE3-48D1-90D0-1971BBFDE13F}"/>
              </a:ext>
            </a:extLst>
          </p:cNvPr>
          <p:cNvSpPr txBox="1"/>
          <p:nvPr/>
        </p:nvSpPr>
        <p:spPr>
          <a:xfrm>
            <a:off x="8667750" y="2683053"/>
            <a:ext cx="276225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Lowerbound:</a:t>
            </a:r>
            <a:r>
              <a:rPr lang="en-US">
                <a:latin typeface="Century Gothic"/>
                <a:cs typeface="Segoe UI"/>
              </a:rPr>
              <a:t>​</a:t>
            </a:r>
          </a:p>
          <a:p>
            <a:r>
              <a:rPr lang="nl-NL">
                <a:latin typeface="Century Gothic"/>
                <a:cs typeface="Segoe UI"/>
              </a:rPr>
              <a:t>€ 53.188</a:t>
            </a:r>
            <a:endParaRPr lang="en-US">
              <a:latin typeface="Century Gothic"/>
              <a:cs typeface="Segoe UI"/>
            </a:endParaRPr>
          </a:p>
          <a:p>
            <a:endParaRPr lang="en-US">
              <a:latin typeface="Century Gothic"/>
              <a:cs typeface="Segoe UI"/>
            </a:endParaRPr>
          </a:p>
          <a:p>
            <a:r>
              <a:rPr lang="nl-NL">
                <a:cs typeface="Segoe UI"/>
              </a:rPr>
              <a:t>Upperbound:</a:t>
            </a:r>
            <a:r>
              <a:rPr lang="en-US">
                <a:latin typeface="Century Gothic"/>
                <a:cs typeface="Segoe UI"/>
              </a:rPr>
              <a:t>​</a:t>
            </a:r>
          </a:p>
          <a:p>
            <a:r>
              <a:rPr lang="nl-NL">
                <a:cs typeface="Segoe UI"/>
              </a:rPr>
              <a:t>€ 103.030</a:t>
            </a:r>
            <a:endParaRPr lang="nl-NL">
              <a:latin typeface="Century Gothic"/>
              <a:cs typeface="Segoe UI"/>
            </a:endParaRPr>
          </a:p>
          <a:p>
            <a:r>
              <a:rPr lang="nl-NL">
                <a:latin typeface="Century Gothic"/>
                <a:cs typeface="Segoe UI"/>
              </a:rPr>
              <a:t>​</a:t>
            </a:r>
          </a:p>
          <a:p>
            <a:r>
              <a:rPr lang="nl-NL">
                <a:cs typeface="Segoe UI"/>
              </a:rPr>
              <a:t>Total costs:</a:t>
            </a:r>
            <a:r>
              <a:rPr lang="en-US">
                <a:latin typeface="Century Gothic"/>
                <a:cs typeface="Segoe UI"/>
              </a:rPr>
              <a:t>​</a:t>
            </a:r>
          </a:p>
          <a:p>
            <a:r>
              <a:rPr lang="nl-NL">
                <a:cs typeface="Segoe UI"/>
              </a:rPr>
              <a:t>€ 56.950</a:t>
            </a:r>
          </a:p>
        </p:txBody>
      </p:sp>
    </p:spTree>
    <p:extLst>
      <p:ext uri="{BB962C8B-B14F-4D97-AF65-F5344CB8AC3E}">
        <p14:creationId xmlns:p14="http://schemas.microsoft.com/office/powerpoint/2010/main" val="99265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r>
              <a:rPr lang="nl-NL"/>
              <a:t> - Hill </a:t>
            </a:r>
            <a:r>
              <a:rPr lang="nl-NL" err="1"/>
              <a:t>Climber</a:t>
            </a:r>
            <a:endParaRPr lang="nl-NL" err="1">
              <a:ea typeface="+mj-lt"/>
              <a:cs typeface="+mj-lt"/>
            </a:endParaRP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43455314-FF6D-47CB-9FAD-3D99638D9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735" y="2286001"/>
            <a:ext cx="5448037" cy="4078026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E3FE3C8F-5D86-4A0B-9E0E-B46B020972D7}"/>
              </a:ext>
            </a:extLst>
          </p:cNvPr>
          <p:cNvSpPr txBox="1"/>
          <p:nvPr/>
        </p:nvSpPr>
        <p:spPr>
          <a:xfrm>
            <a:off x="8810625" y="2595968"/>
            <a:ext cx="253365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>
                <a:cs typeface="Segoe UI"/>
              </a:rPr>
              <a:t>Lowerbound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latin typeface="Century Gothic"/>
                <a:cs typeface="Segoe UI"/>
              </a:rPr>
              <a:t>€ 53.188</a:t>
            </a:r>
            <a:endParaRPr lang="en-US" dirty="0">
              <a:latin typeface="Century Gothic"/>
              <a:cs typeface="Segoe UI"/>
            </a:endParaRPr>
          </a:p>
          <a:p>
            <a:endParaRPr lang="en-US" dirty="0">
              <a:latin typeface="Century Gothic"/>
              <a:cs typeface="Segoe UI"/>
            </a:endParaRPr>
          </a:p>
          <a:p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€ 103.030</a:t>
            </a:r>
            <a:endParaRPr lang="nl-NL" dirty="0">
              <a:latin typeface="Century Gothic"/>
              <a:cs typeface="Segoe UI"/>
            </a:endParaRPr>
          </a:p>
          <a:p>
            <a:r>
              <a:rPr lang="nl-NL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Total </a:t>
            </a:r>
            <a:r>
              <a:rPr lang="nl-NL" dirty="0" err="1">
                <a:cs typeface="Segoe UI"/>
              </a:rPr>
              <a:t>costs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€ 56.370</a:t>
            </a:r>
          </a:p>
        </p:txBody>
      </p:sp>
    </p:spTree>
    <p:extLst>
      <p:ext uri="{BB962C8B-B14F-4D97-AF65-F5344CB8AC3E}">
        <p14:creationId xmlns:p14="http://schemas.microsoft.com/office/powerpoint/2010/main" val="366798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ulated_10ti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29" y="1998372"/>
            <a:ext cx="4468586" cy="44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 - </a:t>
            </a:r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62950" y="2251697"/>
            <a:ext cx="3560762" cy="3777622"/>
          </a:xfrm>
        </p:spPr>
        <p:txBody>
          <a:bodyPr/>
          <a:lstStyle/>
          <a:p>
            <a:pPr marL="0" indent="0">
              <a:buNone/>
            </a:pPr>
            <a:r>
              <a:rPr lang="nl-NL" dirty="0" err="1">
                <a:cs typeface="Segoe UI"/>
              </a:rPr>
              <a:t>Lowerbound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cs typeface="Segoe UI"/>
              </a:rPr>
              <a:t>​</a:t>
            </a:r>
          </a:p>
          <a:p>
            <a:pPr marL="0" indent="0">
              <a:buNone/>
            </a:pPr>
            <a:r>
              <a:rPr lang="nl-NL" dirty="0">
                <a:cs typeface="Segoe UI"/>
              </a:rPr>
              <a:t>€ 53.188</a:t>
            </a:r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pPr marL="0" indent="0">
              <a:buNone/>
            </a:pPr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cs typeface="Segoe UI"/>
              </a:rPr>
              <a:t>​</a:t>
            </a:r>
          </a:p>
          <a:p>
            <a:pPr marL="0" indent="0">
              <a:buNone/>
            </a:pPr>
            <a:r>
              <a:rPr lang="nl-NL" dirty="0">
                <a:cs typeface="Segoe UI"/>
              </a:rPr>
              <a:t>€ 103.030</a:t>
            </a:r>
          </a:p>
        </p:txBody>
      </p:sp>
    </p:spTree>
    <p:extLst>
      <p:ext uri="{BB962C8B-B14F-4D97-AF65-F5344CB8AC3E}">
        <p14:creationId xmlns:p14="http://schemas.microsoft.com/office/powerpoint/2010/main" val="2786059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 - K-Means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E2ABE176-51E3-4B57-9384-4E50965B3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974" y="1771026"/>
            <a:ext cx="6115352" cy="458651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4D78363-19A6-49F1-A9B3-21E9BFDA57C1}"/>
              </a:ext>
            </a:extLst>
          </p:cNvPr>
          <p:cNvSpPr txBox="1"/>
          <p:nvPr/>
        </p:nvSpPr>
        <p:spPr>
          <a:xfrm>
            <a:off x="8447314" y="1877367"/>
            <a:ext cx="274320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/>
              <a:t>€ 39.958</a:t>
            </a:r>
          </a:p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r>
              <a:rPr lang="nl-NL" dirty="0"/>
              <a:t>€ 94.867</a:t>
            </a: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r>
              <a:rPr lang="nl-NL" dirty="0"/>
              <a:t>€ 40.444</a:t>
            </a:r>
          </a:p>
        </p:txBody>
      </p:sp>
    </p:spTree>
    <p:extLst>
      <p:ext uri="{BB962C8B-B14F-4D97-AF65-F5344CB8AC3E}">
        <p14:creationId xmlns:p14="http://schemas.microsoft.com/office/powerpoint/2010/main" val="358958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ierarchical_Agglomerative_Clustering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67" y="1777093"/>
            <a:ext cx="6106882" cy="458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301" y="624110"/>
            <a:ext cx="9866312" cy="1280890"/>
          </a:xfrm>
        </p:spPr>
        <p:txBody>
          <a:bodyPr>
            <a:normAutofit/>
          </a:bodyPr>
          <a:lstStyle/>
          <a:p>
            <a:r>
              <a:rPr lang="en-US" sz="3100" dirty="0"/>
              <a:t>Results – Hierarchical Agglomerative Clustering</a:t>
            </a:r>
            <a:endParaRPr lang="nl-NL" sz="31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1600" y="1885950"/>
            <a:ext cx="3200400" cy="4025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€ 23.364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€ 59976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€ 23364</a:t>
            </a:r>
          </a:p>
        </p:txBody>
      </p:sp>
    </p:spTree>
    <p:extLst>
      <p:ext uri="{BB962C8B-B14F-4D97-AF65-F5344CB8AC3E}">
        <p14:creationId xmlns:p14="http://schemas.microsoft.com/office/powerpoint/2010/main" val="209452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B86D-DE2A-4FAC-8EE3-F7D1DA0A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Comparison</a:t>
            </a:r>
            <a:br>
              <a:rPr lang="nl-NL" dirty="0"/>
            </a:br>
            <a:endParaRPr lang="nl-NL" dirty="0"/>
          </a:p>
        </p:txBody>
      </p:sp>
      <p:pic>
        <p:nvPicPr>
          <p:cNvPr id="1026" name="Picture 2" descr="https://github.com/broekm006/SmartGrid/raw/master/resultaten/visualisaties/greedy%20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430" y="1438614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0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" t="6840" b="5043"/>
          <a:stretch/>
        </p:blipFill>
        <p:spPr bwMode="auto">
          <a:xfrm>
            <a:off x="772872" y="1469562"/>
            <a:ext cx="10711542" cy="50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10382022" y="3804263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/>
                </a:solidFill>
              </a:rPr>
              <a:t>Lowerbound</a:t>
            </a:r>
            <a:endParaRPr lang="nl-NL" sz="1400" b="1" dirty="0">
              <a:solidFill>
                <a:schemeClr val="accent6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0381687" y="1840770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Upperbound</a:t>
            </a:r>
            <a:endParaRPr lang="nl-NL" sz="1400" b="1" dirty="0">
              <a:solidFill>
                <a:srgbClr val="0070C0"/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12DB86D-DE2A-4FAC-8EE3-F7D1DA0A7581}"/>
              </a:ext>
            </a:extLst>
          </p:cNvPr>
          <p:cNvSpPr txBox="1">
            <a:spLocks/>
          </p:cNvSpPr>
          <p:nvPr/>
        </p:nvSpPr>
        <p:spPr>
          <a:xfrm>
            <a:off x="1543720" y="11800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/>
              <a:t>Comparison</a:t>
            </a:r>
            <a:br>
              <a:rPr lang="nl-NL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594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C0242-DD14-436C-8A13-B04F48E4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Discussie I: </a:t>
            </a:r>
            <a:r>
              <a:rPr lang="nl-NL" dirty="0" err="1"/>
              <a:t>Statespace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9FA6A1-24D8-43A6-8E7D-DF23EF3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Statespace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111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 descr="Afbeelding met kaart, tekst&#10;&#10;Beschrijving is gegenereerd met hoge betrouwbaarheid">
            <a:extLst>
              <a:ext uri="{FF2B5EF4-FFF2-40B4-BE49-F238E27FC236}">
                <a16:creationId xmlns:a16="http://schemas.microsoft.com/office/drawing/2014/main" id="{744104A2-F3EC-4446-ACD8-07972D3E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883" y="996880"/>
            <a:ext cx="7078225" cy="53113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54CB1A-48F2-4D7C-8DB3-D70F5FA3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>
              <a:ea typeface="+mj-lt"/>
              <a:cs typeface="+mj-l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B2880A-7AED-4B51-BB52-B462DBB5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115" y="2220686"/>
            <a:ext cx="3298372" cy="2861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Wat is </a:t>
            </a:r>
            <a:r>
              <a:rPr lang="nl-NL" dirty="0" err="1"/>
              <a:t>SmartGrid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/>
              <a:t>De case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3432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30929-4566-4AFE-BE73-6D35A447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nl-NL" dirty="0"/>
              <a:t>Discussie II: </a:t>
            </a:r>
            <a:r>
              <a:rPr lang="nl-NL" dirty="0" err="1"/>
              <a:t>Upper</a:t>
            </a:r>
            <a:r>
              <a:rPr lang="nl-NL" dirty="0"/>
              <a:t> &amp; </a:t>
            </a:r>
            <a:r>
              <a:rPr lang="nl-NL" dirty="0" err="1"/>
              <a:t>Lowerbound</a:t>
            </a:r>
            <a:r>
              <a:rPr lang="nl-NL" dirty="0"/>
              <a:t> 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79472ED2-02E7-4456-BA95-EA0A1586F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404711"/>
              </p:ext>
            </p:extLst>
          </p:nvPr>
        </p:nvGraphicFramePr>
        <p:xfrm>
          <a:off x="1794897" y="1893293"/>
          <a:ext cx="7314379" cy="1396392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1462626">
                  <a:extLst>
                    <a:ext uri="{9D8B030D-6E8A-4147-A177-3AD203B41FA5}">
                      <a16:colId xmlns:a16="http://schemas.microsoft.com/office/drawing/2014/main" val="3680339574"/>
                    </a:ext>
                  </a:extLst>
                </a:gridCol>
                <a:gridCol w="1911132">
                  <a:extLst>
                    <a:ext uri="{9D8B030D-6E8A-4147-A177-3AD203B41FA5}">
                      <a16:colId xmlns:a16="http://schemas.microsoft.com/office/drawing/2014/main" val="3839829552"/>
                    </a:ext>
                  </a:extLst>
                </a:gridCol>
                <a:gridCol w="1914246">
                  <a:extLst>
                    <a:ext uri="{9D8B030D-6E8A-4147-A177-3AD203B41FA5}">
                      <a16:colId xmlns:a16="http://schemas.microsoft.com/office/drawing/2014/main" val="2441312454"/>
                    </a:ext>
                  </a:extLst>
                </a:gridCol>
                <a:gridCol w="2026375">
                  <a:extLst>
                    <a:ext uri="{9D8B030D-6E8A-4147-A177-3AD203B41FA5}">
                      <a16:colId xmlns:a16="http://schemas.microsoft.com/office/drawing/2014/main" val="2034120623"/>
                    </a:ext>
                  </a:extLst>
                </a:gridCol>
              </a:tblGrid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b="0" i="0" u="none" strike="noStrike" dirty="0">
                          <a:effectLst/>
                          <a:latin typeface="Arial" panose="020B0604020202020204" pitchFamily="34" charset="0"/>
                        </a:rPr>
                        <a:t>Wijk 1</a:t>
                      </a: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Lowerbound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Upperbound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Totale kosten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865451461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Greedy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53 188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103 030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59 722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888071665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K-means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40 606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90 394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42 730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4098292308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HAC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23 364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59 976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23 364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3304878207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37CA6023-9628-45FC-ACAC-7713483E9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42193"/>
              </p:ext>
            </p:extLst>
          </p:nvPr>
        </p:nvGraphicFramePr>
        <p:xfrm>
          <a:off x="1794896" y="3655404"/>
          <a:ext cx="9548294" cy="2477262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2386563">
                  <a:extLst>
                    <a:ext uri="{9D8B030D-6E8A-4147-A177-3AD203B41FA5}">
                      <a16:colId xmlns:a16="http://schemas.microsoft.com/office/drawing/2014/main" val="3802749690"/>
                    </a:ext>
                  </a:extLst>
                </a:gridCol>
                <a:gridCol w="2386563">
                  <a:extLst>
                    <a:ext uri="{9D8B030D-6E8A-4147-A177-3AD203B41FA5}">
                      <a16:colId xmlns:a16="http://schemas.microsoft.com/office/drawing/2014/main" val="1679841015"/>
                    </a:ext>
                  </a:extLst>
                </a:gridCol>
                <a:gridCol w="2387584">
                  <a:extLst>
                    <a:ext uri="{9D8B030D-6E8A-4147-A177-3AD203B41FA5}">
                      <a16:colId xmlns:a16="http://schemas.microsoft.com/office/drawing/2014/main" val="3975249192"/>
                    </a:ext>
                  </a:extLst>
                </a:gridCol>
                <a:gridCol w="2387584">
                  <a:extLst>
                    <a:ext uri="{9D8B030D-6E8A-4147-A177-3AD203B41FA5}">
                      <a16:colId xmlns:a16="http://schemas.microsoft.com/office/drawing/2014/main" val="3777327271"/>
                    </a:ext>
                  </a:extLst>
                </a:gridCol>
              </a:tblGrid>
              <a:tr h="24007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Wijk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Max capacity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Current usage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err="1">
                          <a:effectLst/>
                        </a:rPr>
                        <a:t>Available</a:t>
                      </a:r>
                      <a:r>
                        <a:rPr lang="nl-NL" sz="2000" dirty="0">
                          <a:effectLst/>
                        </a:rPr>
                        <a:t> </a:t>
                      </a:r>
                      <a:r>
                        <a:rPr lang="nl-NL" sz="2000" dirty="0" err="1">
                          <a:effectLst/>
                        </a:rPr>
                        <a:t>space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542179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635,6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264,4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3316836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1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1216,8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583,2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602434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2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795,2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104,8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710828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3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819,8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solidFill>
                            <a:srgbClr val="FF0000"/>
                          </a:solidFill>
                          <a:effectLst/>
                        </a:rPr>
                        <a:t>80,8</a:t>
                      </a:r>
                      <a:endParaRPr lang="nl-NL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046098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4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1298,9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501,1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070283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5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1135,5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664,5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5696391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Batterij 6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423,7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476,3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4167832"/>
                  </a:ext>
                </a:extLst>
              </a:tr>
            </a:tbl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10D1692C-B1A9-4796-BC73-93B2EF0B0FBF}"/>
              </a:ext>
            </a:extLst>
          </p:cNvPr>
          <p:cNvSpPr txBox="1"/>
          <p:nvPr/>
        </p:nvSpPr>
        <p:spPr>
          <a:xfrm>
            <a:off x="9452717" y="1876470"/>
            <a:ext cx="1809450" cy="12003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/>
              <a:t>Grootste huis</a:t>
            </a:r>
            <a:endParaRPr lang="nl-N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/>
              <a:t>ID: 132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err="1"/>
              <a:t>Amp</a:t>
            </a:r>
            <a:r>
              <a:rPr lang="nl-NL" dirty="0"/>
              <a:t>: </a:t>
            </a:r>
            <a:r>
              <a:rPr lang="nl-NL" dirty="0">
                <a:solidFill>
                  <a:srgbClr val="FF0000"/>
                </a:solidFill>
              </a:rPr>
              <a:t>76,2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77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04391-7628-463C-B1BB-FE789D86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Discussie III: Batterijprijzen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AD3B94-16BB-4AD6-B931-01D26AD259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Voor HAC: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68580" indent="0">
              <a:buNone/>
            </a:pPr>
            <a:endParaRPr lang="nl-NL" dirty="0"/>
          </a:p>
          <a:p>
            <a:pPr marL="68580" indent="0">
              <a:buNone/>
            </a:pPr>
            <a:r>
              <a:rPr lang="nl-NL" dirty="0"/>
              <a:t>K-means met uniform: 43 730,- 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4C19172-F81F-4866-81F9-CA5A7C08F56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Na HAC: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68580" indent="0">
              <a:buNone/>
            </a:pPr>
            <a:r>
              <a:rPr lang="nl-NL" dirty="0"/>
              <a:t>HAC met uniform: 47 168,-</a:t>
            </a:r>
          </a:p>
          <a:p>
            <a:pPr marL="68580" indent="0">
              <a:buNone/>
            </a:pPr>
            <a:r>
              <a:rPr lang="nl-NL" dirty="0"/>
              <a:t>HAC met 3 types:  23 364,-</a:t>
            </a:r>
          </a:p>
          <a:p>
            <a:endParaRPr lang="nl-NL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8118E5BF-281E-4F8B-BB62-D7E5C2578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03299"/>
              </p:ext>
            </p:extLst>
          </p:nvPr>
        </p:nvGraphicFramePr>
        <p:xfrm>
          <a:off x="1638462" y="2895706"/>
          <a:ext cx="37900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899">
                  <a:extLst>
                    <a:ext uri="{9D8B030D-6E8A-4147-A177-3AD203B41FA5}">
                      <a16:colId xmlns:a16="http://schemas.microsoft.com/office/drawing/2014/main" val="2381430280"/>
                    </a:ext>
                  </a:extLst>
                </a:gridCol>
                <a:gridCol w="1504811">
                  <a:extLst>
                    <a:ext uri="{9D8B030D-6E8A-4147-A177-3AD203B41FA5}">
                      <a16:colId xmlns:a16="http://schemas.microsoft.com/office/drawing/2014/main" val="140080601"/>
                    </a:ext>
                  </a:extLst>
                </a:gridCol>
                <a:gridCol w="1263355">
                  <a:extLst>
                    <a:ext uri="{9D8B030D-6E8A-4147-A177-3AD203B41FA5}">
                      <a16:colId xmlns:a16="http://schemas.microsoft.com/office/drawing/2014/main" val="25281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Capaciteit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4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823186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9A054B46-DCD6-482D-BB9E-0309B05C5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68791"/>
              </p:ext>
            </p:extLst>
          </p:nvPr>
        </p:nvGraphicFramePr>
        <p:xfrm>
          <a:off x="6401725" y="2895706"/>
          <a:ext cx="414342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43">
                  <a:extLst>
                    <a:ext uri="{9D8B030D-6E8A-4147-A177-3AD203B41FA5}">
                      <a16:colId xmlns:a16="http://schemas.microsoft.com/office/drawing/2014/main" val="1949443864"/>
                    </a:ext>
                  </a:extLst>
                </a:gridCol>
                <a:gridCol w="1381143">
                  <a:extLst>
                    <a:ext uri="{9D8B030D-6E8A-4147-A177-3AD203B41FA5}">
                      <a16:colId xmlns:a16="http://schemas.microsoft.com/office/drawing/2014/main" val="4007471391"/>
                    </a:ext>
                  </a:extLst>
                </a:gridCol>
                <a:gridCol w="1381143">
                  <a:extLst>
                    <a:ext uri="{9D8B030D-6E8A-4147-A177-3AD203B41FA5}">
                      <a16:colId xmlns:a16="http://schemas.microsoft.com/office/drawing/2014/main" val="2251020322"/>
                    </a:ext>
                  </a:extLst>
                </a:gridCol>
              </a:tblGrid>
              <a:tr h="362750"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Capaciteit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31726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r>
                        <a:rPr lang="nl-NL" dirty="0" err="1"/>
                        <a:t>PowerStar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38039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r>
                        <a:rPr lang="nl-NL" dirty="0" err="1"/>
                        <a:t>Imerse</a:t>
                      </a:r>
                      <a:r>
                        <a:rPr lang="nl-NL" dirty="0"/>
                        <a:t>-II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971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r>
                        <a:rPr lang="nl-NL" dirty="0" err="1"/>
                        <a:t>Imerse</a:t>
                      </a:r>
                      <a:r>
                        <a:rPr lang="nl-NL" dirty="0"/>
                        <a:t>-III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66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492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6CFDF-9FF9-4C35-8AE0-CDA1DB68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Aanbevelingen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5C1A38-1594-4753-933E-97AFD1AA7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0788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56212-2D06-4563-A27A-2F81AD3C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Questions?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AA3D2D-3FEC-4EB3-88D0-8A0E062E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546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78868" y="2155371"/>
            <a:ext cx="5324070" cy="3777622"/>
          </a:xfrm>
        </p:spPr>
        <p:txBody>
          <a:bodyPr>
            <a:normAutofit/>
          </a:bodyPr>
          <a:lstStyle/>
          <a:p>
            <a:r>
              <a:rPr lang="en-US" dirty="0" err="1"/>
              <a:t>Verbind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batterij</a:t>
            </a:r>
            <a:r>
              <a:rPr lang="en-US" dirty="0"/>
              <a:t> (</a:t>
            </a:r>
            <a:r>
              <a:rPr lang="en-US" dirty="0" err="1"/>
              <a:t>zonder</a:t>
            </a:r>
            <a:r>
              <a:rPr lang="en-US" dirty="0"/>
              <a:t> de </a:t>
            </a:r>
            <a:r>
              <a:rPr lang="en-US" dirty="0" err="1"/>
              <a:t>batterij</a:t>
            </a:r>
            <a:r>
              <a:rPr lang="en-US" dirty="0"/>
              <a:t>- </a:t>
            </a:r>
            <a:r>
              <a:rPr lang="en-US" dirty="0" err="1"/>
              <a:t>capaciteit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overschrijden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 err="1"/>
              <a:t>Optimaliseer</a:t>
            </a:r>
            <a:r>
              <a:rPr lang="en-US" dirty="0"/>
              <a:t> de </a:t>
            </a:r>
            <a:r>
              <a:rPr lang="en-US" dirty="0" err="1"/>
              <a:t>configuratie</a:t>
            </a:r>
            <a:r>
              <a:rPr lang="en-US" dirty="0"/>
              <a:t> van de </a:t>
            </a:r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bereken</a:t>
            </a:r>
            <a:r>
              <a:rPr lang="en-US" dirty="0"/>
              <a:t> de </a:t>
            </a:r>
            <a:r>
              <a:rPr lang="en-US" dirty="0" err="1"/>
              <a:t>kosten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Verbeter</a:t>
            </a:r>
            <a:r>
              <a:rPr lang="en-US" dirty="0"/>
              <a:t> de </a:t>
            </a:r>
            <a:r>
              <a:rPr lang="en-US" dirty="0" err="1"/>
              <a:t>configuratie</a:t>
            </a:r>
            <a:r>
              <a:rPr lang="en-US" dirty="0"/>
              <a:t> door de </a:t>
            </a:r>
            <a:r>
              <a:rPr lang="en-US" dirty="0" err="1"/>
              <a:t>batterijen</a:t>
            </a:r>
            <a:r>
              <a:rPr lang="en-US" dirty="0"/>
              <a:t> op de </a:t>
            </a:r>
            <a:r>
              <a:rPr lang="en-US" dirty="0" err="1"/>
              <a:t>optimale</a:t>
            </a:r>
            <a:r>
              <a:rPr lang="en-US" dirty="0"/>
              <a:t> </a:t>
            </a:r>
            <a:r>
              <a:rPr lang="en-US" dirty="0" err="1"/>
              <a:t>locatie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plaatsen</a:t>
            </a:r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89A29FA8-B3D7-4170-82F2-49FCF129C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288082"/>
              </p:ext>
            </p:extLst>
          </p:nvPr>
        </p:nvGraphicFramePr>
        <p:xfrm>
          <a:off x="6890487" y="2155371"/>
          <a:ext cx="34457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941">
                  <a:extLst>
                    <a:ext uri="{9D8B030D-6E8A-4147-A177-3AD203B41FA5}">
                      <a16:colId xmlns:a16="http://schemas.microsoft.com/office/drawing/2014/main" val="89047554"/>
                    </a:ext>
                  </a:extLst>
                </a:gridCol>
                <a:gridCol w="2210765">
                  <a:extLst>
                    <a:ext uri="{9D8B030D-6E8A-4147-A177-3AD203B41FA5}">
                      <a16:colId xmlns:a16="http://schemas.microsoft.com/office/drawing/2014/main" val="942248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42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Batterij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€5.000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p.s.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1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€9 </a:t>
                      </a:r>
                      <a:r>
                        <a:rPr lang="en-US" dirty="0" err="1"/>
                        <a:t>p.g.s</a:t>
                      </a:r>
                      <a:r>
                        <a:rPr lang="en-US" dirty="0"/>
                        <a:t>.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09310"/>
                  </a:ext>
                </a:extLst>
              </a:tr>
            </a:tbl>
          </a:graphicData>
        </a:graphic>
      </p:graphicFrame>
      <p:pic>
        <p:nvPicPr>
          <p:cNvPr id="6" name="Afbeelding 5">
            <a:extLst>
              <a:ext uri="{FF2B5EF4-FFF2-40B4-BE49-F238E27FC236}">
                <a16:creationId xmlns:a16="http://schemas.microsoft.com/office/drawing/2014/main" id="{71DFFD1B-73BE-40FD-9B4C-4153B458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86" y="3638848"/>
            <a:ext cx="3445706" cy="26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3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100A1-C365-40A7-A42F-4B5A9FD9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Statespace</a:t>
            </a:r>
            <a:endParaRPr lang="nl-NL" err="1">
              <a:ea typeface="+mj-lt"/>
              <a:cs typeface="+mj-l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C6F3D3-C738-43C0-8418-47F08F56C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687" y="1611085"/>
            <a:ext cx="8915400" cy="37776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nl-NL" dirty="0"/>
          </a:p>
          <a:p>
            <a:endParaRPr lang="nl-NL" dirty="0"/>
          </a:p>
          <a:p>
            <a:r>
              <a:rPr lang="nl-NL" dirty="0" err="1"/>
              <a:t>Lowerbound</a:t>
            </a:r>
            <a:r>
              <a:rPr lang="nl-NL" dirty="0"/>
              <a:t> kosten</a:t>
            </a:r>
          </a:p>
          <a:p>
            <a:pPr marL="0" indent="0">
              <a:buNone/>
            </a:pPr>
            <a:r>
              <a:rPr lang="nl-NL" dirty="0"/>
              <a:t>5 * €5000 + 150 * (afstand tussen huis en dichtbij zijnde batterij) = €53.188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Upperbound</a:t>
            </a:r>
            <a:r>
              <a:rPr lang="nl-NL" dirty="0"/>
              <a:t> kosten</a:t>
            </a:r>
          </a:p>
          <a:p>
            <a:pPr>
              <a:buNone/>
            </a:pPr>
            <a:r>
              <a:rPr lang="nl-NL" dirty="0"/>
              <a:t>5 * €5000 + 150 * (afstand tussen huis en verste batterij) = €103.030</a:t>
            </a:r>
          </a:p>
          <a:p>
            <a:endParaRPr lang="nl-NL" dirty="0"/>
          </a:p>
          <a:p>
            <a:r>
              <a:rPr lang="nl-NL" dirty="0"/>
              <a:t>Manhattan </a:t>
            </a:r>
            <a:r>
              <a:rPr lang="nl-NL" dirty="0" err="1"/>
              <a:t>Distance</a:t>
            </a:r>
            <a:endParaRPr lang="nl-NL" dirty="0"/>
          </a:p>
          <a:p>
            <a:pPr>
              <a:buNone/>
            </a:pPr>
            <a:endParaRPr lang="nl-NL" dirty="0"/>
          </a:p>
        </p:txBody>
      </p:sp>
      <p:pic>
        <p:nvPicPr>
          <p:cNvPr id="8" name="Afbeelding 8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932B4111-7644-4BE8-A8A6-7B47628A9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363" y="4342310"/>
            <a:ext cx="5693228" cy="122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4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66834-9D6D-4A52-8664-09579220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Methodes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FC9782-7392-448C-877F-DFA5765C1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209" y="2122714"/>
            <a:ext cx="9303588" cy="4510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Greedy</a:t>
            </a:r>
            <a:endParaRPr lang="nl-NL" dirty="0"/>
          </a:p>
          <a:p>
            <a:endParaRPr lang="nl-NL" dirty="0"/>
          </a:p>
          <a:p>
            <a:r>
              <a:rPr lang="nl-NL" dirty="0"/>
              <a:t>Hill </a:t>
            </a:r>
            <a:r>
              <a:rPr lang="nl-NL" dirty="0" err="1"/>
              <a:t>Climber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Annealling</a:t>
            </a:r>
            <a:endParaRPr lang="nl-NL" dirty="0"/>
          </a:p>
          <a:p>
            <a:endParaRPr lang="nl-NL" dirty="0"/>
          </a:p>
          <a:p>
            <a:r>
              <a:rPr lang="nl-NL" dirty="0"/>
              <a:t>K Means</a:t>
            </a:r>
          </a:p>
          <a:p>
            <a:endParaRPr lang="en-US" dirty="0"/>
          </a:p>
          <a:p>
            <a:r>
              <a:rPr lang="en-US" dirty="0"/>
              <a:t>Hierarchical Agglomerative Clustering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32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Per huis een batterij kiezen op basis van een heuristiek en huis daaraan verbinden.</a:t>
            </a:r>
          </a:p>
          <a:p>
            <a:endParaRPr lang="nl-NL"/>
          </a:p>
          <a:p>
            <a:r>
              <a:rPr lang="nl-NL"/>
              <a:t>Output</a:t>
            </a:r>
          </a:p>
          <a:p>
            <a:endParaRPr lang="nl-NL"/>
          </a:p>
          <a:p>
            <a:r>
              <a:rPr lang="nl-NL" err="1"/>
              <a:t>Distance</a:t>
            </a:r>
          </a:p>
          <a:p>
            <a:endParaRPr lang="nl-NL"/>
          </a:p>
          <a:p>
            <a:r>
              <a:rPr lang="nl-NL"/>
              <a:t>Priority</a:t>
            </a:r>
          </a:p>
          <a:p>
            <a:endParaRPr lang="nl-NL"/>
          </a:p>
          <a:p>
            <a:r>
              <a:rPr lang="nl-NL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93267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Hill Climber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2 huizen worden met elkaar vergeleken om een verbetering te realiseren.</a:t>
            </a:r>
          </a:p>
          <a:p>
            <a:endParaRPr lang="nl-NL" dirty="0"/>
          </a:p>
          <a:p>
            <a:r>
              <a:rPr lang="nl-NL" dirty="0"/>
              <a:t>Random</a:t>
            </a:r>
          </a:p>
          <a:p>
            <a:endParaRPr lang="nl-NL" dirty="0"/>
          </a:p>
          <a:p>
            <a:r>
              <a:rPr lang="nl-NL" dirty="0"/>
              <a:t>Lijst met mogelijke wisselingen</a:t>
            </a:r>
          </a:p>
          <a:p>
            <a:endParaRPr lang="nl-NL" dirty="0"/>
          </a:p>
          <a:p>
            <a:r>
              <a:rPr lang="nl-NL" dirty="0"/>
              <a:t>Best </a:t>
            </a:r>
            <a:r>
              <a:rPr lang="nl-NL" dirty="0" err="1"/>
              <a:t>Choice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371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Simulated Annealling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2 huizen worden  vergeleken en op basis van temperatuur  zullen wijzigingen worden doorgevoerd waarbij ook slechte wijzigingen  mogelijk kunnen worden geaccepteerd. </a:t>
            </a:r>
          </a:p>
          <a:p>
            <a:endParaRPr lang="nl-NL" dirty="0"/>
          </a:p>
          <a:p>
            <a:r>
              <a:rPr lang="nl-NL" dirty="0" err="1"/>
              <a:t>Distance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89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K-Means: batterijen verplaatsen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82930" indent="-514350">
              <a:buFont typeface="+mj-lt"/>
              <a:buAutoNum type="romanUcPeriod"/>
            </a:pPr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verbonden</a:t>
            </a:r>
            <a:r>
              <a:rPr lang="en-US" dirty="0"/>
              <a:t> met Greedy</a:t>
            </a:r>
          </a:p>
          <a:p>
            <a:pPr marL="582930" indent="-514350">
              <a:buFont typeface="+mj-lt"/>
              <a:buAutoNum type="romanUcPeriod"/>
            </a:pPr>
            <a:endParaRPr lang="en-US" dirty="0"/>
          </a:p>
          <a:p>
            <a:pPr marL="582930" indent="-514350">
              <a:buFont typeface="+mj-lt"/>
              <a:buAutoNum type="romanUcPeriod"/>
            </a:pPr>
            <a:r>
              <a:rPr lang="nl-NL" dirty="0"/>
              <a:t>Batterij verplaatsen naar middelpunt</a:t>
            </a:r>
          </a:p>
          <a:p>
            <a:pPr marL="582930" indent="-514350">
              <a:buFont typeface="+mj-lt"/>
              <a:buAutoNum type="romanUcPeriod"/>
            </a:pPr>
            <a:endParaRPr lang="nl-NL" dirty="0"/>
          </a:p>
          <a:p>
            <a:pPr marL="582930" indent="-514350">
              <a:buFont typeface="+mj-lt"/>
              <a:buAutoNum type="romanUcPeriod"/>
            </a:pPr>
            <a:r>
              <a:rPr lang="nl-NL" dirty="0"/>
              <a:t>Loskoppelen en opnieuw verbinden</a:t>
            </a:r>
            <a:endParaRPr lang="en-US" dirty="0"/>
          </a:p>
          <a:p>
            <a:endParaRPr lang="en-US" dirty="0"/>
          </a:p>
          <a:p>
            <a:r>
              <a:rPr lang="en-US" dirty="0"/>
              <a:t>Random</a:t>
            </a:r>
          </a:p>
          <a:p>
            <a:endParaRPr lang="en-US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77" y="232365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78795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463</Words>
  <Application>Microsoft Office PowerPoint</Application>
  <PresentationFormat>Breedbeeld</PresentationFormat>
  <Paragraphs>221</Paragraphs>
  <Slides>23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Wingdings</vt:lpstr>
      <vt:lpstr>Terugblik</vt:lpstr>
      <vt:lpstr>SmartGrid</vt:lpstr>
      <vt:lpstr>Introduction</vt:lpstr>
      <vt:lpstr>Introduction</vt:lpstr>
      <vt:lpstr>Statespace</vt:lpstr>
      <vt:lpstr>Methodes</vt:lpstr>
      <vt:lpstr>Greedy</vt:lpstr>
      <vt:lpstr>Hill Climber</vt:lpstr>
      <vt:lpstr>Simulated Annealling</vt:lpstr>
      <vt:lpstr>K-Means: batterijen verplaatsen</vt:lpstr>
      <vt:lpstr>Hierarchical Agglomerative Clustering</vt:lpstr>
      <vt:lpstr>Results</vt:lpstr>
      <vt:lpstr>Results - Greedy</vt:lpstr>
      <vt:lpstr>Results - Hill Climber</vt:lpstr>
      <vt:lpstr>Results - Simulated Annealing</vt:lpstr>
      <vt:lpstr>Results - K-Means</vt:lpstr>
      <vt:lpstr>Results – Hierarchical Agglomerative Clustering</vt:lpstr>
      <vt:lpstr>Comparison </vt:lpstr>
      <vt:lpstr>PowerPoint-presentatie</vt:lpstr>
      <vt:lpstr>Discussie I: Statespace</vt:lpstr>
      <vt:lpstr>Discussie II: Upper &amp; Lowerbound </vt:lpstr>
      <vt:lpstr>Discussie III: Batterijprijzen</vt:lpstr>
      <vt:lpstr>Aanbevelingen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2</cp:revision>
  <dcterms:created xsi:type="dcterms:W3CDTF">2012-07-30T23:35:21Z</dcterms:created>
  <dcterms:modified xsi:type="dcterms:W3CDTF">2018-12-20T09:52:03Z</dcterms:modified>
</cp:coreProperties>
</file>