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77" r:id="rId4"/>
    <p:sldId id="269" r:id="rId5"/>
    <p:sldId id="258" r:id="rId6"/>
    <p:sldId id="264" r:id="rId7"/>
    <p:sldId id="266" r:id="rId8"/>
    <p:sldId id="267" r:id="rId9"/>
    <p:sldId id="268" r:id="rId10"/>
    <p:sldId id="276" r:id="rId11"/>
    <p:sldId id="260" r:id="rId12"/>
    <p:sldId id="270" r:id="rId13"/>
    <p:sldId id="271" r:id="rId14"/>
    <p:sldId id="272" r:id="rId15"/>
    <p:sldId id="273" r:id="rId16"/>
    <p:sldId id="275" r:id="rId17"/>
    <p:sldId id="274" r:id="rId18"/>
    <p:sldId id="261" r:id="rId19"/>
    <p:sldId id="262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19D168-FB1F-433B-9E6D-D7E2697B16CD}" v="2" dt="2018-12-14T09:44:22.301"/>
    <p1510:client id="{4B341800-9DE1-47A2-9034-13D747B57BC4}" v="167" dt="2018-12-14T11:55:56.593"/>
    <p1510:client id="{0ECF2887-868E-42BF-A10A-D4A13CEECC73}" v="3" dt="2018-12-14T11:00:42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546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A998D-50D6-4F9B-8BB7-ABCA489027ED}" type="datetimeFigureOut">
              <a:rPr lang="nl-NL" smtClean="0"/>
              <a:t>19-12-2018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E500D-4CD7-4EA8-AFB9-1E80D0C7AB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658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E500D-4CD7-4EA8-AFB9-1E80D0C7AB56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4898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85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11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6075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89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724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203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64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29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51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87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69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32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2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68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11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13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46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="" xmlns:a16="http://schemas.microsoft.com/office/drawing/2014/main" id="{57ABABA7-0420-4200-9B65-1C1967CE93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="" xmlns:a16="http://schemas.microsoft.com/office/drawing/2014/main" id="{7A03E380-9CD1-4ABA-A763-9F9D252B89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1" name="Freeform 11">
              <a:extLst>
                <a:ext uri="{FF2B5EF4-FFF2-40B4-BE49-F238E27FC236}">
                  <a16:creationId xmlns="" xmlns:a16="http://schemas.microsoft.com/office/drawing/2014/main" id="{66E01B84-4C2B-4DE5-90C8-9C4001A75B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" name="Freeform 12">
              <a:extLst>
                <a:ext uri="{FF2B5EF4-FFF2-40B4-BE49-F238E27FC236}">
                  <a16:creationId xmlns="" xmlns:a16="http://schemas.microsoft.com/office/drawing/2014/main" id="{64CE5A7A-D5C5-4FE5-860C-0B5748FDEE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="" xmlns:a16="http://schemas.microsoft.com/office/drawing/2014/main" id="{016A7D2A-6EEA-47B8-A763-7D82E41B3CE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="" xmlns:a16="http://schemas.microsoft.com/office/drawing/2014/main" id="{E758F6E7-6DEC-48D0-ACB1-E5E26B13E6C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="" xmlns:a16="http://schemas.microsoft.com/office/drawing/2014/main" id="{B56657FF-C027-42E7-859B-902929B6FA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="" xmlns:a16="http://schemas.microsoft.com/office/drawing/2014/main" id="{79047F2A-5978-46C6-B3A2-54AAC2136B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="" xmlns:a16="http://schemas.microsoft.com/office/drawing/2014/main" id="{F3BE8FD1-0A72-4640-AC7A-2E057273F87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="" xmlns:a16="http://schemas.microsoft.com/office/drawing/2014/main" id="{752FC782-A372-4D11-B20D-958955E564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="" xmlns:a16="http://schemas.microsoft.com/office/drawing/2014/main" id="{AA00B2F1-BEE2-444A-8249-C8E3212CA1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="" xmlns:a16="http://schemas.microsoft.com/office/drawing/2014/main" id="{E7F5747E-514B-4CF7-B6B0-DAD71490978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="" xmlns:a16="http://schemas.microsoft.com/office/drawing/2014/main" id="{931614BB-1593-40ED-8113-2BD1187055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="" xmlns:a16="http://schemas.microsoft.com/office/drawing/2014/main" id="{2691871F-F15C-4E19-BC9C-78E5748D74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de-DE" sz="6600" dirty="0" err="1">
                <a:solidFill>
                  <a:schemeClr val="tx2">
                    <a:lumMod val="75000"/>
                  </a:schemeClr>
                </a:solidFill>
              </a:rPr>
              <a:t>SmartGrid</a:t>
            </a:r>
            <a:endParaRPr lang="de-DE" sz="6600" err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855048" y="1871831"/>
            <a:ext cx="3084569" cy="3199806"/>
          </a:xfrm>
        </p:spPr>
        <p:txBody>
          <a:bodyPr anchor="ctr">
            <a:normAutofit/>
          </a:bodyPr>
          <a:lstStyle/>
          <a:p>
            <a:r>
              <a:rPr lang="de-DE">
                <a:solidFill>
                  <a:schemeClr val="tx2">
                    <a:lumMod val="75000"/>
                  </a:schemeClr>
                </a:solidFill>
              </a:rPr>
              <a:t>By AC/DC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A317EBE3-FF86-4DA1-BC9A-331F7F2144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25">
            <a:extLst>
              <a:ext uri="{FF2B5EF4-FFF2-40B4-BE49-F238E27FC236}">
                <a16:creationId xmlns="" xmlns:a16="http://schemas.microsoft.com/office/drawing/2014/main" id="{34D43EC1-35FA-4FC3-8526-F655CEB09D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</a:t>
            </a:r>
            <a:r>
              <a:rPr lang="en-US" dirty="0"/>
              <a:t>Agglomerative Clustering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Elk huis een </a:t>
            </a:r>
            <a:r>
              <a:rPr lang="en-US" dirty="0" err="1" smtClean="0"/>
              <a:t>eigen</a:t>
            </a:r>
            <a:r>
              <a:rPr lang="en-US" dirty="0" smtClean="0"/>
              <a:t> </a:t>
            </a:r>
            <a:r>
              <a:rPr lang="en-US" dirty="0" err="1" smtClean="0"/>
              <a:t>batterij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Merge</a:t>
            </a:r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699" y="3776663"/>
            <a:ext cx="3880021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831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1C56212-2D06-4563-A27A-2F81AD3C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Results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FCAA3D2D-3FEC-4EB3-88D0-8A0E062E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 smtClean="0"/>
              <a:t>Greedy</a:t>
            </a:r>
            <a:endParaRPr lang="nl-NL" dirty="0"/>
          </a:p>
          <a:p>
            <a:endParaRPr lang="nl-NL" dirty="0"/>
          </a:p>
          <a:p>
            <a:r>
              <a:rPr lang="nl-NL" dirty="0" smtClean="0"/>
              <a:t>Hill </a:t>
            </a:r>
            <a:r>
              <a:rPr lang="nl-NL" dirty="0" err="1"/>
              <a:t>Climber</a:t>
            </a:r>
            <a:endParaRPr lang="nl-NL" dirty="0"/>
          </a:p>
          <a:p>
            <a:endParaRPr lang="nl-NL" dirty="0"/>
          </a:p>
          <a:p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/>
              <a:t>Annealing</a:t>
            </a:r>
            <a:endParaRPr lang="nl-NL" dirty="0"/>
          </a:p>
          <a:p>
            <a:endParaRPr lang="nl-NL" dirty="0"/>
          </a:p>
          <a:p>
            <a:r>
              <a:rPr lang="nl-NL" dirty="0" smtClean="0"/>
              <a:t>K-means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05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337A996-074E-4709-9274-E26D068C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Results</a:t>
            </a:r>
            <a:r>
              <a:rPr lang="nl-NL"/>
              <a:t> - </a:t>
            </a:r>
            <a:r>
              <a:rPr lang="nl-NL" err="1"/>
              <a:t>Greedy</a:t>
            </a:r>
          </a:p>
        </p:txBody>
      </p:sp>
      <p:pic>
        <p:nvPicPr>
          <p:cNvPr id="4" name="Afbeelding 4">
            <a:extLst>
              <a:ext uri="{FF2B5EF4-FFF2-40B4-BE49-F238E27FC236}">
                <a16:creationId xmlns="" xmlns:a16="http://schemas.microsoft.com/office/drawing/2014/main" id="{54760032-D035-4747-AF14-AE8EC1DE3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937" y="1650232"/>
            <a:ext cx="6151359" cy="4613310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="" xmlns:a16="http://schemas.microsoft.com/office/drawing/2014/main" id="{F0247C35-EBE3-48D1-90D0-1971BBFDE13F}"/>
              </a:ext>
            </a:extLst>
          </p:cNvPr>
          <p:cNvSpPr txBox="1"/>
          <p:nvPr/>
        </p:nvSpPr>
        <p:spPr>
          <a:xfrm>
            <a:off x="8667750" y="2683053"/>
            <a:ext cx="2762250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cs typeface="Segoe UI"/>
              </a:rPr>
              <a:t>Lowerbound:</a:t>
            </a:r>
            <a:r>
              <a:rPr lang="en-US">
                <a:latin typeface="Century Gothic"/>
                <a:cs typeface="Segoe UI"/>
              </a:rPr>
              <a:t>​</a:t>
            </a:r>
          </a:p>
          <a:p>
            <a:r>
              <a:rPr lang="nl-NL">
                <a:latin typeface="Century Gothic"/>
                <a:cs typeface="Segoe UI"/>
              </a:rPr>
              <a:t>€ 53.188</a:t>
            </a:r>
            <a:endParaRPr lang="en-US">
              <a:latin typeface="Century Gothic"/>
              <a:cs typeface="Segoe UI"/>
            </a:endParaRPr>
          </a:p>
          <a:p>
            <a:endParaRPr lang="en-US">
              <a:latin typeface="Century Gothic"/>
              <a:cs typeface="Segoe UI"/>
            </a:endParaRPr>
          </a:p>
          <a:p>
            <a:r>
              <a:rPr lang="nl-NL">
                <a:cs typeface="Segoe UI"/>
              </a:rPr>
              <a:t>Upperbound:</a:t>
            </a:r>
            <a:r>
              <a:rPr lang="en-US">
                <a:latin typeface="Century Gothic"/>
                <a:cs typeface="Segoe UI"/>
              </a:rPr>
              <a:t>​</a:t>
            </a:r>
          </a:p>
          <a:p>
            <a:r>
              <a:rPr lang="nl-NL">
                <a:cs typeface="Segoe UI"/>
              </a:rPr>
              <a:t>€ 103.030</a:t>
            </a:r>
            <a:endParaRPr lang="nl-NL">
              <a:latin typeface="Century Gothic"/>
              <a:cs typeface="Segoe UI"/>
            </a:endParaRPr>
          </a:p>
          <a:p>
            <a:r>
              <a:rPr lang="nl-NL">
                <a:latin typeface="Century Gothic"/>
                <a:cs typeface="Segoe UI"/>
              </a:rPr>
              <a:t>​</a:t>
            </a:r>
          </a:p>
          <a:p>
            <a:r>
              <a:rPr lang="nl-NL">
                <a:cs typeface="Segoe UI"/>
              </a:rPr>
              <a:t>Total costs:</a:t>
            </a:r>
            <a:r>
              <a:rPr lang="en-US">
                <a:latin typeface="Century Gothic"/>
                <a:cs typeface="Segoe UI"/>
              </a:rPr>
              <a:t>​</a:t>
            </a:r>
          </a:p>
          <a:p>
            <a:r>
              <a:rPr lang="nl-NL">
                <a:cs typeface="Segoe UI"/>
              </a:rPr>
              <a:t>€ 56.950</a:t>
            </a:r>
          </a:p>
        </p:txBody>
      </p:sp>
    </p:spTree>
    <p:extLst>
      <p:ext uri="{BB962C8B-B14F-4D97-AF65-F5344CB8AC3E}">
        <p14:creationId xmlns:p14="http://schemas.microsoft.com/office/powerpoint/2010/main" val="99265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337A996-074E-4709-9274-E26D068C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Results</a:t>
            </a:r>
            <a:r>
              <a:rPr lang="nl-NL"/>
              <a:t> - Hill </a:t>
            </a:r>
            <a:r>
              <a:rPr lang="nl-NL" err="1"/>
              <a:t>Climber</a:t>
            </a:r>
            <a:endParaRPr lang="nl-NL" err="1">
              <a:ea typeface="+mj-lt"/>
              <a:cs typeface="+mj-lt"/>
            </a:endParaRPr>
          </a:p>
        </p:txBody>
      </p:sp>
      <p:pic>
        <p:nvPicPr>
          <p:cNvPr id="4" name="Afbeelding 4">
            <a:extLst>
              <a:ext uri="{FF2B5EF4-FFF2-40B4-BE49-F238E27FC236}">
                <a16:creationId xmlns="" xmlns:a16="http://schemas.microsoft.com/office/drawing/2014/main" id="{43455314-FF6D-47CB-9FAD-3D99638D9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541" y="1600201"/>
            <a:ext cx="6364232" cy="4763826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="" xmlns:a16="http://schemas.microsoft.com/office/drawing/2014/main" id="{E3FE3C8F-5D86-4A0B-9E0E-B46B020972D7}"/>
              </a:ext>
            </a:extLst>
          </p:cNvPr>
          <p:cNvSpPr txBox="1"/>
          <p:nvPr/>
        </p:nvSpPr>
        <p:spPr>
          <a:xfrm>
            <a:off x="8810625" y="2595968"/>
            <a:ext cx="2533650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 err="1">
                <a:cs typeface="Segoe UI"/>
              </a:rPr>
              <a:t>Lowerbound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latin typeface="Century Gothic"/>
                <a:cs typeface="Segoe UI"/>
              </a:rPr>
              <a:t>€ 53.188</a:t>
            </a:r>
            <a:endParaRPr lang="en-US" dirty="0">
              <a:latin typeface="Century Gothic"/>
              <a:cs typeface="Segoe UI"/>
            </a:endParaRPr>
          </a:p>
          <a:p>
            <a:endParaRPr lang="en-US" dirty="0">
              <a:latin typeface="Century Gothic"/>
              <a:cs typeface="Segoe UI"/>
            </a:endParaRPr>
          </a:p>
          <a:p>
            <a:r>
              <a:rPr lang="nl-NL" dirty="0" err="1">
                <a:cs typeface="Segoe UI"/>
              </a:rPr>
              <a:t>Upperbound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€ 103.030</a:t>
            </a:r>
            <a:endParaRPr lang="nl-NL" dirty="0">
              <a:latin typeface="Century Gothic"/>
              <a:cs typeface="Segoe UI"/>
            </a:endParaRPr>
          </a:p>
          <a:p>
            <a:r>
              <a:rPr lang="nl-NL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Total </a:t>
            </a:r>
            <a:r>
              <a:rPr lang="nl-NL" dirty="0" err="1">
                <a:cs typeface="Segoe UI"/>
              </a:rPr>
              <a:t>costs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€ 56.370</a:t>
            </a:r>
          </a:p>
        </p:txBody>
      </p:sp>
    </p:spTree>
    <p:extLst>
      <p:ext uri="{BB962C8B-B14F-4D97-AF65-F5344CB8AC3E}">
        <p14:creationId xmlns:p14="http://schemas.microsoft.com/office/powerpoint/2010/main" val="366798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337A996-074E-4709-9274-E26D068C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Results</a:t>
            </a:r>
            <a:r>
              <a:rPr lang="nl-NL"/>
              <a:t> - </a:t>
            </a:r>
            <a:r>
              <a:rPr lang="nl-NL" err="1"/>
              <a:t>Simulated</a:t>
            </a:r>
            <a:r>
              <a:rPr lang="nl-NL"/>
              <a:t> </a:t>
            </a:r>
            <a:r>
              <a:rPr lang="nl-NL" err="1"/>
              <a:t>Annealing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62950" y="2251697"/>
            <a:ext cx="3560762" cy="3777622"/>
          </a:xfrm>
        </p:spPr>
        <p:txBody>
          <a:bodyPr/>
          <a:lstStyle/>
          <a:p>
            <a:pPr marL="0" indent="0">
              <a:buNone/>
            </a:pPr>
            <a:r>
              <a:rPr lang="nl-NL" dirty="0" err="1">
                <a:cs typeface="Segoe UI"/>
              </a:rPr>
              <a:t>Lowerbound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cs typeface="Segoe UI"/>
              </a:rPr>
              <a:t>​</a:t>
            </a:r>
          </a:p>
          <a:p>
            <a:pPr marL="0" indent="0">
              <a:buNone/>
            </a:pPr>
            <a:r>
              <a:rPr lang="nl-NL" dirty="0">
                <a:cs typeface="Segoe UI"/>
              </a:rPr>
              <a:t>€ 53.188</a:t>
            </a:r>
            <a:endParaRPr lang="en-US" dirty="0">
              <a:cs typeface="Segoe UI"/>
            </a:endParaRPr>
          </a:p>
          <a:p>
            <a:endParaRPr lang="en-US" dirty="0">
              <a:cs typeface="Segoe UI"/>
            </a:endParaRPr>
          </a:p>
          <a:p>
            <a:pPr marL="0" indent="0">
              <a:buNone/>
            </a:pPr>
            <a:r>
              <a:rPr lang="nl-NL" dirty="0" err="1">
                <a:cs typeface="Segoe UI"/>
              </a:rPr>
              <a:t>Upperbound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cs typeface="Segoe UI"/>
              </a:rPr>
              <a:t>​</a:t>
            </a:r>
          </a:p>
          <a:p>
            <a:pPr marL="0" indent="0">
              <a:buNone/>
            </a:pPr>
            <a:r>
              <a:rPr lang="nl-NL" dirty="0">
                <a:cs typeface="Segoe UI"/>
              </a:rPr>
              <a:t>€ </a:t>
            </a:r>
            <a:r>
              <a:rPr lang="nl-NL" dirty="0" smtClean="0">
                <a:cs typeface="Segoe UI"/>
              </a:rPr>
              <a:t>103.030</a:t>
            </a:r>
            <a:endParaRPr lang="nl-NL" dirty="0">
              <a:cs typeface="Segoe UI"/>
            </a:endParaRPr>
          </a:p>
        </p:txBody>
      </p:sp>
      <p:pic>
        <p:nvPicPr>
          <p:cNvPr id="1026" name="Picture 2" descr="simulated_10tim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195540"/>
            <a:ext cx="5556250" cy="554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05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337A996-074E-4709-9274-E26D068C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Results</a:t>
            </a:r>
            <a:r>
              <a:rPr lang="nl-NL"/>
              <a:t> - K-Means</a:t>
            </a:r>
          </a:p>
        </p:txBody>
      </p:sp>
      <p:pic>
        <p:nvPicPr>
          <p:cNvPr id="4" name="Afbeelding 4">
            <a:extLst>
              <a:ext uri="{FF2B5EF4-FFF2-40B4-BE49-F238E27FC236}">
                <a16:creationId xmlns="" xmlns:a16="http://schemas.microsoft.com/office/drawing/2014/main" id="{E2ABE176-51E3-4B57-9384-4E50965B3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974" y="1629508"/>
            <a:ext cx="6115352" cy="458651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="" xmlns:a16="http://schemas.microsoft.com/office/drawing/2014/main" id="{A4D78363-19A6-49F1-A9B3-21E9BFDA57C1}"/>
              </a:ext>
            </a:extLst>
          </p:cNvPr>
          <p:cNvSpPr txBox="1"/>
          <p:nvPr/>
        </p:nvSpPr>
        <p:spPr>
          <a:xfrm>
            <a:off x="8447314" y="1877367"/>
            <a:ext cx="2743200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lowerbound</a:t>
            </a:r>
            <a:r>
              <a:rPr lang="nl-NL" dirty="0"/>
              <a:t>:</a:t>
            </a:r>
          </a:p>
          <a:p>
            <a:r>
              <a:rPr lang="nl-NL" dirty="0"/>
              <a:t>€ 39.958</a:t>
            </a:r>
          </a:p>
          <a:p>
            <a:endParaRPr lang="nl-NL" dirty="0"/>
          </a:p>
          <a:p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upperbound</a:t>
            </a:r>
            <a:r>
              <a:rPr lang="nl-NL" dirty="0"/>
              <a:t>:</a:t>
            </a:r>
          </a:p>
          <a:p>
            <a:r>
              <a:rPr lang="nl-NL" dirty="0"/>
              <a:t>€ 94.867</a:t>
            </a:r>
          </a:p>
          <a:p>
            <a:endParaRPr lang="nl-NL" dirty="0"/>
          </a:p>
          <a:p>
            <a:r>
              <a:rPr lang="nl-NL" dirty="0"/>
              <a:t>Total </a:t>
            </a:r>
            <a:r>
              <a:rPr lang="nl-NL" dirty="0" err="1"/>
              <a:t>costs</a:t>
            </a:r>
            <a:r>
              <a:rPr lang="nl-NL" dirty="0"/>
              <a:t>:</a:t>
            </a:r>
          </a:p>
          <a:p>
            <a:r>
              <a:rPr lang="nl-NL" dirty="0"/>
              <a:t>€ 40.444</a:t>
            </a:r>
          </a:p>
        </p:txBody>
      </p:sp>
    </p:spTree>
    <p:extLst>
      <p:ext uri="{BB962C8B-B14F-4D97-AF65-F5344CB8AC3E}">
        <p14:creationId xmlns:p14="http://schemas.microsoft.com/office/powerpoint/2010/main" val="358958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8301" y="624110"/>
            <a:ext cx="9866312" cy="1280890"/>
          </a:xfrm>
        </p:spPr>
        <p:txBody>
          <a:bodyPr>
            <a:normAutofit/>
          </a:bodyPr>
          <a:lstStyle/>
          <a:p>
            <a:r>
              <a:rPr lang="en-US" sz="3100" dirty="0" smtClean="0"/>
              <a:t>Results </a:t>
            </a:r>
            <a:r>
              <a:rPr lang="en-US" sz="3100" dirty="0"/>
              <a:t>– Hierarchical Agglomerative Clustering</a:t>
            </a:r>
            <a:endParaRPr lang="nl-NL" sz="31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991600" y="1885950"/>
            <a:ext cx="3200400" cy="4025272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lowerbound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€ </a:t>
            </a:r>
            <a:r>
              <a:rPr lang="nl-NL" dirty="0" smtClean="0"/>
              <a:t>23.364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upperbound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€ </a:t>
            </a:r>
            <a:r>
              <a:rPr lang="nl-NL" dirty="0" smtClean="0"/>
              <a:t>59976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Total </a:t>
            </a:r>
            <a:r>
              <a:rPr lang="nl-NL" dirty="0" err="1"/>
              <a:t>costs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€ </a:t>
            </a:r>
            <a:r>
              <a:rPr lang="nl-NL" dirty="0" smtClean="0"/>
              <a:t>23364</a:t>
            </a:r>
            <a:endParaRPr lang="nl-NL" dirty="0"/>
          </a:p>
        </p:txBody>
      </p:sp>
      <p:pic>
        <p:nvPicPr>
          <p:cNvPr id="2050" name="Picture 2" descr="Hierarchical_Agglomerative_Clustering_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1219201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52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12DB86D-DE2A-4FAC-8EE3-F7D1DA0A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Comparison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1026" name="Picture 2" descr="https://github.com/broekm006/SmartGrid/raw/master/resultaten/visualisaties/greedy%20compari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4" y="1601899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40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1C56212-2D06-4563-A27A-2F81AD3C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Comparison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328759"/>
            <a:ext cx="11410950" cy="5719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10828348" y="4011097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Lowerbound</a:t>
            </a:r>
            <a:endParaRPr lang="nl-NL" sz="1400" dirty="0"/>
          </a:p>
        </p:txBody>
      </p:sp>
      <p:sp>
        <p:nvSpPr>
          <p:cNvPr id="6" name="Tekstvak 5"/>
          <p:cNvSpPr txBox="1"/>
          <p:nvPr/>
        </p:nvSpPr>
        <p:spPr>
          <a:xfrm>
            <a:off x="10817127" y="2058490"/>
            <a:ext cx="129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Upperbound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16594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1C56212-2D06-4563-A27A-2F81AD3C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Questions?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FCAA3D2D-3FEC-4EB3-88D0-8A0E062E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546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4" descr="Afbeelding met kaart, tekst&#10;&#10;Beschrijving is gegenereerd met hoge betrouwbaarheid">
            <a:extLst>
              <a:ext uri="{FF2B5EF4-FFF2-40B4-BE49-F238E27FC236}">
                <a16:creationId xmlns="" xmlns:a16="http://schemas.microsoft.com/office/drawing/2014/main" id="{744104A2-F3EC-4446-ACD8-07972D3E5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055" y="1160167"/>
            <a:ext cx="7078225" cy="531139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="" xmlns:a16="http://schemas.microsoft.com/office/drawing/2014/main" id="{7154CB1A-48F2-4D7C-8DB3-D70F5FA3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>
              <a:ea typeface="+mj-lt"/>
              <a:cs typeface="+mj-lt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C1B2880A-7AED-4B51-BB52-B462DBB5D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7947" y="3111796"/>
            <a:ext cx="3063816" cy="19705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Wat is </a:t>
            </a:r>
            <a:r>
              <a:rPr lang="nl-NL" dirty="0" err="1"/>
              <a:t>SmartGrid</a:t>
            </a:r>
            <a:r>
              <a:rPr lang="nl-NL" dirty="0" smtClean="0"/>
              <a:t>?</a:t>
            </a:r>
          </a:p>
          <a:p>
            <a:endParaRPr lang="nl-NL" dirty="0"/>
          </a:p>
          <a:p>
            <a:r>
              <a:rPr lang="nl-NL" dirty="0" smtClean="0"/>
              <a:t>De case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343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89211" y="2133600"/>
            <a:ext cx="5324070" cy="3777622"/>
          </a:xfrm>
        </p:spPr>
        <p:txBody>
          <a:bodyPr/>
          <a:lstStyle/>
          <a:p>
            <a:r>
              <a:rPr lang="en-US" dirty="0" err="1" smtClean="0"/>
              <a:t>Verbind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huizen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een </a:t>
            </a:r>
            <a:r>
              <a:rPr lang="en-US" dirty="0" err="1" smtClean="0"/>
              <a:t>batterij</a:t>
            </a:r>
            <a:r>
              <a:rPr lang="en-US" dirty="0" smtClean="0"/>
              <a:t>. (</a:t>
            </a:r>
            <a:r>
              <a:rPr lang="en-US" dirty="0" err="1" smtClean="0"/>
              <a:t>zonder</a:t>
            </a:r>
            <a:r>
              <a:rPr lang="en-US" dirty="0" smtClean="0"/>
              <a:t> de maximum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overschrijden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Optimaliseer</a:t>
            </a:r>
            <a:r>
              <a:rPr lang="en-US" dirty="0" smtClean="0"/>
              <a:t> de </a:t>
            </a:r>
            <a:r>
              <a:rPr lang="en-US" dirty="0" err="1" smtClean="0"/>
              <a:t>configuratie</a:t>
            </a:r>
            <a:r>
              <a:rPr lang="en-US" dirty="0" smtClean="0"/>
              <a:t> van de </a:t>
            </a:r>
            <a:r>
              <a:rPr lang="en-US" dirty="0" err="1" smtClean="0"/>
              <a:t>huizen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bereken</a:t>
            </a:r>
            <a:r>
              <a:rPr lang="en-US" dirty="0" smtClean="0"/>
              <a:t> de </a:t>
            </a:r>
            <a:r>
              <a:rPr lang="en-US" dirty="0" err="1" smtClean="0"/>
              <a:t>kosten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Verbeter</a:t>
            </a:r>
            <a:r>
              <a:rPr lang="en-US" dirty="0" smtClean="0"/>
              <a:t> de </a:t>
            </a:r>
            <a:r>
              <a:rPr lang="en-US" dirty="0" err="1" smtClean="0"/>
              <a:t>configuratie</a:t>
            </a:r>
            <a:r>
              <a:rPr lang="en-US" dirty="0" smtClean="0"/>
              <a:t> door de </a:t>
            </a:r>
            <a:r>
              <a:rPr lang="en-US" dirty="0" err="1" smtClean="0"/>
              <a:t>batterijen</a:t>
            </a:r>
            <a:r>
              <a:rPr lang="en-US" dirty="0" smtClean="0"/>
              <a:t> op de </a:t>
            </a:r>
            <a:r>
              <a:rPr lang="en-US" dirty="0" err="1" smtClean="0"/>
              <a:t>optimale</a:t>
            </a:r>
            <a:r>
              <a:rPr lang="en-US" dirty="0" smtClean="0"/>
              <a:t> </a:t>
            </a:r>
            <a:r>
              <a:rPr lang="en-US" dirty="0" err="1" smtClean="0"/>
              <a:t>locatie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plaatsen</a:t>
            </a:r>
            <a:endParaRPr lang="en-US" dirty="0" smtClean="0"/>
          </a:p>
        </p:txBody>
      </p:sp>
      <p:sp>
        <p:nvSpPr>
          <p:cNvPr id="4" name="Tekstvak 3"/>
          <p:cNvSpPr txBox="1"/>
          <p:nvPr/>
        </p:nvSpPr>
        <p:spPr>
          <a:xfrm>
            <a:off x="7913281" y="2672754"/>
            <a:ext cx="3695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Kosten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err="1" smtClean="0"/>
              <a:t>Batterij</a:t>
            </a:r>
            <a:r>
              <a:rPr lang="en-US" dirty="0" smtClean="0"/>
              <a:t>: €</a:t>
            </a:r>
            <a:r>
              <a:rPr lang="en-US" dirty="0" smtClean="0"/>
              <a:t>5.000</a:t>
            </a:r>
          </a:p>
          <a:p>
            <a:endParaRPr lang="en-US" dirty="0" smtClean="0"/>
          </a:p>
          <a:p>
            <a:r>
              <a:rPr lang="en-US" dirty="0" err="1" smtClean="0"/>
              <a:t>Kabel</a:t>
            </a:r>
            <a:r>
              <a:rPr lang="en-US" dirty="0" smtClean="0"/>
              <a:t>: €9 per grid segment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103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65100A1-C365-40A7-A42F-4B5A9FD9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Statespace</a:t>
            </a:r>
            <a:endParaRPr lang="nl-NL" err="1">
              <a:ea typeface="+mj-lt"/>
              <a:cs typeface="+mj-lt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05C6F3D3-C738-43C0-8418-47F08F56C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35629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nl-NL"/>
          </a:p>
          <a:p>
            <a:endParaRPr lang="nl-NL"/>
          </a:p>
          <a:p>
            <a:r>
              <a:rPr lang="nl-NL" err="1"/>
              <a:t>Lowerbound</a:t>
            </a:r>
            <a:r>
              <a:rPr lang="nl-NL"/>
              <a:t> kosten</a:t>
            </a:r>
          </a:p>
          <a:p>
            <a:pPr marL="0" indent="0">
              <a:buNone/>
            </a:pPr>
            <a:r>
              <a:rPr lang="nl-NL"/>
              <a:t>5 * €5000 + 150 * (afstand tussen huis en dichtbij zijnde batterij) = €53.188</a:t>
            </a:r>
          </a:p>
          <a:p>
            <a:endParaRPr lang="nl-NL"/>
          </a:p>
          <a:p>
            <a:pPr marL="0" indent="0">
              <a:buNone/>
            </a:pPr>
            <a:r>
              <a:rPr lang="nl-NL" err="1"/>
              <a:t>Upperbound</a:t>
            </a:r>
            <a:r>
              <a:rPr lang="nl-NL"/>
              <a:t> kosten</a:t>
            </a:r>
          </a:p>
          <a:p>
            <a:pPr>
              <a:buNone/>
            </a:pPr>
            <a:r>
              <a:rPr lang="nl-NL"/>
              <a:t>5 * €5000 + 150 * (afstand tussen huis en verste batterij) = €103.030</a:t>
            </a:r>
          </a:p>
          <a:p>
            <a:endParaRPr lang="nl-NL"/>
          </a:p>
          <a:p>
            <a:r>
              <a:rPr lang="nl-NL"/>
              <a:t>Manhattan </a:t>
            </a:r>
            <a:r>
              <a:rPr lang="nl-NL" err="1"/>
              <a:t>Distance</a:t>
            </a:r>
          </a:p>
          <a:p>
            <a:pPr>
              <a:buNone/>
            </a:pPr>
            <a:endParaRPr lang="nl-NL"/>
          </a:p>
        </p:txBody>
      </p:sp>
      <p:pic>
        <p:nvPicPr>
          <p:cNvPr id="8" name="Afbeelding 8" descr="Afbeelding met object&#10;&#10;Beschrijving is gegenereerd met hoge betrouwbaarheid">
            <a:extLst>
              <a:ext uri="{FF2B5EF4-FFF2-40B4-BE49-F238E27FC236}">
                <a16:creationId xmlns="" xmlns:a16="http://schemas.microsoft.com/office/drawing/2014/main" id="{932B4111-7644-4BE8-A8A6-7B47628A9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829" y="1443541"/>
            <a:ext cx="5693228" cy="122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4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CF66834-9D6D-4A52-8664-09579220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Methodes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21FC9782-7392-448C-877F-DFA5765C1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03588" cy="4510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 smtClean="0"/>
              <a:t>Greedy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Hill </a:t>
            </a:r>
            <a:r>
              <a:rPr lang="nl-NL" dirty="0" err="1"/>
              <a:t>Climber</a:t>
            </a:r>
            <a:endParaRPr lang="nl-NL" dirty="0"/>
          </a:p>
          <a:p>
            <a:endParaRPr lang="nl-NL" dirty="0"/>
          </a:p>
          <a:p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/>
              <a:t>Annealling</a:t>
            </a:r>
            <a:endParaRPr lang="nl-NL" dirty="0"/>
          </a:p>
          <a:p>
            <a:endParaRPr lang="nl-NL" dirty="0"/>
          </a:p>
          <a:p>
            <a:r>
              <a:rPr lang="nl-NL" dirty="0" smtClean="0"/>
              <a:t>K Means</a:t>
            </a:r>
          </a:p>
          <a:p>
            <a:endParaRPr lang="en-US" dirty="0"/>
          </a:p>
          <a:p>
            <a:r>
              <a:rPr lang="en-US" dirty="0" smtClean="0"/>
              <a:t>Hierarchical </a:t>
            </a:r>
            <a:r>
              <a:rPr lang="en-US" dirty="0"/>
              <a:t>Agglomerative Clustering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32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35DF6B5-B5E3-4B99-AE4B-AD924BF7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Greedy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4EF0DB5F-D1EA-49EC-BAE7-E159686E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nl-NL"/>
              <a:t>Per huis een batterij kiezen op basis van een heuristiek en huis daaraan verbinden.</a:t>
            </a:r>
          </a:p>
          <a:p>
            <a:endParaRPr lang="nl-NL"/>
          </a:p>
          <a:p>
            <a:r>
              <a:rPr lang="nl-NL"/>
              <a:t>Output</a:t>
            </a:r>
          </a:p>
          <a:p>
            <a:endParaRPr lang="nl-NL"/>
          </a:p>
          <a:p>
            <a:r>
              <a:rPr lang="nl-NL" err="1"/>
              <a:t>Distance</a:t>
            </a:r>
          </a:p>
          <a:p>
            <a:endParaRPr lang="nl-NL"/>
          </a:p>
          <a:p>
            <a:r>
              <a:rPr lang="nl-NL"/>
              <a:t>Priority</a:t>
            </a:r>
          </a:p>
          <a:p>
            <a:endParaRPr lang="nl-NL"/>
          </a:p>
          <a:p>
            <a:r>
              <a:rPr lang="nl-NL"/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293267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35DF6B5-B5E3-4B99-AE4B-AD924BF7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Hill Climber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4EF0DB5F-D1EA-49EC-BAE7-E159686E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smtClean="0"/>
              <a:t>2 huizen worden met elkaar vergeleken om een </a:t>
            </a:r>
            <a:r>
              <a:rPr lang="nl-NL" dirty="0"/>
              <a:t>verbetering te realiseren.</a:t>
            </a:r>
          </a:p>
          <a:p>
            <a:endParaRPr lang="nl-NL" dirty="0"/>
          </a:p>
          <a:p>
            <a:r>
              <a:rPr lang="nl-NL" dirty="0"/>
              <a:t>Random</a:t>
            </a:r>
          </a:p>
          <a:p>
            <a:endParaRPr lang="nl-NL" dirty="0"/>
          </a:p>
          <a:p>
            <a:r>
              <a:rPr lang="nl-NL" dirty="0"/>
              <a:t>Lijst met mogelijke wisselingen</a:t>
            </a:r>
          </a:p>
          <a:p>
            <a:endParaRPr lang="nl-NL" dirty="0"/>
          </a:p>
          <a:p>
            <a:r>
              <a:rPr lang="nl-NL" dirty="0"/>
              <a:t>Best </a:t>
            </a:r>
            <a:r>
              <a:rPr lang="nl-NL" dirty="0" err="1"/>
              <a:t>Choice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4371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35DF6B5-B5E3-4B99-AE4B-AD924BF7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Simulated Annealling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4EF0DB5F-D1EA-49EC-BAE7-E159686E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smtClean="0"/>
              <a:t>2 huizen worden  vergeleken en op basis </a:t>
            </a:r>
            <a:r>
              <a:rPr lang="nl-NL" dirty="0"/>
              <a:t>van temperatuur </a:t>
            </a:r>
            <a:r>
              <a:rPr lang="nl-NL" dirty="0" smtClean="0"/>
              <a:t> zullen wijzigingen worden doorgevoerd </a:t>
            </a:r>
            <a:r>
              <a:rPr lang="nl-NL" dirty="0"/>
              <a:t>waarbij ook slechte wijzigingen </a:t>
            </a:r>
            <a:r>
              <a:rPr lang="nl-NL" dirty="0" smtClean="0"/>
              <a:t> mogelijk kunnen worden </a:t>
            </a:r>
            <a:r>
              <a:rPr lang="nl-NL" dirty="0"/>
              <a:t>geaccepteerd. </a:t>
            </a:r>
          </a:p>
          <a:p>
            <a:endParaRPr lang="nl-NL" dirty="0"/>
          </a:p>
          <a:p>
            <a:r>
              <a:rPr lang="nl-NL" dirty="0" err="1"/>
              <a:t>Distance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89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35DF6B5-B5E3-4B99-AE4B-AD924BF7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K-Means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4EF0DB5F-D1EA-49EC-BAE7-E159686E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smtClean="0"/>
              <a:t>Batterijen worden verplaatst om de kabelkosten te verminderen.</a:t>
            </a:r>
          </a:p>
          <a:p>
            <a:endParaRPr lang="en-US" dirty="0"/>
          </a:p>
          <a:p>
            <a:r>
              <a:rPr lang="nl-NL" dirty="0" smtClean="0"/>
              <a:t>Gebaseerd op </a:t>
            </a:r>
            <a:r>
              <a:rPr lang="nl-NL" dirty="0" err="1" smtClean="0"/>
              <a:t>Gre</a:t>
            </a:r>
            <a:r>
              <a:rPr lang="en-US" dirty="0" err="1" smtClean="0"/>
              <a:t>edy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Random</a:t>
            </a:r>
            <a:endParaRPr lang="en-US" dirty="0" smtClean="0"/>
          </a:p>
          <a:p>
            <a:endParaRPr lang="en-US" dirty="0"/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90" y="3160528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ert">
  <a:themeElements>
    <a:clrScheme name="Sliert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lier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ert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294</Words>
  <Application>Microsoft Office PowerPoint</Application>
  <PresentationFormat>Aangepast</PresentationFormat>
  <Paragraphs>125</Paragraphs>
  <Slides>19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0" baseType="lpstr">
      <vt:lpstr>Sliert</vt:lpstr>
      <vt:lpstr>SmartGrid</vt:lpstr>
      <vt:lpstr>Introduction</vt:lpstr>
      <vt:lpstr>Introduction</vt:lpstr>
      <vt:lpstr>Statespace</vt:lpstr>
      <vt:lpstr>Methodes</vt:lpstr>
      <vt:lpstr>Greedy</vt:lpstr>
      <vt:lpstr>Hill Climber</vt:lpstr>
      <vt:lpstr>Simulated Annealling</vt:lpstr>
      <vt:lpstr>K-Means</vt:lpstr>
      <vt:lpstr>Hierarchical Agglomerative Clustering</vt:lpstr>
      <vt:lpstr>Results</vt:lpstr>
      <vt:lpstr>Results - Greedy</vt:lpstr>
      <vt:lpstr>Results - Hill Climber</vt:lpstr>
      <vt:lpstr>Results - Simulated Annealing</vt:lpstr>
      <vt:lpstr>Results - K-Means</vt:lpstr>
      <vt:lpstr>Results – Hierarchical Agglomerative Clustering</vt:lpstr>
      <vt:lpstr>Comparison </vt:lpstr>
      <vt:lpstr>Comparison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/>
  <cp:revision>2</cp:revision>
  <dcterms:created xsi:type="dcterms:W3CDTF">2012-07-30T23:35:21Z</dcterms:created>
  <dcterms:modified xsi:type="dcterms:W3CDTF">2018-12-19T17:17:31Z</dcterms:modified>
</cp:coreProperties>
</file>