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6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ijl, gemiddeld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CBA-DF8C-4352-A2C6-F96759A06BA2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BA59-92AE-480B-A6E5-3CBDADE753D0}" type="slidenum">
              <a:rPr lang="nl-NL" smtClean="0"/>
              <a:t>‹nr.›</a:t>
            </a:fld>
            <a:endParaRPr lang="nl-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24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CBA-DF8C-4352-A2C6-F96759A06BA2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BA59-92AE-480B-A6E5-3CBDADE753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282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CBA-DF8C-4352-A2C6-F96759A06BA2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BA59-92AE-480B-A6E5-3CBDADE753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1352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CBA-DF8C-4352-A2C6-F96759A06BA2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BA59-92AE-480B-A6E5-3CBDADE753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195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CBA-DF8C-4352-A2C6-F96759A06BA2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BA59-92AE-480B-A6E5-3CBDADE753D0}" type="slidenum">
              <a:rPr lang="nl-NL" smtClean="0"/>
              <a:t>‹nr.›</a:t>
            </a:fld>
            <a:endParaRPr lang="nl-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86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CBA-DF8C-4352-A2C6-F96759A06BA2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BA59-92AE-480B-A6E5-3CBDADE753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20381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CBA-DF8C-4352-A2C6-F96759A06BA2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BA59-92AE-480B-A6E5-3CBDADE753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55542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CBA-DF8C-4352-A2C6-F96759A06BA2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BA59-92AE-480B-A6E5-3CBDADE753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417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CBA-DF8C-4352-A2C6-F96759A06BA2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BA59-92AE-480B-A6E5-3CBDADE753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5964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DEB1CBA-DF8C-4352-A2C6-F96759A06BA2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C9BA59-92AE-480B-A6E5-3CBDADE753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34744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CBA-DF8C-4352-A2C6-F96759A06BA2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BA59-92AE-480B-A6E5-3CBDADE753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7296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EB1CBA-DF8C-4352-A2C6-F96759A06BA2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0C9BA59-92AE-480B-A6E5-3CBDADE753D0}" type="slidenum">
              <a:rPr lang="nl-NL" smtClean="0"/>
              <a:t>‹nr.›</a:t>
            </a:fld>
            <a:endParaRPr lang="nl-N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11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8638A98B-4B4B-4607-B11F-7DCA0D7CC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8E3B9B0E-204E-4BFD-B58A-E71D9CDC3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A7A957-67FA-428E-A353-4765A0181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6885" y="640080"/>
            <a:ext cx="3659246" cy="2926080"/>
          </a:xfrm>
        </p:spPr>
        <p:txBody>
          <a:bodyPr>
            <a:normAutofit/>
          </a:bodyPr>
          <a:lstStyle/>
          <a:p>
            <a:r>
              <a:rPr lang="nl-NL" sz="4400">
                <a:solidFill>
                  <a:srgbClr val="FFFFFF"/>
                </a:solidFill>
              </a:rPr>
              <a:t>SmartGrid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0AC9592-BF6A-41DF-81A0-370F66866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6885" y="3578084"/>
            <a:ext cx="3659246" cy="2639835"/>
          </a:xfrm>
        </p:spPr>
        <p:txBody>
          <a:bodyPr>
            <a:normAutofit/>
          </a:bodyPr>
          <a:lstStyle/>
          <a:p>
            <a:r>
              <a:rPr lang="nl-NL" sz="1500">
                <a:solidFill>
                  <a:srgbClr val="FFFFFF"/>
                </a:solidFill>
              </a:rPr>
              <a:t>Team AC/DC</a:t>
            </a: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B1121E64-CB88-4BF5-B531-C0316E7F6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Afbeelding 4" descr="Afbeelding met kaart, tekst&#10;&#10;Beschrijving is gegenereerd met hoge betrouwbaarheid">
            <a:extLst>
              <a:ext uri="{FF2B5EF4-FFF2-40B4-BE49-F238E27FC236}">
                <a16:creationId xmlns:a16="http://schemas.microsoft.com/office/drawing/2014/main" id="{994C6334-C849-44B1-AD55-3652E1C3C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41" y="773304"/>
            <a:ext cx="7078225" cy="531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577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38CBA1-E50A-4D03-B966-D25ABD33B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K-means: batterijen verplaatsen</a:t>
            </a:r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12824B7A-2B53-49F0-96C0-1D2942F5A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46263"/>
            <a:ext cx="10058400" cy="40227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82930" indent="-514350">
              <a:buFont typeface="+mj-lt"/>
              <a:buAutoNum type="romanUcPeriod"/>
            </a:pPr>
            <a:r>
              <a:rPr lang="en-US" dirty="0" err="1"/>
              <a:t>Huizen</a:t>
            </a:r>
            <a:r>
              <a:rPr lang="en-US" dirty="0"/>
              <a:t> </a:t>
            </a:r>
            <a:r>
              <a:rPr lang="en-US" dirty="0" err="1"/>
              <a:t>verbonden</a:t>
            </a:r>
            <a:r>
              <a:rPr lang="en-US" dirty="0"/>
              <a:t> met Greedy</a:t>
            </a:r>
          </a:p>
          <a:p>
            <a:pPr marL="582930" indent="-514350">
              <a:buFont typeface="+mj-lt"/>
              <a:buAutoNum type="romanUcPeriod"/>
            </a:pPr>
            <a:endParaRPr lang="en-US" dirty="0"/>
          </a:p>
          <a:p>
            <a:pPr marL="582930" indent="-514350">
              <a:buFont typeface="+mj-lt"/>
              <a:buAutoNum type="romanUcPeriod"/>
            </a:pPr>
            <a:r>
              <a:rPr lang="nl-NL" dirty="0"/>
              <a:t>Batterij verplaatsen naar middelpunt</a:t>
            </a:r>
          </a:p>
          <a:p>
            <a:pPr marL="582930" indent="-514350">
              <a:buFont typeface="+mj-lt"/>
              <a:buAutoNum type="romanUcPeriod"/>
            </a:pPr>
            <a:endParaRPr lang="nl-NL" dirty="0"/>
          </a:p>
          <a:p>
            <a:pPr marL="582930" indent="-514350">
              <a:buFont typeface="+mj-lt"/>
              <a:buAutoNum type="romanUcPeriod"/>
            </a:pPr>
            <a:r>
              <a:rPr lang="nl-NL" dirty="0"/>
              <a:t>Loskoppelen en opnieuw verbinden</a:t>
            </a:r>
            <a:endParaRPr lang="en-US" dirty="0"/>
          </a:p>
          <a:p>
            <a:endParaRPr lang="en-US" dirty="0"/>
          </a:p>
          <a:p>
            <a:r>
              <a:rPr lang="en-US" dirty="0"/>
              <a:t>Random</a:t>
            </a:r>
          </a:p>
          <a:p>
            <a:endParaRPr lang="en-US" dirty="0"/>
          </a:p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A0BF2CF-1F3A-4EAF-805B-E5A0280A2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177" y="2323652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33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4D9080-2589-4AF6-8F7B-4AE22F164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Hierarchical</a:t>
            </a:r>
            <a:r>
              <a:rPr lang="nl-NL" dirty="0"/>
              <a:t> </a:t>
            </a:r>
            <a:r>
              <a:rPr lang="nl-NL" dirty="0" err="1"/>
              <a:t>Agglomerative</a:t>
            </a:r>
            <a:r>
              <a:rPr lang="nl-NL" dirty="0"/>
              <a:t> Clustering (HAC)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67533A-4CEE-4349-B6DE-E612862AFA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Elk huis </a:t>
            </a:r>
            <a:r>
              <a:rPr lang="en-US" sz="2400" dirty="0" err="1"/>
              <a:t>begint</a:t>
            </a:r>
            <a:r>
              <a:rPr lang="en-US" sz="2400" dirty="0"/>
              <a:t> met </a:t>
            </a:r>
            <a:r>
              <a:rPr lang="en-US" sz="2400" dirty="0" err="1"/>
              <a:t>een</a:t>
            </a:r>
            <a:r>
              <a:rPr lang="en-US" sz="2400" dirty="0"/>
              <a:t> eigen </a:t>
            </a:r>
            <a:r>
              <a:rPr lang="en-US" sz="2400" dirty="0" err="1"/>
              <a:t>batterij</a:t>
            </a:r>
            <a:r>
              <a:rPr lang="en-US" sz="2400" dirty="0"/>
              <a:t> (</a:t>
            </a:r>
            <a:r>
              <a:rPr lang="en-US" sz="2400" dirty="0" err="1"/>
              <a:t>PowerStar</a:t>
            </a:r>
            <a:r>
              <a:rPr lang="en-US" sz="24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Nabijgelegen</a:t>
            </a:r>
            <a:r>
              <a:rPr lang="en-US" sz="2400" dirty="0"/>
              <a:t> </a:t>
            </a:r>
            <a:r>
              <a:rPr lang="en-US" sz="2400" dirty="0" err="1"/>
              <a:t>batterijen</a:t>
            </a:r>
            <a:r>
              <a:rPr lang="en-US" sz="2400" dirty="0"/>
              <a:t> </a:t>
            </a:r>
            <a:r>
              <a:rPr lang="en-US" sz="2400" dirty="0" err="1"/>
              <a:t>worden</a:t>
            </a:r>
            <a:r>
              <a:rPr lang="en-US" sz="2400" dirty="0"/>
              <a:t> </a:t>
            </a:r>
            <a:r>
              <a:rPr lang="en-US" sz="2400" dirty="0" err="1"/>
              <a:t>samengevoegd</a:t>
            </a:r>
            <a:r>
              <a:rPr lang="en-US" sz="24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nl-NL" sz="2400" dirty="0"/>
              <a:t> Nieuwe batterij heeft kleinst mogelijke capaciteit</a:t>
            </a:r>
          </a:p>
          <a:p>
            <a:endParaRPr lang="nl-NL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E96288B-839A-465A-A9A0-F6D231C8592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630" y="1885186"/>
            <a:ext cx="3815006" cy="220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4397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33ED97-E8AF-440E-AF0F-B3BE1F2FE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AECCB79-4D45-408C-9823-AC3B53B56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3786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FF477D-3996-4B60-B51C-D95FEBF8A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Resultaten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6B03C70-5322-4F06-BF01-C50A75B97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58185B6-6807-498F-BCC4-BF700AA98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nl-NL" dirty="0"/>
              <a:t>Wijk 1</a:t>
            </a:r>
          </a:p>
        </p:txBody>
      </p:sp>
    </p:spTree>
    <p:extLst>
      <p:ext uri="{BB962C8B-B14F-4D97-AF65-F5344CB8AC3E}">
        <p14:creationId xmlns:p14="http://schemas.microsoft.com/office/powerpoint/2010/main" val="4060708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DD442A-ECBE-4C2E-8CF5-F881B90C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Greedy</a:t>
            </a:r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E668C27-C86B-47E1-8E22-B1DB789CF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nl-NL" dirty="0"/>
          </a:p>
          <a:p>
            <a:r>
              <a:rPr lang="nl-NL" dirty="0" err="1"/>
              <a:t>Lowerbound</a:t>
            </a:r>
            <a:r>
              <a:rPr lang="nl-NL" dirty="0"/>
              <a:t>:</a:t>
            </a:r>
          </a:p>
          <a:p>
            <a:r>
              <a:rPr lang="nl-NL" dirty="0">
                <a:latin typeface="Century Gothic"/>
                <a:cs typeface="Segoe UI"/>
              </a:rPr>
              <a:t>€ 53.188</a:t>
            </a:r>
            <a:br>
              <a:rPr lang="nl-NL" dirty="0"/>
            </a:br>
            <a:endParaRPr lang="nl-NL" dirty="0"/>
          </a:p>
          <a:p>
            <a:r>
              <a:rPr lang="nl-NL" dirty="0" err="1"/>
              <a:t>Upperbound</a:t>
            </a:r>
            <a:r>
              <a:rPr lang="nl-NL" dirty="0"/>
              <a:t>:</a:t>
            </a:r>
          </a:p>
          <a:p>
            <a:r>
              <a:rPr lang="nl-NL" dirty="0">
                <a:cs typeface="Segoe UI"/>
              </a:rPr>
              <a:t>€ 103.030</a:t>
            </a:r>
            <a:endParaRPr lang="nl-NL" dirty="0">
              <a:latin typeface="Century Gothic"/>
              <a:cs typeface="Segoe UI"/>
            </a:endParaRPr>
          </a:p>
          <a:p>
            <a:endParaRPr lang="nl-NL" dirty="0"/>
          </a:p>
          <a:p>
            <a:r>
              <a:rPr lang="nl-NL" dirty="0"/>
              <a:t>Total </a:t>
            </a:r>
            <a:r>
              <a:rPr lang="nl-NL" dirty="0" err="1"/>
              <a:t>costs</a:t>
            </a:r>
            <a:r>
              <a:rPr lang="nl-NL" dirty="0"/>
              <a:t>:</a:t>
            </a:r>
          </a:p>
          <a:p>
            <a:r>
              <a:rPr lang="nl-NL" dirty="0">
                <a:cs typeface="Segoe UI"/>
              </a:rPr>
              <a:t>€ 56.950</a:t>
            </a:r>
          </a:p>
          <a:p>
            <a:endParaRPr lang="nl-NL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5D51237B-CCB6-47EB-AE12-0DE2111A01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1871" y="462701"/>
            <a:ext cx="7910129" cy="593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07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BD30ED-10E2-4D0F-AC1D-355DC0DE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Hill </a:t>
            </a:r>
            <a:r>
              <a:rPr lang="nl-NL" dirty="0" err="1"/>
              <a:t>climber</a:t>
            </a:r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5A9ACB6-FF3F-43F8-8767-3A85A4FD5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endParaRPr lang="nl-NL" dirty="0">
              <a:cs typeface="Segoe UI"/>
            </a:endParaRPr>
          </a:p>
          <a:p>
            <a:r>
              <a:rPr lang="nl-NL" dirty="0" err="1">
                <a:cs typeface="Segoe UI"/>
              </a:rPr>
              <a:t>Lowerbound</a:t>
            </a:r>
            <a:r>
              <a:rPr lang="nl-NL" dirty="0">
                <a:cs typeface="Segoe UI"/>
              </a:rPr>
              <a:t>:</a:t>
            </a:r>
            <a:r>
              <a:rPr lang="en-US" dirty="0">
                <a:latin typeface="Century Gothic"/>
                <a:cs typeface="Segoe UI"/>
              </a:rPr>
              <a:t>​</a:t>
            </a:r>
          </a:p>
          <a:p>
            <a:r>
              <a:rPr lang="nl-NL" dirty="0">
                <a:latin typeface="Century Gothic"/>
                <a:cs typeface="Segoe UI"/>
              </a:rPr>
              <a:t>€ 53.188</a:t>
            </a:r>
            <a:endParaRPr lang="en-US" dirty="0">
              <a:latin typeface="Century Gothic"/>
              <a:cs typeface="Segoe UI"/>
            </a:endParaRPr>
          </a:p>
          <a:p>
            <a:endParaRPr lang="en-US" dirty="0">
              <a:latin typeface="Century Gothic"/>
              <a:cs typeface="Segoe UI"/>
            </a:endParaRPr>
          </a:p>
          <a:p>
            <a:r>
              <a:rPr lang="nl-NL" dirty="0" err="1">
                <a:cs typeface="Segoe UI"/>
              </a:rPr>
              <a:t>Upperbound</a:t>
            </a:r>
            <a:r>
              <a:rPr lang="nl-NL" dirty="0">
                <a:cs typeface="Segoe UI"/>
              </a:rPr>
              <a:t>:</a:t>
            </a:r>
            <a:r>
              <a:rPr lang="en-US" dirty="0">
                <a:latin typeface="Century Gothic"/>
                <a:cs typeface="Segoe UI"/>
              </a:rPr>
              <a:t>​</a:t>
            </a:r>
          </a:p>
          <a:p>
            <a:r>
              <a:rPr lang="nl-NL" dirty="0">
                <a:cs typeface="Segoe UI"/>
              </a:rPr>
              <a:t>€ 103.030</a:t>
            </a:r>
            <a:endParaRPr lang="nl-NL" dirty="0">
              <a:latin typeface="Century Gothic"/>
              <a:cs typeface="Segoe UI"/>
            </a:endParaRPr>
          </a:p>
          <a:p>
            <a:r>
              <a:rPr lang="nl-NL" dirty="0">
                <a:latin typeface="Century Gothic"/>
                <a:cs typeface="Segoe UI"/>
              </a:rPr>
              <a:t>​</a:t>
            </a:r>
          </a:p>
          <a:p>
            <a:r>
              <a:rPr lang="nl-NL" dirty="0">
                <a:cs typeface="Segoe UI"/>
              </a:rPr>
              <a:t>Total </a:t>
            </a:r>
            <a:r>
              <a:rPr lang="nl-NL" dirty="0" err="1">
                <a:cs typeface="Segoe UI"/>
              </a:rPr>
              <a:t>costs</a:t>
            </a:r>
            <a:r>
              <a:rPr lang="nl-NL" dirty="0">
                <a:cs typeface="Segoe UI"/>
              </a:rPr>
              <a:t>:</a:t>
            </a:r>
            <a:r>
              <a:rPr lang="en-US" dirty="0">
                <a:latin typeface="Century Gothic"/>
                <a:cs typeface="Segoe UI"/>
              </a:rPr>
              <a:t>​</a:t>
            </a:r>
          </a:p>
          <a:p>
            <a:r>
              <a:rPr lang="nl-NL" dirty="0">
                <a:cs typeface="Segoe UI"/>
              </a:rPr>
              <a:t>€ 56.370</a:t>
            </a:r>
          </a:p>
          <a:p>
            <a:endParaRPr lang="nl-NL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3E35A52F-126C-4CA9-B998-F7AB262B47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4854" y="471055"/>
            <a:ext cx="7900891" cy="592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6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9706C5-0C55-4325-B764-475319084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Simulated</a:t>
            </a:r>
            <a:r>
              <a:rPr lang="nl-NL" dirty="0"/>
              <a:t> </a:t>
            </a:r>
            <a:r>
              <a:rPr lang="nl-NL" dirty="0" err="1"/>
              <a:t>Annealing</a:t>
            </a:r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5551FED-6E2A-441F-AC9A-4A6A08FF2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nl-NL" dirty="0"/>
          </a:p>
          <a:p>
            <a:r>
              <a:rPr lang="nl-NL" dirty="0" err="1"/>
              <a:t>Lowerbound</a:t>
            </a:r>
            <a:r>
              <a:rPr lang="nl-NL" dirty="0"/>
              <a:t>:</a:t>
            </a:r>
          </a:p>
          <a:p>
            <a:r>
              <a:rPr lang="nl-NL" dirty="0">
                <a:cs typeface="Segoe UI"/>
              </a:rPr>
              <a:t>€ 53.188</a:t>
            </a:r>
          </a:p>
          <a:p>
            <a:endParaRPr lang="nl-NL" dirty="0">
              <a:cs typeface="Segoe UI"/>
            </a:endParaRPr>
          </a:p>
          <a:p>
            <a:r>
              <a:rPr lang="nl-NL" dirty="0" err="1">
                <a:cs typeface="Segoe UI"/>
              </a:rPr>
              <a:t>Upperbound</a:t>
            </a:r>
            <a:r>
              <a:rPr lang="nl-NL" dirty="0">
                <a:cs typeface="Segoe UI"/>
              </a:rPr>
              <a:t>:</a:t>
            </a:r>
            <a:r>
              <a:rPr lang="en-US" dirty="0">
                <a:cs typeface="Segoe UI"/>
              </a:rPr>
              <a:t>​</a:t>
            </a:r>
          </a:p>
          <a:p>
            <a:r>
              <a:rPr lang="nl-NL" dirty="0">
                <a:cs typeface="Segoe UI"/>
              </a:rPr>
              <a:t>€ 103.030</a:t>
            </a:r>
          </a:p>
          <a:p>
            <a:endParaRPr lang="en-US" dirty="0">
              <a:cs typeface="Segoe UI"/>
            </a:endParaRPr>
          </a:p>
          <a:p>
            <a:endParaRPr lang="nl-NL" dirty="0"/>
          </a:p>
        </p:txBody>
      </p:sp>
      <p:pic>
        <p:nvPicPr>
          <p:cNvPr id="5" name="Picture 2" descr="simulated_10times.PNG">
            <a:extLst>
              <a:ext uri="{FF2B5EF4-FFF2-40B4-BE49-F238E27FC236}">
                <a16:creationId xmlns:a16="http://schemas.microsoft.com/office/drawing/2014/main" id="{20CF844B-DEDF-4594-86AD-665A430E6B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770" y="731838"/>
            <a:ext cx="5266534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215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3AD1F4-498D-4614-966A-16866E61E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K-Means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801F7EF-B8C0-4A3D-97B7-8D6CA1BC9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endParaRPr lang="nl-NL" dirty="0"/>
          </a:p>
          <a:p>
            <a:r>
              <a:rPr lang="nl-NL" dirty="0" err="1"/>
              <a:t>Updated</a:t>
            </a:r>
            <a:r>
              <a:rPr lang="nl-NL" dirty="0"/>
              <a:t> </a:t>
            </a:r>
            <a:r>
              <a:rPr lang="nl-NL" dirty="0" err="1"/>
              <a:t>lowerbound</a:t>
            </a:r>
            <a:endParaRPr lang="nl-NL" dirty="0"/>
          </a:p>
          <a:p>
            <a:r>
              <a:rPr lang="nl-NL" dirty="0"/>
              <a:t>€ 39.958</a:t>
            </a:r>
          </a:p>
          <a:p>
            <a:endParaRPr lang="nl-NL" dirty="0"/>
          </a:p>
          <a:p>
            <a:r>
              <a:rPr lang="nl-NL" dirty="0" err="1"/>
              <a:t>Updated</a:t>
            </a:r>
            <a:r>
              <a:rPr lang="nl-NL" dirty="0"/>
              <a:t> </a:t>
            </a:r>
            <a:r>
              <a:rPr lang="nl-NL" dirty="0" err="1"/>
              <a:t>upperbound</a:t>
            </a:r>
            <a:endParaRPr lang="nl-NL" dirty="0"/>
          </a:p>
          <a:p>
            <a:r>
              <a:rPr lang="nl-NL" dirty="0"/>
              <a:t>€ 94.867</a:t>
            </a:r>
          </a:p>
          <a:p>
            <a:endParaRPr lang="nl-NL" dirty="0"/>
          </a:p>
          <a:p>
            <a:r>
              <a:rPr lang="nl-NL" dirty="0"/>
              <a:t>Total </a:t>
            </a:r>
            <a:r>
              <a:rPr lang="nl-NL" dirty="0" err="1"/>
              <a:t>costs</a:t>
            </a:r>
            <a:endParaRPr lang="nl-NL" dirty="0"/>
          </a:p>
          <a:p>
            <a:r>
              <a:rPr lang="nl-NL" dirty="0"/>
              <a:t>€ 40.444</a:t>
            </a:r>
          </a:p>
          <a:p>
            <a:endParaRPr lang="nl-NL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F1C7A130-36D2-4E5D-86FC-13C1F8C48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0218" y="453123"/>
            <a:ext cx="8021782" cy="601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396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AF88F7-8C5F-4C49-B5D4-7111C099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HAC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C8A4D63-0BAA-4FAC-8FB5-B6E951E8C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endParaRPr lang="nl-NL" dirty="0"/>
          </a:p>
          <a:p>
            <a:r>
              <a:rPr lang="nl-NL" dirty="0" err="1"/>
              <a:t>Updated</a:t>
            </a:r>
            <a:r>
              <a:rPr lang="nl-NL" dirty="0"/>
              <a:t> </a:t>
            </a:r>
            <a:r>
              <a:rPr lang="nl-NL" dirty="0" err="1"/>
              <a:t>lowerbound</a:t>
            </a:r>
            <a:r>
              <a:rPr lang="nl-NL" dirty="0"/>
              <a:t>:</a:t>
            </a:r>
          </a:p>
          <a:p>
            <a:r>
              <a:rPr lang="nl-NL" dirty="0"/>
              <a:t>€ 23.364</a:t>
            </a:r>
          </a:p>
          <a:p>
            <a:endParaRPr lang="nl-NL" dirty="0"/>
          </a:p>
          <a:p>
            <a:r>
              <a:rPr lang="nl-NL" dirty="0" err="1"/>
              <a:t>Updated</a:t>
            </a:r>
            <a:r>
              <a:rPr lang="nl-NL" dirty="0"/>
              <a:t> </a:t>
            </a:r>
            <a:r>
              <a:rPr lang="nl-NL" dirty="0" err="1"/>
              <a:t>upperbound</a:t>
            </a:r>
            <a:r>
              <a:rPr lang="nl-NL" dirty="0"/>
              <a:t>:</a:t>
            </a:r>
          </a:p>
          <a:p>
            <a:r>
              <a:rPr lang="nl-NL" dirty="0"/>
              <a:t>€ 59976</a:t>
            </a:r>
          </a:p>
          <a:p>
            <a:endParaRPr lang="nl-NL" dirty="0"/>
          </a:p>
          <a:p>
            <a:r>
              <a:rPr lang="nl-NL" dirty="0"/>
              <a:t>Total </a:t>
            </a:r>
            <a:r>
              <a:rPr lang="nl-NL" dirty="0" err="1"/>
              <a:t>costs</a:t>
            </a:r>
            <a:r>
              <a:rPr lang="nl-NL" dirty="0"/>
              <a:t>:</a:t>
            </a:r>
          </a:p>
          <a:p>
            <a:r>
              <a:rPr lang="nl-NL" dirty="0"/>
              <a:t>€ 23364</a:t>
            </a:r>
          </a:p>
          <a:p>
            <a:endParaRPr lang="nl-NL" dirty="0"/>
          </a:p>
        </p:txBody>
      </p:sp>
      <p:pic>
        <p:nvPicPr>
          <p:cNvPr id="5" name="Picture 2" descr="Hierarchical_Agglomerative_Clustering_V2.png">
            <a:extLst>
              <a:ext uri="{FF2B5EF4-FFF2-40B4-BE49-F238E27FC236}">
                <a16:creationId xmlns:a16="http://schemas.microsoft.com/office/drawing/2014/main" id="{34A674F4-EFA4-44AF-96D2-C3793870EC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708" y="429491"/>
            <a:ext cx="7834284" cy="587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955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C037F5-3836-43A9-829F-C11D9AD74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Vergelijking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7D3EDE3-BB4D-4A80-81A4-020379FC6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D9DEB0F-D72E-40D6-A9E5-B8AB25E41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02920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6F0B8-BA7C-40D4-9B1C-1D8F4E9E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Casus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AE16F52-BD17-4045-BC51-AB4CE7D85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01168" lvl="1" indent="0">
              <a:buNone/>
            </a:pPr>
            <a:r>
              <a:rPr lang="nl-NL" sz="2800" b="1" dirty="0"/>
              <a:t>Drie wijken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nl-NL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nl-NL" sz="2000" dirty="0"/>
              <a:t>Bestaan uit 150 huizen met zonnepanelen.</a:t>
            </a:r>
            <a:br>
              <a:rPr lang="nl-NL" sz="2000" dirty="0"/>
            </a:br>
            <a:endParaRPr lang="nl-NL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nl-NL" sz="2000" dirty="0"/>
              <a:t>De energie moet worden opgeslagen in 5 batterijen.</a:t>
            </a:r>
            <a:br>
              <a:rPr lang="nl-NL" sz="2000" dirty="0"/>
            </a:br>
            <a:endParaRPr lang="nl-NL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nl-NL" sz="2000" dirty="0"/>
              <a:t>Door de huizen met kabels te verbinden aan de batterijen.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 algn="ctr">
              <a:buNone/>
            </a:pPr>
            <a:r>
              <a:rPr lang="nl-NL" b="1" dirty="0"/>
              <a:t>Doel</a:t>
            </a:r>
          </a:p>
          <a:p>
            <a:pPr marL="0" indent="0" algn="ctr">
              <a:buNone/>
            </a:pPr>
            <a:r>
              <a:rPr lang="nl-NL" dirty="0"/>
              <a:t>Verbind alle huizen aan één batterij zonder dat de capaciteit van de batterijen overschreden wordt.</a:t>
            </a:r>
          </a:p>
          <a:p>
            <a:pPr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820065C-3076-44B3-91A5-53D918FF9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63994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2909F1-A3D2-4B6E-A3B3-F7EA64BA8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Greedy</a:t>
            </a:r>
            <a:endParaRPr lang="nl-NL" dirty="0"/>
          </a:p>
        </p:txBody>
      </p:sp>
      <p:pic>
        <p:nvPicPr>
          <p:cNvPr id="4" name="Picture 2" descr="https://github.com/broekm006/SmartGrid/raw/master/resultaten/visualisaties/greedy%20comparison.png">
            <a:extLst>
              <a:ext uri="{FF2B5EF4-FFF2-40B4-BE49-F238E27FC236}">
                <a16:creationId xmlns:a16="http://schemas.microsoft.com/office/drawing/2014/main" id="{5E9B04D1-9FDA-4364-B9C5-814E27B54E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309" y="1737360"/>
            <a:ext cx="5363633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958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7AFE4D-4460-41CB-B12E-70AE8F692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Greedy</a:t>
            </a:r>
            <a:r>
              <a:rPr lang="nl-NL" dirty="0"/>
              <a:t>, </a:t>
            </a:r>
            <a:r>
              <a:rPr lang="nl-NL" dirty="0" err="1"/>
              <a:t>HillClimber</a:t>
            </a:r>
            <a:r>
              <a:rPr lang="nl-NL" dirty="0"/>
              <a:t>, SA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705E1BDD-8769-456B-A138-5B28B539DD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9" t="6840" b="5043"/>
          <a:stretch/>
        </p:blipFill>
        <p:spPr bwMode="auto">
          <a:xfrm>
            <a:off x="1491225" y="1737360"/>
            <a:ext cx="8549439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B2F07A87-24C5-4730-8C76-4F40B1768048}"/>
              </a:ext>
            </a:extLst>
          </p:cNvPr>
          <p:cNvSpPr txBox="1"/>
          <p:nvPr/>
        </p:nvSpPr>
        <p:spPr>
          <a:xfrm>
            <a:off x="9211255" y="1974882"/>
            <a:ext cx="1297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</a:rPr>
              <a:t>Upperbound</a:t>
            </a:r>
            <a:endParaRPr lang="nl-NL" sz="1400" b="1" dirty="0">
              <a:solidFill>
                <a:srgbClr val="0070C0"/>
              </a:solidFill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788DFD5-D9AD-45D5-B8F6-12471C208577}"/>
              </a:ext>
            </a:extLst>
          </p:cNvPr>
          <p:cNvSpPr txBox="1"/>
          <p:nvPr/>
        </p:nvSpPr>
        <p:spPr>
          <a:xfrm>
            <a:off x="9222476" y="3559706"/>
            <a:ext cx="1122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E26100"/>
                </a:solidFill>
              </a:rPr>
              <a:t>Lowerbound</a:t>
            </a:r>
            <a:endParaRPr lang="nl-NL" sz="1400" b="1" dirty="0">
              <a:solidFill>
                <a:srgbClr val="E261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441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9532D8-0687-45AA-B5EF-87BEE4BCC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Conclusie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20D509A-9C15-42D5-A7CF-57DC8BBC5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28494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5754F7-4E53-456D-A291-488D90BD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Disussie</a:t>
            </a:r>
            <a:r>
              <a:rPr lang="nl-NL" dirty="0"/>
              <a:t> I: </a:t>
            </a:r>
            <a:r>
              <a:rPr lang="nl-NL" dirty="0" err="1"/>
              <a:t>Upper</a:t>
            </a:r>
            <a:r>
              <a:rPr lang="nl-NL" dirty="0"/>
              <a:t> &amp; </a:t>
            </a:r>
            <a:r>
              <a:rPr lang="nl-NL" dirty="0" err="1"/>
              <a:t>Lowerbound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8B04146-E7A8-468F-9A1F-78DB68EA0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3B813C3F-2EB8-4591-B393-B1528F9110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5301443"/>
              </p:ext>
            </p:extLst>
          </p:nvPr>
        </p:nvGraphicFramePr>
        <p:xfrm>
          <a:off x="1097280" y="2032608"/>
          <a:ext cx="7314379" cy="1396392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1462626">
                  <a:extLst>
                    <a:ext uri="{9D8B030D-6E8A-4147-A177-3AD203B41FA5}">
                      <a16:colId xmlns:a16="http://schemas.microsoft.com/office/drawing/2014/main" val="3680339574"/>
                    </a:ext>
                  </a:extLst>
                </a:gridCol>
                <a:gridCol w="1911132">
                  <a:extLst>
                    <a:ext uri="{9D8B030D-6E8A-4147-A177-3AD203B41FA5}">
                      <a16:colId xmlns:a16="http://schemas.microsoft.com/office/drawing/2014/main" val="3839829552"/>
                    </a:ext>
                  </a:extLst>
                </a:gridCol>
                <a:gridCol w="1914246">
                  <a:extLst>
                    <a:ext uri="{9D8B030D-6E8A-4147-A177-3AD203B41FA5}">
                      <a16:colId xmlns:a16="http://schemas.microsoft.com/office/drawing/2014/main" val="2441312454"/>
                    </a:ext>
                  </a:extLst>
                </a:gridCol>
                <a:gridCol w="2026375">
                  <a:extLst>
                    <a:ext uri="{9D8B030D-6E8A-4147-A177-3AD203B41FA5}">
                      <a16:colId xmlns:a16="http://schemas.microsoft.com/office/drawing/2014/main" val="2034120623"/>
                    </a:ext>
                  </a:extLst>
                </a:gridCol>
              </a:tblGrid>
              <a:tr h="320223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 dirty="0">
                          <a:effectLst/>
                        </a:rPr>
                        <a:t>Wijk 1</a:t>
                      </a:r>
                      <a:endParaRPr lang="nl-NL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 dirty="0" err="1">
                          <a:effectLst/>
                        </a:rPr>
                        <a:t>Lowerbound</a:t>
                      </a:r>
                      <a:endParaRPr lang="nl-NL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 dirty="0" err="1">
                          <a:effectLst/>
                        </a:rPr>
                        <a:t>Upperbound</a:t>
                      </a:r>
                      <a:endParaRPr lang="nl-NL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 dirty="0">
                          <a:effectLst/>
                        </a:rPr>
                        <a:t>Totale kosten</a:t>
                      </a:r>
                      <a:endParaRPr lang="nl-NL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extLst>
                  <a:ext uri="{0D108BD9-81ED-4DB2-BD59-A6C34878D82A}">
                    <a16:rowId xmlns:a16="http://schemas.microsoft.com/office/drawing/2014/main" val="865451461"/>
                  </a:ext>
                </a:extLst>
              </a:tr>
              <a:tr h="320223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 dirty="0" err="1">
                          <a:effectLst/>
                        </a:rPr>
                        <a:t>Greedy</a:t>
                      </a:r>
                      <a:endParaRPr lang="nl-NL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 dirty="0">
                          <a:effectLst/>
                        </a:rPr>
                        <a:t>53 188</a:t>
                      </a:r>
                      <a:endParaRPr lang="nl-NL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>
                          <a:effectLst/>
                        </a:rPr>
                        <a:t>103 030</a:t>
                      </a:r>
                      <a:endParaRPr lang="nl-NL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 dirty="0">
                          <a:effectLst/>
                        </a:rPr>
                        <a:t>59 722</a:t>
                      </a:r>
                      <a:endParaRPr lang="nl-NL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extLst>
                  <a:ext uri="{0D108BD9-81ED-4DB2-BD59-A6C34878D82A}">
                    <a16:rowId xmlns:a16="http://schemas.microsoft.com/office/drawing/2014/main" val="888071665"/>
                  </a:ext>
                </a:extLst>
              </a:tr>
              <a:tr h="320223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 dirty="0">
                          <a:effectLst/>
                        </a:rPr>
                        <a:t>K-means</a:t>
                      </a:r>
                      <a:endParaRPr lang="nl-NL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 dirty="0">
                          <a:effectLst/>
                        </a:rPr>
                        <a:t>40 606</a:t>
                      </a:r>
                      <a:endParaRPr lang="nl-NL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>
                          <a:effectLst/>
                        </a:rPr>
                        <a:t>90 394</a:t>
                      </a:r>
                      <a:endParaRPr lang="nl-NL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 dirty="0">
                          <a:effectLst/>
                        </a:rPr>
                        <a:t>42 730</a:t>
                      </a:r>
                      <a:endParaRPr lang="nl-NL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extLst>
                  <a:ext uri="{0D108BD9-81ED-4DB2-BD59-A6C34878D82A}">
                    <a16:rowId xmlns:a16="http://schemas.microsoft.com/office/drawing/2014/main" val="4098292308"/>
                  </a:ext>
                </a:extLst>
              </a:tr>
              <a:tr h="320223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>
                          <a:effectLst/>
                        </a:rPr>
                        <a:t>HAC</a:t>
                      </a:r>
                      <a:endParaRPr lang="nl-NL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 dirty="0">
                          <a:effectLst/>
                        </a:rPr>
                        <a:t>23 364</a:t>
                      </a:r>
                      <a:endParaRPr lang="nl-NL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>
                          <a:effectLst/>
                        </a:rPr>
                        <a:t>59 976</a:t>
                      </a:r>
                      <a:endParaRPr lang="nl-NL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 dirty="0">
                          <a:effectLst/>
                        </a:rPr>
                        <a:t>23 364</a:t>
                      </a:r>
                      <a:endParaRPr lang="nl-NL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extLst>
                  <a:ext uri="{0D108BD9-81ED-4DB2-BD59-A6C34878D82A}">
                    <a16:rowId xmlns:a16="http://schemas.microsoft.com/office/drawing/2014/main" val="3304878207"/>
                  </a:ext>
                </a:extLst>
              </a:tr>
            </a:tbl>
          </a:graphicData>
        </a:graphic>
      </p:graphicFrame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60BF0B9D-7A2C-4F87-9016-71968C83C7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9487"/>
              </p:ext>
            </p:extLst>
          </p:nvPr>
        </p:nvGraphicFramePr>
        <p:xfrm>
          <a:off x="1085754" y="3639952"/>
          <a:ext cx="9548294" cy="2493264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2386563">
                  <a:extLst>
                    <a:ext uri="{9D8B030D-6E8A-4147-A177-3AD203B41FA5}">
                      <a16:colId xmlns:a16="http://schemas.microsoft.com/office/drawing/2014/main" val="3802749690"/>
                    </a:ext>
                  </a:extLst>
                </a:gridCol>
                <a:gridCol w="2386563">
                  <a:extLst>
                    <a:ext uri="{9D8B030D-6E8A-4147-A177-3AD203B41FA5}">
                      <a16:colId xmlns:a16="http://schemas.microsoft.com/office/drawing/2014/main" val="1679841015"/>
                    </a:ext>
                  </a:extLst>
                </a:gridCol>
                <a:gridCol w="2387584">
                  <a:extLst>
                    <a:ext uri="{9D8B030D-6E8A-4147-A177-3AD203B41FA5}">
                      <a16:colId xmlns:a16="http://schemas.microsoft.com/office/drawing/2014/main" val="3975249192"/>
                    </a:ext>
                  </a:extLst>
                </a:gridCol>
                <a:gridCol w="2387584">
                  <a:extLst>
                    <a:ext uri="{9D8B030D-6E8A-4147-A177-3AD203B41FA5}">
                      <a16:colId xmlns:a16="http://schemas.microsoft.com/office/drawing/2014/main" val="3777327271"/>
                    </a:ext>
                  </a:extLst>
                </a:gridCol>
              </a:tblGrid>
              <a:tr h="24007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</a:rPr>
                        <a:t>Wijk 1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Max capacity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Current usage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 err="1">
                          <a:effectLst/>
                        </a:rPr>
                        <a:t>Available</a:t>
                      </a:r>
                      <a:r>
                        <a:rPr lang="nl-NL" sz="2000" dirty="0">
                          <a:effectLst/>
                        </a:rPr>
                        <a:t> </a:t>
                      </a:r>
                      <a:r>
                        <a:rPr lang="nl-NL" sz="2000" dirty="0" err="1">
                          <a:effectLst/>
                        </a:rPr>
                        <a:t>space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0542179"/>
                  </a:ext>
                </a:extLst>
              </a:tr>
              <a:tr h="24025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Batterij 0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900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635,6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</a:rPr>
                        <a:t>264,4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3316836"/>
                  </a:ext>
                </a:extLst>
              </a:tr>
              <a:tr h="24025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Batterij 1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1800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1216,8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</a:rPr>
                        <a:t>583,2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3602434"/>
                  </a:ext>
                </a:extLst>
              </a:tr>
              <a:tr h="24025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Batterij 2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900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795,2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</a:rPr>
                        <a:t>104,8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7710828"/>
                  </a:ext>
                </a:extLst>
              </a:tr>
              <a:tr h="24025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Batterij 3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900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819,8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</a:rPr>
                        <a:t>80,8</a:t>
                      </a:r>
                      <a:endParaRPr lang="nl-NL" sz="2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0046098"/>
                  </a:ext>
                </a:extLst>
              </a:tr>
              <a:tr h="24025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Batterij 4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1800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1298,9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</a:rPr>
                        <a:t>501,1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070283"/>
                  </a:ext>
                </a:extLst>
              </a:tr>
              <a:tr h="24025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Batterij 5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1800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1135,5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</a:rPr>
                        <a:t>664,5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5696391"/>
                  </a:ext>
                </a:extLst>
              </a:tr>
              <a:tr h="24025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</a:rPr>
                        <a:t>Batterij 6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900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423,7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</a:rPr>
                        <a:t>476,3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4167832"/>
                  </a:ext>
                </a:extLst>
              </a:tr>
            </a:tbl>
          </a:graphicData>
        </a:graphic>
      </p:graphicFrame>
      <p:sp>
        <p:nvSpPr>
          <p:cNvPr id="7" name="Tekstvak 6">
            <a:extLst>
              <a:ext uri="{FF2B5EF4-FFF2-40B4-BE49-F238E27FC236}">
                <a16:creationId xmlns:a16="http://schemas.microsoft.com/office/drawing/2014/main" id="{16FEFEFD-427B-4DE1-9C98-B368D010125E}"/>
              </a:ext>
            </a:extLst>
          </p:cNvPr>
          <p:cNvSpPr txBox="1"/>
          <p:nvPr/>
        </p:nvSpPr>
        <p:spPr>
          <a:xfrm>
            <a:off x="8860806" y="2012829"/>
            <a:ext cx="1773242" cy="120032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l-NL" b="1" dirty="0"/>
              <a:t>Grootste huis</a:t>
            </a:r>
            <a:endParaRPr lang="nl-NL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dirty="0"/>
              <a:t>ID: 132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dirty="0" err="1"/>
              <a:t>Amp</a:t>
            </a:r>
            <a:r>
              <a:rPr lang="nl-NL" dirty="0"/>
              <a:t>: </a:t>
            </a:r>
            <a:r>
              <a:rPr lang="nl-NL" dirty="0">
                <a:solidFill>
                  <a:srgbClr val="FF0000"/>
                </a:solidFill>
              </a:rPr>
              <a:t>76,2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26974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325D3F-7901-4EA8-B003-E98A2BC7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Discussie II: Batterijprijzen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2E0FC00-08A5-4961-AFB8-4A54D89890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Voor HAC: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3C4FEC6-C54F-40D7-B123-6A23EC860D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K-means met uniforme batterij: 43 730,-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E64BC6F-4B05-4E32-AFB2-9FA8092DB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/>
              <a:t>NA HAC: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ABBE77B-5CA8-4FA8-B70A-A4E556F2013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HAC met uniform 47 168,-</a:t>
            </a:r>
          </a:p>
          <a:p>
            <a:r>
              <a:rPr lang="nl-NL" dirty="0"/>
              <a:t>HAC met 3 types: 23 364.-</a:t>
            </a:r>
          </a:p>
        </p:txBody>
      </p:sp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DFB56A5D-BB37-4171-A468-D8B1382B83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500661"/>
              </p:ext>
            </p:extLst>
          </p:nvPr>
        </p:nvGraphicFramePr>
        <p:xfrm>
          <a:off x="1236681" y="2691132"/>
          <a:ext cx="37900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899">
                  <a:extLst>
                    <a:ext uri="{9D8B030D-6E8A-4147-A177-3AD203B41FA5}">
                      <a16:colId xmlns:a16="http://schemas.microsoft.com/office/drawing/2014/main" val="2381430280"/>
                    </a:ext>
                  </a:extLst>
                </a:gridCol>
                <a:gridCol w="1504811">
                  <a:extLst>
                    <a:ext uri="{9D8B030D-6E8A-4147-A177-3AD203B41FA5}">
                      <a16:colId xmlns:a16="http://schemas.microsoft.com/office/drawing/2014/main" val="140080601"/>
                    </a:ext>
                  </a:extLst>
                </a:gridCol>
                <a:gridCol w="1263355">
                  <a:extLst>
                    <a:ext uri="{9D8B030D-6E8A-4147-A177-3AD203B41FA5}">
                      <a16:colId xmlns:a16="http://schemas.microsoft.com/office/drawing/2014/main" val="252816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Capaciteit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Kosten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74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Uniform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1507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5000,-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823186"/>
                  </a:ext>
                </a:extLst>
              </a:tr>
            </a:tbl>
          </a:graphicData>
        </a:graphic>
      </p:graphicFrame>
      <p:graphicFrame>
        <p:nvGraphicFramePr>
          <p:cNvPr id="8" name="Tabel 7">
            <a:extLst>
              <a:ext uri="{FF2B5EF4-FFF2-40B4-BE49-F238E27FC236}">
                <a16:creationId xmlns:a16="http://schemas.microsoft.com/office/drawing/2014/main" id="{BD5CABB5-30CF-46FD-9157-125F14444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001000"/>
              </p:ext>
            </p:extLst>
          </p:nvPr>
        </p:nvGraphicFramePr>
        <p:xfrm>
          <a:off x="6394706" y="2762674"/>
          <a:ext cx="414342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143">
                  <a:extLst>
                    <a:ext uri="{9D8B030D-6E8A-4147-A177-3AD203B41FA5}">
                      <a16:colId xmlns:a16="http://schemas.microsoft.com/office/drawing/2014/main" val="1949443864"/>
                    </a:ext>
                  </a:extLst>
                </a:gridCol>
                <a:gridCol w="1381143">
                  <a:extLst>
                    <a:ext uri="{9D8B030D-6E8A-4147-A177-3AD203B41FA5}">
                      <a16:colId xmlns:a16="http://schemas.microsoft.com/office/drawing/2014/main" val="4007471391"/>
                    </a:ext>
                  </a:extLst>
                </a:gridCol>
                <a:gridCol w="1381143">
                  <a:extLst>
                    <a:ext uri="{9D8B030D-6E8A-4147-A177-3AD203B41FA5}">
                      <a16:colId xmlns:a16="http://schemas.microsoft.com/office/drawing/2014/main" val="2251020322"/>
                    </a:ext>
                  </a:extLst>
                </a:gridCol>
              </a:tblGrid>
              <a:tr h="362750">
                <a:tc>
                  <a:txBody>
                    <a:bodyPr/>
                    <a:lstStyle/>
                    <a:p>
                      <a:r>
                        <a:rPr lang="nl-NL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Capaciteit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Prijs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317263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r>
                        <a:rPr lang="nl-NL" dirty="0" err="1"/>
                        <a:t>PowerStar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900,-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738039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r>
                        <a:rPr lang="nl-NL" dirty="0" err="1"/>
                        <a:t>Imerse</a:t>
                      </a:r>
                      <a:r>
                        <a:rPr lang="nl-NL" dirty="0"/>
                        <a:t>-II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1350,-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69710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r>
                        <a:rPr lang="nl-NL" dirty="0" err="1"/>
                        <a:t>Imerse</a:t>
                      </a:r>
                      <a:r>
                        <a:rPr lang="nl-NL" dirty="0"/>
                        <a:t>-III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1800,-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866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2033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570358-6696-42BC-B662-85CAEA656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Questions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902BA4D-BF8D-4F26-BF00-6FB9019CC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2739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D8BD1C0-70F3-4854-BC2F-36B651FF7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883182"/>
            <a:ext cx="4937760" cy="736282"/>
          </a:xfrm>
        </p:spPr>
        <p:txBody>
          <a:bodyPr/>
          <a:lstStyle/>
          <a:p>
            <a:r>
              <a:rPr lang="nl-NL" dirty="0"/>
              <a:t>Stap 1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0E2261C-CDA2-442D-8E88-D0B0341F5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1889760"/>
            <a:ext cx="4937760" cy="3979335"/>
          </a:xfrm>
        </p:spPr>
        <p:txBody>
          <a:bodyPr/>
          <a:lstStyle/>
          <a:p>
            <a:r>
              <a:rPr lang="nl-NL" dirty="0"/>
              <a:t>Verbind alle huizen in de drie wijken aan een batterij zonder dat de capaciteit van de batterijen wordt overschreden.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059C5BD-41EC-45DF-A708-3B7876A7DB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7920" y="883182"/>
            <a:ext cx="4937760" cy="736282"/>
          </a:xfrm>
        </p:spPr>
        <p:txBody>
          <a:bodyPr/>
          <a:lstStyle/>
          <a:p>
            <a:r>
              <a:rPr lang="nl-NL" dirty="0"/>
              <a:t>Stap 2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018C8DE-9D22-470E-A593-312E89114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920" y="1889760"/>
            <a:ext cx="4937760" cy="3979334"/>
          </a:xfrm>
        </p:spPr>
        <p:txBody>
          <a:bodyPr/>
          <a:lstStyle/>
          <a:p>
            <a:r>
              <a:rPr lang="nl-NL" dirty="0"/>
              <a:t>Bereken de kosten voor de geconfigureerde wijk en probeer de </a:t>
            </a:r>
            <a:r>
              <a:rPr lang="nl-NL" dirty="0" err="1"/>
              <a:t>SmartGrid</a:t>
            </a:r>
            <a:r>
              <a:rPr lang="nl-NL" dirty="0"/>
              <a:t> te optimaliseren.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6647980B-AFAE-4A07-850B-92CE0E7A58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49" r="1222"/>
          <a:stretch/>
        </p:blipFill>
        <p:spPr>
          <a:xfrm>
            <a:off x="1202079" y="2997954"/>
            <a:ext cx="3403600" cy="2556934"/>
          </a:xfrm>
          <a:prstGeom prst="rect">
            <a:avLst/>
          </a:prstGeom>
        </p:spPr>
      </p:pic>
      <p:graphicFrame>
        <p:nvGraphicFramePr>
          <p:cNvPr id="8" name="Tabel 7">
            <a:extLst>
              <a:ext uri="{FF2B5EF4-FFF2-40B4-BE49-F238E27FC236}">
                <a16:creationId xmlns:a16="http://schemas.microsoft.com/office/drawing/2014/main" id="{13AC548C-DF7B-4D4C-B148-2FCF62D4F1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53691"/>
              </p:ext>
            </p:extLst>
          </p:nvPr>
        </p:nvGraphicFramePr>
        <p:xfrm>
          <a:off x="6372180" y="2997954"/>
          <a:ext cx="384800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257">
                  <a:extLst>
                    <a:ext uri="{9D8B030D-6E8A-4147-A177-3AD203B41FA5}">
                      <a16:colId xmlns:a16="http://schemas.microsoft.com/office/drawing/2014/main" val="3142568548"/>
                    </a:ext>
                  </a:extLst>
                </a:gridCol>
                <a:gridCol w="2934749">
                  <a:extLst>
                    <a:ext uri="{9D8B030D-6E8A-4147-A177-3AD203B41FA5}">
                      <a16:colId xmlns:a16="http://schemas.microsoft.com/office/drawing/2014/main" val="1989319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Kosten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009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Batterij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€ 5000,- </a:t>
                      </a:r>
                      <a:r>
                        <a:rPr lang="nl-NL" dirty="0" err="1"/>
                        <a:t>p.s.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40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Kabel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€ 9,- per </a:t>
                      </a:r>
                      <a:r>
                        <a:rPr lang="nl-NL" dirty="0" err="1"/>
                        <a:t>grid</a:t>
                      </a:r>
                      <a:r>
                        <a:rPr lang="nl-NL" dirty="0"/>
                        <a:t>-segment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320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334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1F6CFA0-E802-4278-992C-253BB4812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8240" y="988905"/>
            <a:ext cx="4937760" cy="736282"/>
          </a:xfrm>
        </p:spPr>
        <p:txBody>
          <a:bodyPr/>
          <a:lstStyle/>
          <a:p>
            <a:r>
              <a:rPr lang="nl-NL" dirty="0"/>
              <a:t>Stap 3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EAFF10D-64F0-4DF4-8C95-DD8233CAF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1879600"/>
            <a:ext cx="4937760" cy="3989495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Probeer een beter resultaat te realiseren door de batterijen te verplaatsen.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1B02B28-D9BC-43FF-85DD-5EFA6D4DDD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7920" y="988905"/>
            <a:ext cx="4937760" cy="736282"/>
          </a:xfrm>
        </p:spPr>
        <p:txBody>
          <a:bodyPr/>
          <a:lstStyle/>
          <a:p>
            <a:r>
              <a:rPr lang="nl-NL" dirty="0"/>
              <a:t>STAP 4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5C174C9-733C-4D13-B8C2-E6EA81679F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920" y="1879599"/>
            <a:ext cx="4937760" cy="3989495"/>
          </a:xfrm>
        </p:spPr>
        <p:txBody>
          <a:bodyPr/>
          <a:lstStyle/>
          <a:p>
            <a:r>
              <a:rPr lang="nl-NL" dirty="0"/>
              <a:t>Probeer een betere configuratie voor de wijk te vinden met nieuwe batterijen.</a:t>
            </a: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6CBF325-C0F6-4BE4-94C7-2C98E8E24C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7"/>
          <a:stretch/>
        </p:blipFill>
        <p:spPr bwMode="auto">
          <a:xfrm>
            <a:off x="7060062" y="3429000"/>
            <a:ext cx="3253475" cy="191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4315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277E5-1D5D-4283-B920-19F1D547A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Statespace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7E0E7E-105D-4176-BEC0-5B015BA32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b="1" i="1" dirty="0"/>
              <a:t> </a:t>
            </a:r>
            <a:r>
              <a:rPr lang="nl-NL" b="1" i="1" dirty="0" err="1"/>
              <a:t>Lowerbound</a:t>
            </a:r>
            <a:endParaRPr lang="nl-NL" b="1" i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nl-NL" sz="2000" dirty="0"/>
              <a:t>(5 * 5000) + (150 * afstand huis – dichtstbijzijnde batterij)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b="1" i="1" dirty="0"/>
              <a:t> </a:t>
            </a:r>
            <a:r>
              <a:rPr lang="nl-NL" b="1" i="1" dirty="0" err="1"/>
              <a:t>Upperbound</a:t>
            </a:r>
            <a:endParaRPr lang="nl-NL" b="1" i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nl-NL" sz="2000" dirty="0"/>
              <a:t>(5 * 5000) + (150 * afstand huis – verste batterij)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b="1" i="1" dirty="0"/>
              <a:t> </a:t>
            </a:r>
            <a:r>
              <a:rPr lang="nl-NL" b="1" i="1" dirty="0" err="1"/>
              <a:t>Statespace</a:t>
            </a:r>
            <a:endParaRPr lang="nl-NL" b="1" i="1" dirty="0"/>
          </a:p>
          <a:p>
            <a:pPr marL="201168" lvl="1" indent="0">
              <a:buNone/>
            </a:pPr>
            <a:endParaRPr lang="nl-NL" sz="2600" dirty="0"/>
          </a:p>
          <a:p>
            <a:pPr marL="201168" lvl="1" indent="0">
              <a:buNone/>
            </a:pPr>
            <a:endParaRPr lang="nl-NL" sz="2600" dirty="0"/>
          </a:p>
          <a:p>
            <a:pPr marL="201168" lvl="1" indent="0">
              <a:buNone/>
            </a:pPr>
            <a:endParaRPr lang="nl-NL" sz="2600" dirty="0"/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0FD13CBE-4F7D-46E2-B993-ACBD1D630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230311"/>
              </p:ext>
            </p:extLst>
          </p:nvPr>
        </p:nvGraphicFramePr>
        <p:xfrm>
          <a:off x="7157938" y="3857414"/>
          <a:ext cx="384800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257">
                  <a:extLst>
                    <a:ext uri="{9D8B030D-6E8A-4147-A177-3AD203B41FA5}">
                      <a16:colId xmlns:a16="http://schemas.microsoft.com/office/drawing/2014/main" val="3142568548"/>
                    </a:ext>
                  </a:extLst>
                </a:gridCol>
                <a:gridCol w="2934749">
                  <a:extLst>
                    <a:ext uri="{9D8B030D-6E8A-4147-A177-3AD203B41FA5}">
                      <a16:colId xmlns:a16="http://schemas.microsoft.com/office/drawing/2014/main" val="1989319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Kosten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009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Batterij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€ 5000,- </a:t>
                      </a:r>
                      <a:r>
                        <a:rPr lang="nl-NL" dirty="0" err="1"/>
                        <a:t>p.s.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40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Kabel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€ 9,- per </a:t>
                      </a:r>
                      <a:r>
                        <a:rPr lang="nl-NL" dirty="0" err="1"/>
                        <a:t>grid</a:t>
                      </a:r>
                      <a:r>
                        <a:rPr lang="nl-NL" dirty="0"/>
                        <a:t>-segment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320985"/>
                  </a:ext>
                </a:extLst>
              </a:tr>
            </a:tbl>
          </a:graphicData>
        </a:graphic>
      </p:graphicFrame>
      <p:pic>
        <p:nvPicPr>
          <p:cNvPr id="5" name="Afbeelding 8" descr="Afbeelding met object&#10;&#10;Beschrijving is gegenereerd met hoge betrouwbaarheid">
            <a:extLst>
              <a:ext uri="{FF2B5EF4-FFF2-40B4-BE49-F238E27FC236}">
                <a16:creationId xmlns:a16="http://schemas.microsoft.com/office/drawing/2014/main" id="{2F9C413B-8ACA-444C-94FA-83B067D3D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056" y="3857414"/>
            <a:ext cx="4504530" cy="97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56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E58A15-EA5E-445A-8B70-DC03A2DC6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Methodes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91C5ECE-4704-4B1F-B417-C44E843BB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nl-NL" dirty="0"/>
              <a:t> </a:t>
            </a:r>
            <a:r>
              <a:rPr lang="nl-NL" dirty="0" err="1"/>
              <a:t>Greedy</a:t>
            </a:r>
            <a:br>
              <a:rPr lang="nl-NL" dirty="0"/>
            </a:br>
            <a:endParaRPr lang="nl-NL" dirty="0"/>
          </a:p>
          <a:p>
            <a:pPr>
              <a:buFont typeface="Courier New" panose="02070309020205020404" pitchFamily="49" charset="0"/>
              <a:buChar char="o"/>
            </a:pPr>
            <a:r>
              <a:rPr lang="nl-NL" dirty="0"/>
              <a:t> Hill </a:t>
            </a:r>
            <a:r>
              <a:rPr lang="nl-NL" dirty="0" err="1"/>
              <a:t>Climber</a:t>
            </a:r>
            <a:br>
              <a:rPr lang="nl-NL" dirty="0"/>
            </a:br>
            <a:endParaRPr lang="nl-NL" dirty="0"/>
          </a:p>
          <a:p>
            <a:pPr>
              <a:buFont typeface="Courier New" panose="02070309020205020404" pitchFamily="49" charset="0"/>
              <a:buChar char="o"/>
            </a:pPr>
            <a:r>
              <a:rPr lang="nl-NL" dirty="0"/>
              <a:t> </a:t>
            </a:r>
            <a:r>
              <a:rPr lang="nl-NL" dirty="0" err="1"/>
              <a:t>Simulated</a:t>
            </a:r>
            <a:r>
              <a:rPr lang="nl-NL" dirty="0"/>
              <a:t> </a:t>
            </a:r>
            <a:r>
              <a:rPr lang="nl-NL" dirty="0" err="1"/>
              <a:t>Annealing</a:t>
            </a:r>
            <a:br>
              <a:rPr lang="nl-NL" dirty="0"/>
            </a:br>
            <a:endParaRPr lang="nl-NL" dirty="0"/>
          </a:p>
          <a:p>
            <a:pPr>
              <a:buFont typeface="Courier New" panose="02070309020205020404" pitchFamily="49" charset="0"/>
              <a:buChar char="o"/>
            </a:pPr>
            <a:r>
              <a:rPr lang="nl-NL" dirty="0"/>
              <a:t>K Means</a:t>
            </a:r>
            <a:br>
              <a:rPr lang="nl-NL" dirty="0"/>
            </a:br>
            <a:endParaRPr lang="nl-NL" dirty="0"/>
          </a:p>
          <a:p>
            <a:pPr>
              <a:buFont typeface="Courier New" panose="02070309020205020404" pitchFamily="49" charset="0"/>
              <a:buChar char="o"/>
            </a:pPr>
            <a:r>
              <a:rPr lang="nl-NL" dirty="0" err="1"/>
              <a:t>Hierarchical</a:t>
            </a:r>
            <a:r>
              <a:rPr lang="nl-NL" dirty="0"/>
              <a:t> </a:t>
            </a:r>
            <a:r>
              <a:rPr lang="nl-NL" dirty="0" err="1"/>
              <a:t>Agglomerative</a:t>
            </a:r>
            <a:r>
              <a:rPr lang="nl-NL" dirty="0"/>
              <a:t> Clustering (HAC)</a:t>
            </a:r>
          </a:p>
        </p:txBody>
      </p:sp>
    </p:spTree>
    <p:extLst>
      <p:ext uri="{BB962C8B-B14F-4D97-AF65-F5344CB8AC3E}">
        <p14:creationId xmlns:p14="http://schemas.microsoft.com/office/powerpoint/2010/main" val="2912696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82FF57-6BF6-47CE-9F09-72968580E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Greedy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1C80F77-E0E3-40CB-A945-193ED8843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Gaat alle huizen bij langs en verbindt ze één voor één aan de dichtstbijzijnde batterij met voldoende capaciteit.</a:t>
            </a:r>
          </a:p>
          <a:p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r>
              <a:rPr lang="nl-NL" sz="2400" dirty="0"/>
              <a:t> Output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2400" dirty="0"/>
              <a:t> </a:t>
            </a:r>
            <a:r>
              <a:rPr lang="nl-NL" sz="2400" dirty="0" err="1"/>
              <a:t>Distance</a:t>
            </a:r>
            <a:endParaRPr lang="nl-NL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nl-NL" sz="2400" dirty="0"/>
              <a:t> Priority</a:t>
            </a:r>
          </a:p>
          <a:p>
            <a:pPr>
              <a:buFont typeface="Arial" panose="020B0604020202020204" pitchFamily="34" charset="0"/>
              <a:buChar char="•"/>
            </a:pPr>
            <a:endParaRPr lang="nl-NL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nl-NL" sz="2400" dirty="0"/>
              <a:t> Swap</a:t>
            </a:r>
          </a:p>
        </p:txBody>
      </p:sp>
    </p:spTree>
    <p:extLst>
      <p:ext uri="{BB962C8B-B14F-4D97-AF65-F5344CB8AC3E}">
        <p14:creationId xmlns:p14="http://schemas.microsoft.com/office/powerpoint/2010/main" val="1352992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8571F-3E48-4527-8741-EA16FFA45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Hill </a:t>
            </a:r>
            <a:r>
              <a:rPr lang="nl-NL" dirty="0" err="1"/>
              <a:t>Climber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86B50DD-9B6F-4F44-A535-C7AAA862D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Nadat alle huizen verbonden zijn, kijkt de </a:t>
            </a:r>
            <a:r>
              <a:rPr lang="nl-NL" dirty="0" err="1"/>
              <a:t>hill</a:t>
            </a:r>
            <a:r>
              <a:rPr lang="nl-NL" dirty="0"/>
              <a:t> </a:t>
            </a:r>
            <a:r>
              <a:rPr lang="nl-NL" dirty="0" err="1"/>
              <a:t>climber</a:t>
            </a:r>
            <a:r>
              <a:rPr lang="nl-NL" dirty="0"/>
              <a:t> of het mogelijk is om een vermindering van kosten te realiseren door huizen te wisselen.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 Random</a:t>
            </a:r>
          </a:p>
          <a:p>
            <a:pPr>
              <a:buFont typeface="Arial" panose="020B0604020202020204" pitchFamily="34" charset="0"/>
              <a:buChar char="•"/>
            </a:pP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 Lijst met mogelijke wisselingen</a:t>
            </a:r>
          </a:p>
          <a:p>
            <a:pPr>
              <a:buFont typeface="Arial" panose="020B0604020202020204" pitchFamily="34" charset="0"/>
              <a:buChar char="•"/>
            </a:pP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 Best </a:t>
            </a:r>
            <a:r>
              <a:rPr lang="nl-NL" dirty="0" err="1"/>
              <a:t>Choice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15454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39F53-7D31-4FEB-A85E-A84F2DEDC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Simulated</a:t>
            </a:r>
            <a:r>
              <a:rPr lang="nl-NL" dirty="0"/>
              <a:t> </a:t>
            </a:r>
            <a:r>
              <a:rPr lang="nl-NL" dirty="0" err="1"/>
              <a:t>Annealing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0D18E0F-8DE2-4A8C-9A4A-04DA21A69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2 huizen worden  vergeleken en op basis van temperatuur  zullen wijzigingen worden doorgevoerd waarbij ook slechte wijzigingen  mogelijk kunnen worden geaccepteerd. </a:t>
            </a:r>
          </a:p>
          <a:p>
            <a:endParaRPr lang="nl-NL" dirty="0"/>
          </a:p>
          <a:p>
            <a:r>
              <a:rPr lang="nl-NL" dirty="0" err="1"/>
              <a:t>Distance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95610092"/>
      </p:ext>
    </p:extLst>
  </p:cSld>
  <p:clrMapOvr>
    <a:masterClrMapping/>
  </p:clrMapOvr>
</p:sld>
</file>

<file path=ppt/theme/theme1.xml><?xml version="1.0" encoding="utf-8"?>
<a:theme xmlns:a="http://schemas.openxmlformats.org/drawingml/2006/main" name="Terugblik">
  <a:themeElements>
    <a:clrScheme name="Oranjeroo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708</TotalTime>
  <Words>500</Words>
  <Application>Microsoft Office PowerPoint</Application>
  <PresentationFormat>Breedbeeld</PresentationFormat>
  <Paragraphs>220</Paragraphs>
  <Slides>25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Century Gothic</vt:lpstr>
      <vt:lpstr>Courier New</vt:lpstr>
      <vt:lpstr>Wingdings</vt:lpstr>
      <vt:lpstr>Terugblik</vt:lpstr>
      <vt:lpstr>SmartGrid</vt:lpstr>
      <vt:lpstr>Casus</vt:lpstr>
      <vt:lpstr>PowerPoint-presentatie</vt:lpstr>
      <vt:lpstr>PowerPoint-presentatie</vt:lpstr>
      <vt:lpstr>Statespace</vt:lpstr>
      <vt:lpstr>Methodes</vt:lpstr>
      <vt:lpstr>Greedy</vt:lpstr>
      <vt:lpstr>Hill Climber</vt:lpstr>
      <vt:lpstr>Simulated Annealing</vt:lpstr>
      <vt:lpstr>K-means: batterijen verplaatsen</vt:lpstr>
      <vt:lpstr>Hierarchical Agglomerative Clustering (HAC)</vt:lpstr>
      <vt:lpstr>PowerPoint-presentatie</vt:lpstr>
      <vt:lpstr>Resultaten</vt:lpstr>
      <vt:lpstr>Greedy</vt:lpstr>
      <vt:lpstr>Hill climber</vt:lpstr>
      <vt:lpstr>Simulated Annealing</vt:lpstr>
      <vt:lpstr>K-Means</vt:lpstr>
      <vt:lpstr>HAC</vt:lpstr>
      <vt:lpstr>Vergelijking</vt:lpstr>
      <vt:lpstr>Greedy</vt:lpstr>
      <vt:lpstr>Greedy, HillClimber, SA</vt:lpstr>
      <vt:lpstr>Conclusie</vt:lpstr>
      <vt:lpstr>Disussie I: Upper &amp; Lowerbound</vt:lpstr>
      <vt:lpstr>Discussie II: Batterijprijzen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SmartGrid</dc:title>
  <dc:creator>Anne Hoogerduijn Strating</dc:creator>
  <cp:lastModifiedBy>Anne Hoogerduijn Strating</cp:lastModifiedBy>
  <cp:revision>16</cp:revision>
  <dcterms:created xsi:type="dcterms:W3CDTF">2018-12-19T22:56:02Z</dcterms:created>
  <dcterms:modified xsi:type="dcterms:W3CDTF">2018-12-20T11:03:45Z</dcterms:modified>
</cp:coreProperties>
</file>