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77" r:id="rId4"/>
    <p:sldId id="269" r:id="rId5"/>
    <p:sldId id="258" r:id="rId6"/>
    <p:sldId id="264" r:id="rId7"/>
    <p:sldId id="266" r:id="rId8"/>
    <p:sldId id="267" r:id="rId9"/>
    <p:sldId id="268" r:id="rId10"/>
    <p:sldId id="276" r:id="rId11"/>
    <p:sldId id="260" r:id="rId12"/>
    <p:sldId id="270" r:id="rId13"/>
    <p:sldId id="271" r:id="rId14"/>
    <p:sldId id="272" r:id="rId15"/>
    <p:sldId id="273" r:id="rId16"/>
    <p:sldId id="275" r:id="rId17"/>
    <p:sldId id="274" r:id="rId18"/>
    <p:sldId id="261" r:id="rId19"/>
    <p:sldId id="279" r:id="rId20"/>
    <p:sldId id="262" r:id="rId2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19D168-FB1F-433B-9E6D-D7E2697B16CD}" v="2" dt="2018-12-14T09:44:22.301"/>
    <p1510:client id="{4B341800-9DE1-47A2-9034-13D747B57BC4}" v="167" dt="2018-12-14T11:55:56.593"/>
    <p1510:client id="{0ECF2887-868E-42BF-A10A-D4A13CEECC73}" v="3" dt="2018-12-14T11:00:42.3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EA998D-50D6-4F9B-8BB7-ABCA489027ED}" type="datetimeFigureOut">
              <a:rPr lang="nl-NL" smtClean="0"/>
              <a:t>19-12-2018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1E500D-4CD7-4EA8-AFB9-1E80D0C7AB5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46587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E500D-4CD7-4EA8-AFB9-1E80D0C7AB56}" type="slidenum">
              <a:rPr lang="nl-NL" smtClean="0"/>
              <a:t>18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34898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19.12.2018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7856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19.12.2018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7113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19.12.2018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960753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19.12.2018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6894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19.12.2018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37241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19.12.2018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22039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19.12.2018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66435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19.12.2018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2295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19.12.2018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5519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19.12.2018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5875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19.12.2018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6696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19.12.2018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1322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19.12.2018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524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19.12.2018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1684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19.12.2018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4110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19.12.2018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0135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953BDC-9EAE-49FE-9892-958C9F845175}" type="datetimeFigureOut">
              <a:rPr lang="de-DE" smtClean="0"/>
              <a:t>19.12.2018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3463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57ABABA7-0420-4200-9B65-1C1967CE9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9">
            <a:extLst>
              <a:ext uri="{FF2B5EF4-FFF2-40B4-BE49-F238E27FC236}">
                <a16:creationId xmlns:a16="http://schemas.microsoft.com/office/drawing/2014/main" id="{7A03E380-9CD1-4ABA-A763-9F9D252B8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009967" y="0"/>
            <a:ext cx="6176982" cy="6853245"/>
            <a:chOff x="2487613" y="285750"/>
            <a:chExt cx="2428876" cy="5654676"/>
          </a:xfrm>
          <a:solidFill>
            <a:schemeClr val="bg2">
              <a:lumMod val="90000"/>
            </a:schemeClr>
          </a:solidFill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66E01B84-4C2B-4DE5-90C8-9C4001A75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" name="Freeform 12">
              <a:extLst>
                <a:ext uri="{FF2B5EF4-FFF2-40B4-BE49-F238E27FC236}">
                  <a16:creationId xmlns:a16="http://schemas.microsoft.com/office/drawing/2014/main" id="{64CE5A7A-D5C5-4FE5-860C-0B5748FDE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016A7D2A-6EEA-47B8-A763-7D82E41B3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E758F6E7-6DEC-48D0-ACB1-E5E26B13E6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B56657FF-C027-42E7-859B-902929B6FA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79047F2A-5978-46C6-B3A2-54AAC2136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F3BE8FD1-0A72-4640-AC7A-2E057273F8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752FC782-A372-4D11-B20D-958955E56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AA00B2F1-BEE2-444A-8249-C8E3212CA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4" y="468286"/>
              <a:ext cx="1768475" cy="4262464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E7F5747E-514B-4CF7-B6B0-DAD7149097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931614BB-1593-40ED-8113-2BD118705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2691871F-F15C-4E19-BC9C-78E5748D7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304103" y="1318591"/>
            <a:ext cx="5800929" cy="4220820"/>
          </a:xfrm>
        </p:spPr>
        <p:txBody>
          <a:bodyPr anchor="ctr">
            <a:normAutofit/>
          </a:bodyPr>
          <a:lstStyle/>
          <a:p>
            <a:pPr algn="r"/>
            <a:r>
              <a:rPr lang="de-DE" sz="6600" dirty="0" err="1">
                <a:solidFill>
                  <a:schemeClr val="tx2">
                    <a:lumMod val="75000"/>
                  </a:schemeClr>
                </a:solidFill>
              </a:rPr>
              <a:t>SmartGrid</a:t>
            </a:r>
            <a:endParaRPr lang="de-DE" sz="6600" err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7855048" y="1871831"/>
            <a:ext cx="3084569" cy="3199806"/>
          </a:xfrm>
        </p:spPr>
        <p:txBody>
          <a:bodyPr anchor="ctr">
            <a:normAutofit/>
          </a:bodyPr>
          <a:lstStyle/>
          <a:p>
            <a:r>
              <a:rPr lang="de-DE">
                <a:solidFill>
                  <a:schemeClr val="tx2">
                    <a:lumMod val="75000"/>
                  </a:schemeClr>
                </a:solidFill>
              </a:rPr>
              <a:t>By AC/DC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317EBE3-FF86-4DA1-BC9A-331F7F214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9" name="Straight Connector 25">
            <a:extLst>
              <a:ext uri="{FF2B5EF4-FFF2-40B4-BE49-F238E27FC236}">
                <a16:creationId xmlns:a16="http://schemas.microsoft.com/office/drawing/2014/main" id="{34D43EC1-35FA-4FC3-8526-F655CEB09D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7196" y="1871831"/>
            <a:ext cx="0" cy="3200400"/>
          </a:xfrm>
          <a:prstGeom prst="line">
            <a:avLst/>
          </a:prstGeom>
          <a:ln w="158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14390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Agglomerative Clustering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Elk huis een </a:t>
            </a:r>
            <a:r>
              <a:rPr lang="en-US" dirty="0" err="1"/>
              <a:t>eigen</a:t>
            </a:r>
            <a:r>
              <a:rPr lang="en-US" dirty="0"/>
              <a:t> </a:t>
            </a:r>
            <a:r>
              <a:rPr lang="en-US" dirty="0" err="1"/>
              <a:t>batterij</a:t>
            </a:r>
            <a:endParaRPr lang="en-US" dirty="0"/>
          </a:p>
          <a:p>
            <a:endParaRPr lang="en-US" dirty="0"/>
          </a:p>
          <a:p>
            <a:r>
              <a:rPr lang="en-US" dirty="0"/>
              <a:t>Merge</a:t>
            </a:r>
            <a:endParaRPr lang="nl-NL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3699" y="3776663"/>
            <a:ext cx="3880021" cy="2243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8319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C56212-2D06-4563-A27A-2F81AD3C0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Results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CAA3D2D-3FEC-4EB3-88D0-8A0E062EE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NL" dirty="0" err="1"/>
              <a:t>Greedy</a:t>
            </a:r>
            <a:endParaRPr lang="nl-NL" dirty="0"/>
          </a:p>
          <a:p>
            <a:endParaRPr lang="nl-NL" dirty="0"/>
          </a:p>
          <a:p>
            <a:r>
              <a:rPr lang="nl-NL" dirty="0"/>
              <a:t>Hill </a:t>
            </a:r>
            <a:r>
              <a:rPr lang="nl-NL" dirty="0" err="1"/>
              <a:t>Climber</a:t>
            </a:r>
            <a:endParaRPr lang="nl-NL" dirty="0"/>
          </a:p>
          <a:p>
            <a:endParaRPr lang="nl-NL" dirty="0"/>
          </a:p>
          <a:p>
            <a:r>
              <a:rPr lang="nl-NL" dirty="0" err="1"/>
              <a:t>Simulated</a:t>
            </a:r>
            <a:r>
              <a:rPr lang="nl-NL" dirty="0"/>
              <a:t> </a:t>
            </a:r>
            <a:r>
              <a:rPr lang="nl-NL" dirty="0" err="1"/>
              <a:t>Annealing</a:t>
            </a:r>
            <a:endParaRPr lang="nl-NL" dirty="0"/>
          </a:p>
          <a:p>
            <a:endParaRPr lang="nl-NL" dirty="0"/>
          </a:p>
          <a:p>
            <a:r>
              <a:rPr lang="nl-NL" dirty="0"/>
              <a:t>K-means</a:t>
            </a:r>
          </a:p>
          <a:p>
            <a:endParaRPr lang="en-US" dirty="0"/>
          </a:p>
          <a:p>
            <a:r>
              <a:rPr lang="en-US" dirty="0"/>
              <a:t>Hierarchical Agglomerative Clustering</a:t>
            </a:r>
            <a:endParaRPr lang="nl-NL" dirty="0"/>
          </a:p>
          <a:p>
            <a:endParaRPr lang="en-US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90551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37A996-074E-4709-9274-E26D068C8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err="1"/>
              <a:t>Results</a:t>
            </a:r>
            <a:r>
              <a:rPr lang="nl-NL"/>
              <a:t> - </a:t>
            </a:r>
            <a:r>
              <a:rPr lang="nl-NL" err="1"/>
              <a:t>Greedy</a:t>
            </a:r>
          </a:p>
        </p:txBody>
      </p:sp>
      <p:pic>
        <p:nvPicPr>
          <p:cNvPr id="4" name="Afbeelding 4">
            <a:extLst>
              <a:ext uri="{FF2B5EF4-FFF2-40B4-BE49-F238E27FC236}">
                <a16:creationId xmlns:a16="http://schemas.microsoft.com/office/drawing/2014/main" id="{54760032-D035-4747-AF14-AE8EC1DE3E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7937" y="1650232"/>
            <a:ext cx="6151359" cy="4613310"/>
          </a:xfrm>
          <a:prstGeom prst="rect">
            <a:avLst/>
          </a:prstGeom>
        </p:spPr>
      </p:pic>
      <p:sp>
        <p:nvSpPr>
          <p:cNvPr id="5" name="Tekstvak 4">
            <a:extLst>
              <a:ext uri="{FF2B5EF4-FFF2-40B4-BE49-F238E27FC236}">
                <a16:creationId xmlns:a16="http://schemas.microsoft.com/office/drawing/2014/main" id="{F0247C35-EBE3-48D1-90D0-1971BBFDE13F}"/>
              </a:ext>
            </a:extLst>
          </p:cNvPr>
          <p:cNvSpPr txBox="1"/>
          <p:nvPr/>
        </p:nvSpPr>
        <p:spPr>
          <a:xfrm>
            <a:off x="8667750" y="2683053"/>
            <a:ext cx="2762250" cy="230832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nl-NL">
                <a:cs typeface="Segoe UI"/>
              </a:rPr>
              <a:t>Lowerbound:</a:t>
            </a:r>
            <a:r>
              <a:rPr lang="en-US">
                <a:latin typeface="Century Gothic"/>
                <a:cs typeface="Segoe UI"/>
              </a:rPr>
              <a:t>​</a:t>
            </a:r>
          </a:p>
          <a:p>
            <a:r>
              <a:rPr lang="nl-NL">
                <a:latin typeface="Century Gothic"/>
                <a:cs typeface="Segoe UI"/>
              </a:rPr>
              <a:t>€ 53.188</a:t>
            </a:r>
            <a:endParaRPr lang="en-US">
              <a:latin typeface="Century Gothic"/>
              <a:cs typeface="Segoe UI"/>
            </a:endParaRPr>
          </a:p>
          <a:p>
            <a:endParaRPr lang="en-US">
              <a:latin typeface="Century Gothic"/>
              <a:cs typeface="Segoe UI"/>
            </a:endParaRPr>
          </a:p>
          <a:p>
            <a:r>
              <a:rPr lang="nl-NL">
                <a:cs typeface="Segoe UI"/>
              </a:rPr>
              <a:t>Upperbound:</a:t>
            </a:r>
            <a:r>
              <a:rPr lang="en-US">
                <a:latin typeface="Century Gothic"/>
                <a:cs typeface="Segoe UI"/>
              </a:rPr>
              <a:t>​</a:t>
            </a:r>
          </a:p>
          <a:p>
            <a:r>
              <a:rPr lang="nl-NL">
                <a:cs typeface="Segoe UI"/>
              </a:rPr>
              <a:t>€ 103.030</a:t>
            </a:r>
            <a:endParaRPr lang="nl-NL">
              <a:latin typeface="Century Gothic"/>
              <a:cs typeface="Segoe UI"/>
            </a:endParaRPr>
          </a:p>
          <a:p>
            <a:r>
              <a:rPr lang="nl-NL">
                <a:latin typeface="Century Gothic"/>
                <a:cs typeface="Segoe UI"/>
              </a:rPr>
              <a:t>​</a:t>
            </a:r>
          </a:p>
          <a:p>
            <a:r>
              <a:rPr lang="nl-NL">
                <a:cs typeface="Segoe UI"/>
              </a:rPr>
              <a:t>Total costs:</a:t>
            </a:r>
            <a:r>
              <a:rPr lang="en-US">
                <a:latin typeface="Century Gothic"/>
                <a:cs typeface="Segoe UI"/>
              </a:rPr>
              <a:t>​</a:t>
            </a:r>
          </a:p>
          <a:p>
            <a:r>
              <a:rPr lang="nl-NL">
                <a:cs typeface="Segoe UI"/>
              </a:rPr>
              <a:t>€ 56.950</a:t>
            </a:r>
          </a:p>
        </p:txBody>
      </p:sp>
    </p:spTree>
    <p:extLst>
      <p:ext uri="{BB962C8B-B14F-4D97-AF65-F5344CB8AC3E}">
        <p14:creationId xmlns:p14="http://schemas.microsoft.com/office/powerpoint/2010/main" val="9926547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37A996-074E-4709-9274-E26D068C8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err="1"/>
              <a:t>Results</a:t>
            </a:r>
            <a:r>
              <a:rPr lang="nl-NL"/>
              <a:t> - Hill </a:t>
            </a:r>
            <a:r>
              <a:rPr lang="nl-NL" err="1"/>
              <a:t>Climber</a:t>
            </a:r>
            <a:endParaRPr lang="nl-NL" err="1">
              <a:ea typeface="+mj-lt"/>
              <a:cs typeface="+mj-lt"/>
            </a:endParaRPr>
          </a:p>
        </p:txBody>
      </p:sp>
      <p:pic>
        <p:nvPicPr>
          <p:cNvPr id="4" name="Afbeelding 4">
            <a:extLst>
              <a:ext uri="{FF2B5EF4-FFF2-40B4-BE49-F238E27FC236}">
                <a16:creationId xmlns:a16="http://schemas.microsoft.com/office/drawing/2014/main" id="{43455314-FF6D-47CB-9FAD-3D99638D90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4541" y="1600201"/>
            <a:ext cx="6364232" cy="4763826"/>
          </a:xfrm>
          <a:prstGeom prst="rect">
            <a:avLst/>
          </a:prstGeom>
        </p:spPr>
      </p:pic>
      <p:sp>
        <p:nvSpPr>
          <p:cNvPr id="5" name="Tekstvak 4">
            <a:extLst>
              <a:ext uri="{FF2B5EF4-FFF2-40B4-BE49-F238E27FC236}">
                <a16:creationId xmlns:a16="http://schemas.microsoft.com/office/drawing/2014/main" id="{E3FE3C8F-5D86-4A0B-9E0E-B46B020972D7}"/>
              </a:ext>
            </a:extLst>
          </p:cNvPr>
          <p:cNvSpPr txBox="1"/>
          <p:nvPr/>
        </p:nvSpPr>
        <p:spPr>
          <a:xfrm>
            <a:off x="8810625" y="2595968"/>
            <a:ext cx="2533650" cy="230832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nl-NL" dirty="0" err="1">
                <a:cs typeface="Segoe UI"/>
              </a:rPr>
              <a:t>Lowerbound</a:t>
            </a:r>
            <a:r>
              <a:rPr lang="nl-NL" dirty="0">
                <a:cs typeface="Segoe UI"/>
              </a:rPr>
              <a:t>:</a:t>
            </a:r>
            <a:r>
              <a:rPr lang="en-US" dirty="0">
                <a:latin typeface="Century Gothic"/>
                <a:cs typeface="Segoe UI"/>
              </a:rPr>
              <a:t>​</a:t>
            </a:r>
          </a:p>
          <a:p>
            <a:r>
              <a:rPr lang="nl-NL" dirty="0">
                <a:latin typeface="Century Gothic"/>
                <a:cs typeface="Segoe UI"/>
              </a:rPr>
              <a:t>€ 53.188</a:t>
            </a:r>
            <a:endParaRPr lang="en-US" dirty="0">
              <a:latin typeface="Century Gothic"/>
              <a:cs typeface="Segoe UI"/>
            </a:endParaRPr>
          </a:p>
          <a:p>
            <a:endParaRPr lang="en-US" dirty="0">
              <a:latin typeface="Century Gothic"/>
              <a:cs typeface="Segoe UI"/>
            </a:endParaRPr>
          </a:p>
          <a:p>
            <a:r>
              <a:rPr lang="nl-NL" dirty="0" err="1">
                <a:cs typeface="Segoe UI"/>
              </a:rPr>
              <a:t>Upperbound</a:t>
            </a:r>
            <a:r>
              <a:rPr lang="nl-NL" dirty="0">
                <a:cs typeface="Segoe UI"/>
              </a:rPr>
              <a:t>:</a:t>
            </a:r>
            <a:r>
              <a:rPr lang="en-US" dirty="0">
                <a:latin typeface="Century Gothic"/>
                <a:cs typeface="Segoe UI"/>
              </a:rPr>
              <a:t>​</a:t>
            </a:r>
          </a:p>
          <a:p>
            <a:r>
              <a:rPr lang="nl-NL" dirty="0">
                <a:cs typeface="Segoe UI"/>
              </a:rPr>
              <a:t>€ 103.030</a:t>
            </a:r>
            <a:endParaRPr lang="nl-NL" dirty="0">
              <a:latin typeface="Century Gothic"/>
              <a:cs typeface="Segoe UI"/>
            </a:endParaRPr>
          </a:p>
          <a:p>
            <a:r>
              <a:rPr lang="nl-NL" dirty="0">
                <a:latin typeface="Century Gothic"/>
                <a:cs typeface="Segoe UI"/>
              </a:rPr>
              <a:t>​</a:t>
            </a:r>
          </a:p>
          <a:p>
            <a:r>
              <a:rPr lang="nl-NL" dirty="0">
                <a:cs typeface="Segoe UI"/>
              </a:rPr>
              <a:t>Total </a:t>
            </a:r>
            <a:r>
              <a:rPr lang="nl-NL" dirty="0" err="1">
                <a:cs typeface="Segoe UI"/>
              </a:rPr>
              <a:t>costs</a:t>
            </a:r>
            <a:r>
              <a:rPr lang="nl-NL" dirty="0">
                <a:cs typeface="Segoe UI"/>
              </a:rPr>
              <a:t>:</a:t>
            </a:r>
            <a:r>
              <a:rPr lang="en-US" dirty="0">
                <a:latin typeface="Century Gothic"/>
                <a:cs typeface="Segoe UI"/>
              </a:rPr>
              <a:t>​</a:t>
            </a:r>
          </a:p>
          <a:p>
            <a:r>
              <a:rPr lang="nl-NL" dirty="0">
                <a:cs typeface="Segoe UI"/>
              </a:rPr>
              <a:t>€ 56.370</a:t>
            </a:r>
          </a:p>
        </p:txBody>
      </p:sp>
    </p:spTree>
    <p:extLst>
      <p:ext uri="{BB962C8B-B14F-4D97-AF65-F5344CB8AC3E}">
        <p14:creationId xmlns:p14="http://schemas.microsoft.com/office/powerpoint/2010/main" val="36679816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37A996-074E-4709-9274-E26D068C8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err="1"/>
              <a:t>Results</a:t>
            </a:r>
            <a:r>
              <a:rPr lang="nl-NL"/>
              <a:t> - </a:t>
            </a:r>
            <a:r>
              <a:rPr lang="nl-NL" err="1"/>
              <a:t>Simulated</a:t>
            </a:r>
            <a:r>
              <a:rPr lang="nl-NL"/>
              <a:t> </a:t>
            </a:r>
            <a:r>
              <a:rPr lang="nl-NL" err="1"/>
              <a:t>Annealing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62950" y="2251697"/>
            <a:ext cx="3560762" cy="3777622"/>
          </a:xfrm>
        </p:spPr>
        <p:txBody>
          <a:bodyPr/>
          <a:lstStyle/>
          <a:p>
            <a:pPr marL="0" indent="0">
              <a:buNone/>
            </a:pPr>
            <a:r>
              <a:rPr lang="nl-NL" dirty="0" err="1">
                <a:cs typeface="Segoe UI"/>
              </a:rPr>
              <a:t>Lowerbound</a:t>
            </a:r>
            <a:r>
              <a:rPr lang="nl-NL" dirty="0">
                <a:cs typeface="Segoe UI"/>
              </a:rPr>
              <a:t>:</a:t>
            </a:r>
            <a:r>
              <a:rPr lang="en-US" dirty="0">
                <a:cs typeface="Segoe UI"/>
              </a:rPr>
              <a:t>​</a:t>
            </a:r>
          </a:p>
          <a:p>
            <a:pPr marL="0" indent="0">
              <a:buNone/>
            </a:pPr>
            <a:r>
              <a:rPr lang="nl-NL" dirty="0">
                <a:cs typeface="Segoe UI"/>
              </a:rPr>
              <a:t>€ 53.188</a:t>
            </a:r>
            <a:endParaRPr lang="en-US" dirty="0">
              <a:cs typeface="Segoe UI"/>
            </a:endParaRPr>
          </a:p>
          <a:p>
            <a:endParaRPr lang="en-US" dirty="0">
              <a:cs typeface="Segoe UI"/>
            </a:endParaRPr>
          </a:p>
          <a:p>
            <a:pPr marL="0" indent="0">
              <a:buNone/>
            </a:pPr>
            <a:r>
              <a:rPr lang="nl-NL" dirty="0" err="1">
                <a:cs typeface="Segoe UI"/>
              </a:rPr>
              <a:t>Upperbound</a:t>
            </a:r>
            <a:r>
              <a:rPr lang="nl-NL" dirty="0">
                <a:cs typeface="Segoe UI"/>
              </a:rPr>
              <a:t>:</a:t>
            </a:r>
            <a:r>
              <a:rPr lang="en-US" dirty="0">
                <a:cs typeface="Segoe UI"/>
              </a:rPr>
              <a:t>​</a:t>
            </a:r>
          </a:p>
          <a:p>
            <a:pPr marL="0" indent="0">
              <a:buNone/>
            </a:pPr>
            <a:r>
              <a:rPr lang="nl-NL" dirty="0">
                <a:cs typeface="Segoe UI"/>
              </a:rPr>
              <a:t>€ 103.030</a:t>
            </a:r>
          </a:p>
        </p:txBody>
      </p:sp>
      <p:pic>
        <p:nvPicPr>
          <p:cNvPr id="1026" name="Picture 2" descr="simulated_10tim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0700" y="1195540"/>
            <a:ext cx="5556250" cy="5547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60595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37A996-074E-4709-9274-E26D068C8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err="1"/>
              <a:t>Results</a:t>
            </a:r>
            <a:r>
              <a:rPr lang="nl-NL"/>
              <a:t> - K-Means</a:t>
            </a:r>
          </a:p>
        </p:txBody>
      </p:sp>
      <p:pic>
        <p:nvPicPr>
          <p:cNvPr id="4" name="Afbeelding 4">
            <a:extLst>
              <a:ext uri="{FF2B5EF4-FFF2-40B4-BE49-F238E27FC236}">
                <a16:creationId xmlns:a16="http://schemas.microsoft.com/office/drawing/2014/main" id="{E2ABE176-51E3-4B57-9384-4E50965B3A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5974" y="1629508"/>
            <a:ext cx="6115352" cy="4586514"/>
          </a:xfrm>
          <a:prstGeom prst="rect">
            <a:avLst/>
          </a:prstGeo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A4D78363-19A6-49F1-A9B3-21E9BFDA57C1}"/>
              </a:ext>
            </a:extLst>
          </p:cNvPr>
          <p:cNvSpPr txBox="1"/>
          <p:nvPr/>
        </p:nvSpPr>
        <p:spPr>
          <a:xfrm>
            <a:off x="8447314" y="1877367"/>
            <a:ext cx="2743200" cy="230832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nl-NL" dirty="0" err="1"/>
              <a:t>Updated</a:t>
            </a:r>
            <a:r>
              <a:rPr lang="nl-NL" dirty="0"/>
              <a:t> </a:t>
            </a:r>
            <a:r>
              <a:rPr lang="nl-NL" dirty="0" err="1"/>
              <a:t>lowerbound</a:t>
            </a:r>
            <a:r>
              <a:rPr lang="nl-NL" dirty="0"/>
              <a:t>:</a:t>
            </a:r>
          </a:p>
          <a:p>
            <a:r>
              <a:rPr lang="nl-NL" dirty="0"/>
              <a:t>€ 39.958</a:t>
            </a:r>
          </a:p>
          <a:p>
            <a:endParaRPr lang="nl-NL" dirty="0"/>
          </a:p>
          <a:p>
            <a:r>
              <a:rPr lang="nl-NL" dirty="0" err="1"/>
              <a:t>Updated</a:t>
            </a:r>
            <a:r>
              <a:rPr lang="nl-NL" dirty="0"/>
              <a:t> </a:t>
            </a:r>
            <a:r>
              <a:rPr lang="nl-NL" dirty="0" err="1"/>
              <a:t>upperbound</a:t>
            </a:r>
            <a:r>
              <a:rPr lang="nl-NL" dirty="0"/>
              <a:t>:</a:t>
            </a:r>
          </a:p>
          <a:p>
            <a:r>
              <a:rPr lang="nl-NL" dirty="0"/>
              <a:t>€ 94.867</a:t>
            </a:r>
          </a:p>
          <a:p>
            <a:endParaRPr lang="nl-NL" dirty="0"/>
          </a:p>
          <a:p>
            <a:r>
              <a:rPr lang="nl-NL" dirty="0"/>
              <a:t>Total </a:t>
            </a:r>
            <a:r>
              <a:rPr lang="nl-NL" dirty="0" err="1"/>
              <a:t>costs</a:t>
            </a:r>
            <a:r>
              <a:rPr lang="nl-NL" dirty="0"/>
              <a:t>:</a:t>
            </a:r>
          </a:p>
          <a:p>
            <a:r>
              <a:rPr lang="nl-NL" dirty="0"/>
              <a:t>€ 40.444</a:t>
            </a:r>
          </a:p>
        </p:txBody>
      </p:sp>
    </p:spTree>
    <p:extLst>
      <p:ext uri="{BB962C8B-B14F-4D97-AF65-F5344CB8AC3E}">
        <p14:creationId xmlns:p14="http://schemas.microsoft.com/office/powerpoint/2010/main" val="35895875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38301" y="624110"/>
            <a:ext cx="9866312" cy="1280890"/>
          </a:xfrm>
        </p:spPr>
        <p:txBody>
          <a:bodyPr>
            <a:normAutofit/>
          </a:bodyPr>
          <a:lstStyle/>
          <a:p>
            <a:r>
              <a:rPr lang="en-US" sz="3100" dirty="0"/>
              <a:t>Results – Hierarchical Agglomerative Clustering</a:t>
            </a:r>
            <a:endParaRPr lang="nl-NL" sz="310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991600" y="1885950"/>
            <a:ext cx="3200400" cy="4025272"/>
          </a:xfrm>
        </p:spPr>
        <p:txBody>
          <a:bodyPr/>
          <a:lstStyle/>
          <a:p>
            <a:pPr marL="0" indent="0">
              <a:buNone/>
            </a:pPr>
            <a:r>
              <a:rPr lang="nl-NL" dirty="0" err="1"/>
              <a:t>Updated</a:t>
            </a:r>
            <a:r>
              <a:rPr lang="nl-NL" dirty="0"/>
              <a:t> </a:t>
            </a:r>
            <a:r>
              <a:rPr lang="nl-NL" dirty="0" err="1"/>
              <a:t>lowerbound</a:t>
            </a:r>
            <a:r>
              <a:rPr lang="nl-NL" dirty="0"/>
              <a:t>:</a:t>
            </a:r>
          </a:p>
          <a:p>
            <a:pPr marL="0" indent="0">
              <a:buNone/>
            </a:pPr>
            <a:r>
              <a:rPr lang="nl-NL" dirty="0"/>
              <a:t>€ 23.364</a:t>
            </a:r>
          </a:p>
          <a:p>
            <a:endParaRPr lang="nl-NL" dirty="0"/>
          </a:p>
          <a:p>
            <a:pPr marL="0" indent="0">
              <a:buNone/>
            </a:pPr>
            <a:r>
              <a:rPr lang="nl-NL" dirty="0" err="1"/>
              <a:t>Updated</a:t>
            </a:r>
            <a:r>
              <a:rPr lang="nl-NL" dirty="0"/>
              <a:t> </a:t>
            </a:r>
            <a:r>
              <a:rPr lang="nl-NL" dirty="0" err="1"/>
              <a:t>upperbound</a:t>
            </a:r>
            <a:r>
              <a:rPr lang="nl-NL" dirty="0"/>
              <a:t>:</a:t>
            </a:r>
          </a:p>
          <a:p>
            <a:pPr marL="0" indent="0">
              <a:buNone/>
            </a:pPr>
            <a:r>
              <a:rPr lang="nl-NL" dirty="0"/>
              <a:t>€ 59976</a:t>
            </a:r>
          </a:p>
          <a:p>
            <a:endParaRPr lang="nl-NL" dirty="0"/>
          </a:p>
          <a:p>
            <a:pPr marL="0" indent="0">
              <a:buNone/>
            </a:pPr>
            <a:r>
              <a:rPr lang="nl-NL" dirty="0"/>
              <a:t>Total </a:t>
            </a:r>
            <a:r>
              <a:rPr lang="nl-NL" dirty="0" err="1"/>
              <a:t>costs</a:t>
            </a:r>
            <a:r>
              <a:rPr lang="nl-NL" dirty="0"/>
              <a:t>:</a:t>
            </a:r>
          </a:p>
          <a:p>
            <a:pPr marL="0" indent="0">
              <a:buNone/>
            </a:pPr>
            <a:r>
              <a:rPr lang="nl-NL" dirty="0"/>
              <a:t>€ 23364</a:t>
            </a:r>
          </a:p>
        </p:txBody>
      </p:sp>
      <p:pic>
        <p:nvPicPr>
          <p:cNvPr id="2050" name="Picture 2" descr="Hierarchical_Agglomerative_Clustering_V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1" y="1219201"/>
            <a:ext cx="7620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45298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2DB86D-DE2A-4FAC-8EE3-F7D1DA0A7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Comparison</a:t>
            </a:r>
            <a:br>
              <a:rPr lang="nl-NL" dirty="0"/>
            </a:br>
            <a:endParaRPr lang="nl-NL" dirty="0"/>
          </a:p>
        </p:txBody>
      </p:sp>
      <p:pic>
        <p:nvPicPr>
          <p:cNvPr id="1026" name="Picture 2" descr="https://github.com/broekm006/SmartGrid/raw/master/resultaten/visualisaties/greedy%20comparis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5974" y="1601899"/>
            <a:ext cx="6096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94065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C56212-2D06-4563-A27A-2F81AD3C0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Comparison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328759"/>
            <a:ext cx="11410950" cy="5719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kstvak 3"/>
          <p:cNvSpPr txBox="1"/>
          <p:nvPr/>
        </p:nvSpPr>
        <p:spPr>
          <a:xfrm>
            <a:off x="10828348" y="4011097"/>
            <a:ext cx="12859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Lowerbound</a:t>
            </a:r>
            <a:endParaRPr lang="nl-NL" sz="1400" dirty="0"/>
          </a:p>
        </p:txBody>
      </p:sp>
      <p:sp>
        <p:nvSpPr>
          <p:cNvPr id="6" name="Tekstvak 5"/>
          <p:cNvSpPr txBox="1"/>
          <p:nvPr/>
        </p:nvSpPr>
        <p:spPr>
          <a:xfrm>
            <a:off x="10817127" y="2058490"/>
            <a:ext cx="12971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Upperbound</a:t>
            </a:r>
            <a:endParaRPr lang="nl-NL" sz="1400" dirty="0"/>
          </a:p>
        </p:txBody>
      </p:sp>
    </p:spTree>
    <p:extLst>
      <p:ext uri="{BB962C8B-B14F-4D97-AF65-F5344CB8AC3E}">
        <p14:creationId xmlns:p14="http://schemas.microsoft.com/office/powerpoint/2010/main" val="31659408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C30929-4566-4AFE-BE73-6D35A4472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4897" y="624110"/>
            <a:ext cx="9712998" cy="1280890"/>
          </a:xfrm>
        </p:spPr>
        <p:txBody>
          <a:bodyPr>
            <a:normAutofit/>
          </a:bodyPr>
          <a:lstStyle/>
          <a:p>
            <a:r>
              <a:rPr lang="nl-NL" dirty="0" err="1"/>
              <a:t>Upper</a:t>
            </a:r>
            <a:r>
              <a:rPr lang="nl-NL" dirty="0"/>
              <a:t> &amp; </a:t>
            </a:r>
            <a:r>
              <a:rPr lang="nl-NL" dirty="0" err="1"/>
              <a:t>Lowerbound</a:t>
            </a:r>
            <a:r>
              <a:rPr lang="nl-NL" dirty="0"/>
              <a:t> (Wijk 1)</a:t>
            </a:r>
          </a:p>
        </p:txBody>
      </p:sp>
      <p:graphicFrame>
        <p:nvGraphicFramePr>
          <p:cNvPr id="4" name="Tijdelijke aanduiding voor inhoud 3">
            <a:extLst>
              <a:ext uri="{FF2B5EF4-FFF2-40B4-BE49-F238E27FC236}">
                <a16:creationId xmlns:a16="http://schemas.microsoft.com/office/drawing/2014/main" id="{79472ED2-02E7-4456-BA95-EA0A1586F0E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794897" y="1806205"/>
          <a:ext cx="7314379" cy="1396392"/>
        </p:xfrm>
        <a:graphic>
          <a:graphicData uri="http://schemas.openxmlformats.org/drawingml/2006/table">
            <a:tbl>
              <a:tblPr firstRow="1" firstCol="1" bandRow="1">
                <a:tableStyleId>{2A488322-F2BA-4B5B-9748-0D474271808F}</a:tableStyleId>
              </a:tblPr>
              <a:tblGrid>
                <a:gridCol w="1462626">
                  <a:extLst>
                    <a:ext uri="{9D8B030D-6E8A-4147-A177-3AD203B41FA5}">
                      <a16:colId xmlns:a16="http://schemas.microsoft.com/office/drawing/2014/main" val="3680339574"/>
                    </a:ext>
                  </a:extLst>
                </a:gridCol>
                <a:gridCol w="1911132">
                  <a:extLst>
                    <a:ext uri="{9D8B030D-6E8A-4147-A177-3AD203B41FA5}">
                      <a16:colId xmlns:a16="http://schemas.microsoft.com/office/drawing/2014/main" val="3839829552"/>
                    </a:ext>
                  </a:extLst>
                </a:gridCol>
                <a:gridCol w="1914246">
                  <a:extLst>
                    <a:ext uri="{9D8B030D-6E8A-4147-A177-3AD203B41FA5}">
                      <a16:colId xmlns:a16="http://schemas.microsoft.com/office/drawing/2014/main" val="2441312454"/>
                    </a:ext>
                  </a:extLst>
                </a:gridCol>
                <a:gridCol w="2026375">
                  <a:extLst>
                    <a:ext uri="{9D8B030D-6E8A-4147-A177-3AD203B41FA5}">
                      <a16:colId xmlns:a16="http://schemas.microsoft.com/office/drawing/2014/main" val="2034120623"/>
                    </a:ext>
                  </a:extLst>
                </a:gridCol>
              </a:tblGrid>
              <a:tr h="320223"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nl-NL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5328" marR="165328" marT="22962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2000" u="none" strike="noStrike" dirty="0" err="1">
                          <a:effectLst/>
                        </a:rPr>
                        <a:t>Lowerbound</a:t>
                      </a:r>
                      <a:endParaRPr lang="nl-NL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5328" marR="165328" marT="22962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2000" u="none" strike="noStrike" dirty="0" err="1">
                          <a:effectLst/>
                        </a:rPr>
                        <a:t>Upperbound</a:t>
                      </a:r>
                      <a:endParaRPr lang="nl-NL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5328" marR="165328" marT="22962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2000" u="none" strike="noStrike" dirty="0">
                          <a:effectLst/>
                        </a:rPr>
                        <a:t>Totale kosten</a:t>
                      </a:r>
                      <a:endParaRPr lang="nl-NL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5328" marR="165328" marT="22962" marB="0"/>
                </a:tc>
                <a:extLst>
                  <a:ext uri="{0D108BD9-81ED-4DB2-BD59-A6C34878D82A}">
                    <a16:rowId xmlns:a16="http://schemas.microsoft.com/office/drawing/2014/main" val="865451461"/>
                  </a:ext>
                </a:extLst>
              </a:tr>
              <a:tr h="320223"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2000" u="none" strike="noStrike">
                          <a:effectLst/>
                        </a:rPr>
                        <a:t>Greedy</a:t>
                      </a:r>
                      <a:endParaRPr lang="nl-NL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5328" marR="165328" marT="22962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2000" u="none" strike="noStrike">
                          <a:effectLst/>
                        </a:rPr>
                        <a:t>53 188</a:t>
                      </a:r>
                      <a:endParaRPr lang="nl-NL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5328" marR="165328" marT="22962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2000" u="none" strike="noStrike">
                          <a:effectLst/>
                        </a:rPr>
                        <a:t>103 030</a:t>
                      </a:r>
                      <a:endParaRPr lang="nl-NL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5328" marR="165328" marT="22962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2000" u="none" strike="noStrike" dirty="0">
                          <a:effectLst/>
                        </a:rPr>
                        <a:t>59 722</a:t>
                      </a:r>
                      <a:endParaRPr lang="nl-NL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5328" marR="165328" marT="22962" marB="0"/>
                </a:tc>
                <a:extLst>
                  <a:ext uri="{0D108BD9-81ED-4DB2-BD59-A6C34878D82A}">
                    <a16:rowId xmlns:a16="http://schemas.microsoft.com/office/drawing/2014/main" val="888071665"/>
                  </a:ext>
                </a:extLst>
              </a:tr>
              <a:tr h="320223"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2000" u="none" strike="noStrike">
                          <a:effectLst/>
                        </a:rPr>
                        <a:t>K-means</a:t>
                      </a:r>
                      <a:endParaRPr lang="nl-NL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5328" marR="165328" marT="22962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2000" u="none" strike="noStrike">
                          <a:effectLst/>
                        </a:rPr>
                        <a:t>40 606</a:t>
                      </a:r>
                      <a:endParaRPr lang="nl-NL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5328" marR="165328" marT="22962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2000" u="none" strike="noStrike">
                          <a:effectLst/>
                        </a:rPr>
                        <a:t>90 394</a:t>
                      </a:r>
                      <a:endParaRPr lang="nl-NL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5328" marR="165328" marT="22962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2000" u="none" strike="noStrike" dirty="0">
                          <a:effectLst/>
                        </a:rPr>
                        <a:t>42 730</a:t>
                      </a:r>
                      <a:endParaRPr lang="nl-NL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5328" marR="165328" marT="22962" marB="0"/>
                </a:tc>
                <a:extLst>
                  <a:ext uri="{0D108BD9-81ED-4DB2-BD59-A6C34878D82A}">
                    <a16:rowId xmlns:a16="http://schemas.microsoft.com/office/drawing/2014/main" val="4098292308"/>
                  </a:ext>
                </a:extLst>
              </a:tr>
              <a:tr h="320223"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2000" u="none" strike="noStrike">
                          <a:effectLst/>
                        </a:rPr>
                        <a:t>HAC</a:t>
                      </a:r>
                      <a:endParaRPr lang="nl-NL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5328" marR="165328" marT="22962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2000" u="none" strike="noStrike">
                          <a:effectLst/>
                        </a:rPr>
                        <a:t>23 364</a:t>
                      </a:r>
                      <a:endParaRPr lang="nl-NL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5328" marR="165328" marT="22962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2000" u="none" strike="noStrike">
                          <a:effectLst/>
                        </a:rPr>
                        <a:t>59 976</a:t>
                      </a:r>
                      <a:endParaRPr lang="nl-NL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5328" marR="165328" marT="22962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2000" u="none" strike="noStrike" dirty="0">
                          <a:effectLst/>
                        </a:rPr>
                        <a:t>23 364</a:t>
                      </a:r>
                      <a:endParaRPr lang="nl-NL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5328" marR="165328" marT="22962" marB="0"/>
                </a:tc>
                <a:extLst>
                  <a:ext uri="{0D108BD9-81ED-4DB2-BD59-A6C34878D82A}">
                    <a16:rowId xmlns:a16="http://schemas.microsoft.com/office/drawing/2014/main" val="3304878207"/>
                  </a:ext>
                </a:extLst>
              </a:tr>
            </a:tbl>
          </a:graphicData>
        </a:graphic>
      </p:graphicFrame>
      <p:graphicFrame>
        <p:nvGraphicFramePr>
          <p:cNvPr id="5" name="Tabel 4">
            <a:extLst>
              <a:ext uri="{FF2B5EF4-FFF2-40B4-BE49-F238E27FC236}">
                <a16:creationId xmlns:a16="http://schemas.microsoft.com/office/drawing/2014/main" id="{37CA6023-9628-45FC-ACAC-7713483E9906}"/>
              </a:ext>
            </a:extLst>
          </p:cNvPr>
          <p:cNvGraphicFramePr>
            <a:graphicFrameLocks noGrp="1"/>
          </p:cNvGraphicFramePr>
          <p:nvPr/>
        </p:nvGraphicFramePr>
        <p:xfrm>
          <a:off x="1794896" y="3655404"/>
          <a:ext cx="9548294" cy="2477262"/>
        </p:xfrm>
        <a:graphic>
          <a:graphicData uri="http://schemas.openxmlformats.org/drawingml/2006/table">
            <a:tbl>
              <a:tblPr firstRow="1" firstCol="1" bandRow="1">
                <a:tableStyleId>{2A488322-F2BA-4B5B-9748-0D474271808F}</a:tableStyleId>
              </a:tblPr>
              <a:tblGrid>
                <a:gridCol w="2386563">
                  <a:extLst>
                    <a:ext uri="{9D8B030D-6E8A-4147-A177-3AD203B41FA5}">
                      <a16:colId xmlns:a16="http://schemas.microsoft.com/office/drawing/2014/main" val="3802749690"/>
                    </a:ext>
                  </a:extLst>
                </a:gridCol>
                <a:gridCol w="2386563">
                  <a:extLst>
                    <a:ext uri="{9D8B030D-6E8A-4147-A177-3AD203B41FA5}">
                      <a16:colId xmlns:a16="http://schemas.microsoft.com/office/drawing/2014/main" val="1679841015"/>
                    </a:ext>
                  </a:extLst>
                </a:gridCol>
                <a:gridCol w="2387584">
                  <a:extLst>
                    <a:ext uri="{9D8B030D-6E8A-4147-A177-3AD203B41FA5}">
                      <a16:colId xmlns:a16="http://schemas.microsoft.com/office/drawing/2014/main" val="3975249192"/>
                    </a:ext>
                  </a:extLst>
                </a:gridCol>
                <a:gridCol w="2387584">
                  <a:extLst>
                    <a:ext uri="{9D8B030D-6E8A-4147-A177-3AD203B41FA5}">
                      <a16:colId xmlns:a16="http://schemas.microsoft.com/office/drawing/2014/main" val="3777327271"/>
                    </a:ext>
                  </a:extLst>
                </a:gridCol>
              </a:tblGrid>
              <a:tr h="24007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nl-NL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2000">
                          <a:effectLst/>
                        </a:rPr>
                        <a:t>Max capacity</a:t>
                      </a:r>
                      <a:endParaRPr lang="nl-NL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2000">
                          <a:effectLst/>
                        </a:rPr>
                        <a:t>Current usage</a:t>
                      </a:r>
                      <a:endParaRPr lang="nl-NL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2000" dirty="0" err="1">
                          <a:effectLst/>
                        </a:rPr>
                        <a:t>Available</a:t>
                      </a:r>
                      <a:r>
                        <a:rPr lang="nl-NL" sz="2000" dirty="0">
                          <a:effectLst/>
                        </a:rPr>
                        <a:t> </a:t>
                      </a:r>
                      <a:r>
                        <a:rPr lang="nl-NL" sz="2000" dirty="0" err="1">
                          <a:effectLst/>
                        </a:rPr>
                        <a:t>space</a:t>
                      </a:r>
                      <a:endParaRPr lang="nl-NL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20542179"/>
                  </a:ext>
                </a:extLst>
              </a:tr>
              <a:tr h="24025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2000">
                          <a:effectLst/>
                        </a:rPr>
                        <a:t>Batterij 0</a:t>
                      </a:r>
                      <a:endParaRPr lang="nl-NL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2000">
                          <a:effectLst/>
                        </a:rPr>
                        <a:t>900</a:t>
                      </a:r>
                      <a:endParaRPr lang="nl-NL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2000">
                          <a:effectLst/>
                        </a:rPr>
                        <a:t>635,6</a:t>
                      </a:r>
                      <a:endParaRPr lang="nl-NL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2000" dirty="0">
                          <a:effectLst/>
                        </a:rPr>
                        <a:t>264,4</a:t>
                      </a:r>
                      <a:endParaRPr lang="nl-NL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13316836"/>
                  </a:ext>
                </a:extLst>
              </a:tr>
              <a:tr h="24025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2000">
                          <a:effectLst/>
                        </a:rPr>
                        <a:t>Batterij 1</a:t>
                      </a:r>
                      <a:endParaRPr lang="nl-NL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2000">
                          <a:effectLst/>
                        </a:rPr>
                        <a:t>1800</a:t>
                      </a:r>
                      <a:endParaRPr lang="nl-NL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2000">
                          <a:effectLst/>
                        </a:rPr>
                        <a:t>1216,8</a:t>
                      </a:r>
                      <a:endParaRPr lang="nl-NL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2000" dirty="0">
                          <a:effectLst/>
                        </a:rPr>
                        <a:t>583,2</a:t>
                      </a:r>
                      <a:endParaRPr lang="nl-NL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93602434"/>
                  </a:ext>
                </a:extLst>
              </a:tr>
              <a:tr h="24025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2000">
                          <a:effectLst/>
                        </a:rPr>
                        <a:t>Batterij 2</a:t>
                      </a:r>
                      <a:endParaRPr lang="nl-NL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2000">
                          <a:effectLst/>
                        </a:rPr>
                        <a:t>900</a:t>
                      </a:r>
                      <a:endParaRPr lang="nl-NL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2000">
                          <a:effectLst/>
                        </a:rPr>
                        <a:t>795,2</a:t>
                      </a:r>
                      <a:endParaRPr lang="nl-NL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2000" dirty="0">
                          <a:effectLst/>
                        </a:rPr>
                        <a:t>104,8</a:t>
                      </a:r>
                      <a:endParaRPr lang="nl-NL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87710828"/>
                  </a:ext>
                </a:extLst>
              </a:tr>
              <a:tr h="24025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2000">
                          <a:effectLst/>
                        </a:rPr>
                        <a:t>Batterij 3</a:t>
                      </a:r>
                      <a:endParaRPr lang="nl-NL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2000">
                          <a:effectLst/>
                        </a:rPr>
                        <a:t>900</a:t>
                      </a:r>
                      <a:endParaRPr lang="nl-NL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2000">
                          <a:effectLst/>
                        </a:rPr>
                        <a:t>819,8</a:t>
                      </a:r>
                      <a:endParaRPr lang="nl-NL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2000" dirty="0">
                          <a:solidFill>
                            <a:srgbClr val="FF0000"/>
                          </a:solidFill>
                          <a:effectLst/>
                        </a:rPr>
                        <a:t>80,8</a:t>
                      </a:r>
                      <a:endParaRPr lang="nl-NL" sz="20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60046098"/>
                  </a:ext>
                </a:extLst>
              </a:tr>
              <a:tr h="24025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2000">
                          <a:effectLst/>
                        </a:rPr>
                        <a:t>Batterij 4</a:t>
                      </a:r>
                      <a:endParaRPr lang="nl-NL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2000">
                          <a:effectLst/>
                        </a:rPr>
                        <a:t>1800</a:t>
                      </a:r>
                      <a:endParaRPr lang="nl-NL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2000">
                          <a:effectLst/>
                        </a:rPr>
                        <a:t>1298,9</a:t>
                      </a:r>
                      <a:endParaRPr lang="nl-NL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2000" dirty="0">
                          <a:effectLst/>
                        </a:rPr>
                        <a:t>501,1</a:t>
                      </a:r>
                      <a:endParaRPr lang="nl-NL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6070283"/>
                  </a:ext>
                </a:extLst>
              </a:tr>
              <a:tr h="24025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2000">
                          <a:effectLst/>
                        </a:rPr>
                        <a:t>Batterij 5</a:t>
                      </a:r>
                      <a:endParaRPr lang="nl-NL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2000">
                          <a:effectLst/>
                        </a:rPr>
                        <a:t>1800</a:t>
                      </a:r>
                      <a:endParaRPr lang="nl-NL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2000">
                          <a:effectLst/>
                        </a:rPr>
                        <a:t>1135,5</a:t>
                      </a:r>
                      <a:endParaRPr lang="nl-NL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2000" dirty="0">
                          <a:effectLst/>
                        </a:rPr>
                        <a:t>664,5</a:t>
                      </a:r>
                      <a:endParaRPr lang="nl-NL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35696391"/>
                  </a:ext>
                </a:extLst>
              </a:tr>
              <a:tr h="24025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2000" dirty="0">
                          <a:effectLst/>
                        </a:rPr>
                        <a:t>Batterij 6</a:t>
                      </a:r>
                      <a:endParaRPr lang="nl-NL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2000">
                          <a:effectLst/>
                        </a:rPr>
                        <a:t>900</a:t>
                      </a:r>
                      <a:endParaRPr lang="nl-NL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2000">
                          <a:effectLst/>
                        </a:rPr>
                        <a:t>423,7</a:t>
                      </a:r>
                      <a:endParaRPr lang="nl-NL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2000" dirty="0">
                          <a:effectLst/>
                        </a:rPr>
                        <a:t>476,3</a:t>
                      </a:r>
                      <a:endParaRPr lang="nl-NL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74167832"/>
                  </a:ext>
                </a:extLst>
              </a:tr>
            </a:tbl>
          </a:graphicData>
        </a:graphic>
      </p:graphicFrame>
      <p:sp>
        <p:nvSpPr>
          <p:cNvPr id="6" name="Tekstvak 5">
            <a:extLst>
              <a:ext uri="{FF2B5EF4-FFF2-40B4-BE49-F238E27FC236}">
                <a16:creationId xmlns:a16="http://schemas.microsoft.com/office/drawing/2014/main" id="{10D1692C-B1A9-4796-BC73-93B2EF0B0FBF}"/>
              </a:ext>
            </a:extLst>
          </p:cNvPr>
          <p:cNvSpPr txBox="1"/>
          <p:nvPr/>
        </p:nvSpPr>
        <p:spPr>
          <a:xfrm>
            <a:off x="9452717" y="1767610"/>
            <a:ext cx="1809450" cy="1200329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nl-NL" b="1" dirty="0"/>
              <a:t>Grootste huis</a:t>
            </a:r>
            <a:endParaRPr lang="nl-NL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nl-NL" dirty="0"/>
              <a:t>ID: 132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nl-NL" dirty="0" err="1"/>
              <a:t>Amp</a:t>
            </a:r>
            <a:r>
              <a:rPr lang="nl-NL" dirty="0"/>
              <a:t>: </a:t>
            </a:r>
            <a:r>
              <a:rPr lang="nl-NL" dirty="0">
                <a:solidFill>
                  <a:srgbClr val="FF0000"/>
                </a:solidFill>
              </a:rPr>
              <a:t>76,2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0775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4" descr="Afbeelding met kaart, tekst&#10;&#10;Beschrijving is gegenereerd met hoge betrouwbaarheid">
            <a:extLst>
              <a:ext uri="{FF2B5EF4-FFF2-40B4-BE49-F238E27FC236}">
                <a16:creationId xmlns:a16="http://schemas.microsoft.com/office/drawing/2014/main" id="{744104A2-F3EC-4446-ACD8-07972D3E5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9055" y="1160167"/>
            <a:ext cx="7078225" cy="5311391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154CB1A-48F2-4D7C-8DB3-D70F5FA31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Introduction</a:t>
            </a:r>
            <a:endParaRPr lang="nl-NL" dirty="0">
              <a:ea typeface="+mj-lt"/>
              <a:cs typeface="+mj-lt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1B2880A-7AED-4B51-BB52-B462DBB5D4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7947" y="3111796"/>
            <a:ext cx="3063816" cy="197056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 dirty="0"/>
              <a:t>Wat is </a:t>
            </a:r>
            <a:r>
              <a:rPr lang="nl-NL" dirty="0" err="1"/>
              <a:t>SmartGrid</a:t>
            </a:r>
            <a:r>
              <a:rPr lang="nl-NL" dirty="0"/>
              <a:t>?</a:t>
            </a:r>
          </a:p>
          <a:p>
            <a:endParaRPr lang="nl-NL" dirty="0"/>
          </a:p>
          <a:p>
            <a:r>
              <a:rPr lang="nl-NL" dirty="0"/>
              <a:t>De case</a:t>
            </a:r>
          </a:p>
          <a:p>
            <a:endParaRPr lang="nl-NL" dirty="0"/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734322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C56212-2D06-4563-A27A-2F81AD3C0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Questions?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CAA3D2D-3FEC-4EB3-88D0-8A0E062EE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75462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Introduction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589211" y="2133600"/>
            <a:ext cx="5324070" cy="3777622"/>
          </a:xfrm>
        </p:spPr>
        <p:txBody>
          <a:bodyPr/>
          <a:lstStyle/>
          <a:p>
            <a:r>
              <a:rPr lang="en-US" dirty="0" err="1"/>
              <a:t>Verbind</a:t>
            </a:r>
            <a:r>
              <a:rPr lang="en-US" dirty="0"/>
              <a:t> </a:t>
            </a:r>
            <a:r>
              <a:rPr lang="en-US" dirty="0" err="1"/>
              <a:t>alle</a:t>
            </a:r>
            <a:r>
              <a:rPr lang="en-US" dirty="0"/>
              <a:t> </a:t>
            </a:r>
            <a:r>
              <a:rPr lang="en-US" dirty="0" err="1"/>
              <a:t>huizen</a:t>
            </a:r>
            <a:r>
              <a:rPr lang="en-US" dirty="0"/>
              <a:t> </a:t>
            </a:r>
            <a:r>
              <a:rPr lang="en-US" dirty="0" err="1"/>
              <a:t>aan</a:t>
            </a:r>
            <a:r>
              <a:rPr lang="en-US" dirty="0"/>
              <a:t> een </a:t>
            </a:r>
            <a:r>
              <a:rPr lang="en-US" dirty="0" err="1"/>
              <a:t>batterij</a:t>
            </a:r>
            <a:r>
              <a:rPr lang="en-US" dirty="0"/>
              <a:t>. (</a:t>
            </a:r>
            <a:r>
              <a:rPr lang="en-US" dirty="0" err="1"/>
              <a:t>zonder</a:t>
            </a:r>
            <a:r>
              <a:rPr lang="en-US" dirty="0"/>
              <a:t> de maximum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overschrijden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 err="1"/>
              <a:t>Optimaliseer</a:t>
            </a:r>
            <a:r>
              <a:rPr lang="en-US" dirty="0"/>
              <a:t> de </a:t>
            </a:r>
            <a:r>
              <a:rPr lang="en-US" dirty="0" err="1"/>
              <a:t>configuratie</a:t>
            </a:r>
            <a:r>
              <a:rPr lang="en-US" dirty="0"/>
              <a:t> van de </a:t>
            </a:r>
            <a:r>
              <a:rPr lang="en-US" dirty="0" err="1"/>
              <a:t>huizen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bereken</a:t>
            </a:r>
            <a:r>
              <a:rPr lang="en-US" dirty="0"/>
              <a:t> de </a:t>
            </a:r>
            <a:r>
              <a:rPr lang="en-US" dirty="0" err="1"/>
              <a:t>kosten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Verbeter</a:t>
            </a:r>
            <a:r>
              <a:rPr lang="en-US" dirty="0"/>
              <a:t> de </a:t>
            </a:r>
            <a:r>
              <a:rPr lang="en-US" dirty="0" err="1"/>
              <a:t>configuratie</a:t>
            </a:r>
            <a:r>
              <a:rPr lang="en-US" dirty="0"/>
              <a:t> door de </a:t>
            </a:r>
            <a:r>
              <a:rPr lang="en-US" dirty="0" err="1"/>
              <a:t>batterijen</a:t>
            </a:r>
            <a:r>
              <a:rPr lang="en-US" dirty="0"/>
              <a:t> op de </a:t>
            </a:r>
            <a:r>
              <a:rPr lang="en-US" dirty="0" err="1"/>
              <a:t>optimale</a:t>
            </a:r>
            <a:r>
              <a:rPr lang="en-US" dirty="0"/>
              <a:t> </a:t>
            </a:r>
            <a:r>
              <a:rPr lang="en-US" dirty="0" err="1"/>
              <a:t>locatie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plaatsen</a:t>
            </a:r>
            <a:endParaRPr lang="en-US" dirty="0"/>
          </a:p>
        </p:txBody>
      </p:sp>
      <p:sp>
        <p:nvSpPr>
          <p:cNvPr id="4" name="Tekstvak 3"/>
          <p:cNvSpPr txBox="1"/>
          <p:nvPr/>
        </p:nvSpPr>
        <p:spPr>
          <a:xfrm>
            <a:off x="7913281" y="2672754"/>
            <a:ext cx="36957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Kosten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 err="1"/>
              <a:t>Batterij</a:t>
            </a:r>
            <a:r>
              <a:rPr lang="en-US" dirty="0"/>
              <a:t>: €5.000</a:t>
            </a:r>
          </a:p>
          <a:p>
            <a:endParaRPr lang="en-US" dirty="0"/>
          </a:p>
          <a:p>
            <a:r>
              <a:rPr lang="en-US" dirty="0" err="1"/>
              <a:t>Kabel</a:t>
            </a:r>
            <a:r>
              <a:rPr lang="en-US" dirty="0"/>
              <a:t>: €9 per grid segment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51031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5100A1-C365-40A7-A42F-4B5A9FD90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err="1"/>
              <a:t>Statespace</a:t>
            </a:r>
            <a:endParaRPr lang="nl-NL" err="1">
              <a:ea typeface="+mj-lt"/>
              <a:cs typeface="+mj-lt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5C6F3D3-C738-43C0-8418-47F08F56C2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035629"/>
            <a:ext cx="8915400" cy="3777622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nl-NL"/>
          </a:p>
          <a:p>
            <a:endParaRPr lang="nl-NL"/>
          </a:p>
          <a:p>
            <a:r>
              <a:rPr lang="nl-NL" err="1"/>
              <a:t>Lowerbound</a:t>
            </a:r>
            <a:r>
              <a:rPr lang="nl-NL"/>
              <a:t> kosten</a:t>
            </a:r>
          </a:p>
          <a:p>
            <a:pPr marL="0" indent="0">
              <a:buNone/>
            </a:pPr>
            <a:r>
              <a:rPr lang="nl-NL"/>
              <a:t>5 * €5000 + 150 * (afstand tussen huis en dichtbij zijnde batterij) = €53.188</a:t>
            </a:r>
          </a:p>
          <a:p>
            <a:endParaRPr lang="nl-NL"/>
          </a:p>
          <a:p>
            <a:pPr marL="0" indent="0">
              <a:buNone/>
            </a:pPr>
            <a:r>
              <a:rPr lang="nl-NL" err="1"/>
              <a:t>Upperbound</a:t>
            </a:r>
            <a:r>
              <a:rPr lang="nl-NL"/>
              <a:t> kosten</a:t>
            </a:r>
          </a:p>
          <a:p>
            <a:pPr>
              <a:buNone/>
            </a:pPr>
            <a:r>
              <a:rPr lang="nl-NL"/>
              <a:t>5 * €5000 + 150 * (afstand tussen huis en verste batterij) = €103.030</a:t>
            </a:r>
          </a:p>
          <a:p>
            <a:endParaRPr lang="nl-NL"/>
          </a:p>
          <a:p>
            <a:r>
              <a:rPr lang="nl-NL"/>
              <a:t>Manhattan </a:t>
            </a:r>
            <a:r>
              <a:rPr lang="nl-NL" err="1"/>
              <a:t>Distance</a:t>
            </a:r>
          </a:p>
          <a:p>
            <a:pPr>
              <a:buNone/>
            </a:pPr>
            <a:endParaRPr lang="nl-NL"/>
          </a:p>
        </p:txBody>
      </p:sp>
      <p:pic>
        <p:nvPicPr>
          <p:cNvPr id="8" name="Afbeelding 8" descr="Afbeelding met object&#10;&#10;Beschrijving is gegenereerd met hoge betrouwbaarheid">
            <a:extLst>
              <a:ext uri="{FF2B5EF4-FFF2-40B4-BE49-F238E27FC236}">
                <a16:creationId xmlns:a16="http://schemas.microsoft.com/office/drawing/2014/main" id="{932B4111-7644-4BE8-A8A6-7B47628A98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4829" y="1443541"/>
            <a:ext cx="5693228" cy="1227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740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F66834-9D6D-4A52-8664-095792201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Methodes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1FC9782-7392-448C-877F-DFA5765C1A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303588" cy="451086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 dirty="0" err="1"/>
              <a:t>Greedy</a:t>
            </a:r>
            <a:endParaRPr lang="nl-NL" dirty="0"/>
          </a:p>
          <a:p>
            <a:endParaRPr lang="nl-NL" dirty="0"/>
          </a:p>
          <a:p>
            <a:r>
              <a:rPr lang="nl-NL" dirty="0"/>
              <a:t>Hill </a:t>
            </a:r>
            <a:r>
              <a:rPr lang="nl-NL" dirty="0" err="1"/>
              <a:t>Climber</a:t>
            </a:r>
            <a:endParaRPr lang="nl-NL" dirty="0"/>
          </a:p>
          <a:p>
            <a:endParaRPr lang="nl-NL" dirty="0"/>
          </a:p>
          <a:p>
            <a:r>
              <a:rPr lang="nl-NL" dirty="0" err="1"/>
              <a:t>Simulated</a:t>
            </a:r>
            <a:r>
              <a:rPr lang="nl-NL" dirty="0"/>
              <a:t> </a:t>
            </a:r>
            <a:r>
              <a:rPr lang="nl-NL" dirty="0" err="1"/>
              <a:t>Annealling</a:t>
            </a:r>
            <a:endParaRPr lang="nl-NL" dirty="0"/>
          </a:p>
          <a:p>
            <a:endParaRPr lang="nl-NL" dirty="0"/>
          </a:p>
          <a:p>
            <a:r>
              <a:rPr lang="nl-NL" dirty="0"/>
              <a:t>K Means</a:t>
            </a:r>
          </a:p>
          <a:p>
            <a:endParaRPr lang="en-US" dirty="0"/>
          </a:p>
          <a:p>
            <a:r>
              <a:rPr lang="en-US" dirty="0"/>
              <a:t>Hierarchical Agglomerative Clustering</a:t>
            </a:r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1323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5DF6B5-B5E3-4B99-AE4B-AD924BF7C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Greedy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EF0DB5F-D1EA-49EC-BAE7-E159686E8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nl-NL"/>
              <a:t>Per huis een batterij kiezen op basis van een heuristiek en huis daaraan verbinden.</a:t>
            </a:r>
          </a:p>
          <a:p>
            <a:endParaRPr lang="nl-NL"/>
          </a:p>
          <a:p>
            <a:r>
              <a:rPr lang="nl-NL"/>
              <a:t>Output</a:t>
            </a:r>
          </a:p>
          <a:p>
            <a:endParaRPr lang="nl-NL"/>
          </a:p>
          <a:p>
            <a:r>
              <a:rPr lang="nl-NL" err="1"/>
              <a:t>Distance</a:t>
            </a:r>
          </a:p>
          <a:p>
            <a:endParaRPr lang="nl-NL"/>
          </a:p>
          <a:p>
            <a:r>
              <a:rPr lang="nl-NL"/>
              <a:t>Priority</a:t>
            </a:r>
          </a:p>
          <a:p>
            <a:endParaRPr lang="nl-NL"/>
          </a:p>
          <a:p>
            <a:r>
              <a:rPr lang="nl-NL"/>
              <a:t>Swap</a:t>
            </a:r>
          </a:p>
        </p:txBody>
      </p:sp>
    </p:spTree>
    <p:extLst>
      <p:ext uri="{BB962C8B-B14F-4D97-AF65-F5344CB8AC3E}">
        <p14:creationId xmlns:p14="http://schemas.microsoft.com/office/powerpoint/2010/main" val="2932678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5DF6B5-B5E3-4B99-AE4B-AD924BF7C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Hill Climber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EF0DB5F-D1EA-49EC-BAE7-E159686E8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NL" dirty="0"/>
              <a:t>2 huizen worden met elkaar vergeleken om een verbetering te realiseren.</a:t>
            </a:r>
          </a:p>
          <a:p>
            <a:endParaRPr lang="nl-NL" dirty="0"/>
          </a:p>
          <a:p>
            <a:r>
              <a:rPr lang="nl-NL" dirty="0"/>
              <a:t>Random</a:t>
            </a:r>
          </a:p>
          <a:p>
            <a:endParaRPr lang="nl-NL" dirty="0"/>
          </a:p>
          <a:p>
            <a:r>
              <a:rPr lang="nl-NL" dirty="0"/>
              <a:t>Lijst met mogelijke wisselingen</a:t>
            </a:r>
          </a:p>
          <a:p>
            <a:endParaRPr lang="nl-NL" dirty="0"/>
          </a:p>
          <a:p>
            <a:r>
              <a:rPr lang="nl-NL" dirty="0"/>
              <a:t>Best </a:t>
            </a:r>
            <a:r>
              <a:rPr lang="nl-NL" dirty="0" err="1"/>
              <a:t>Choice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43711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5DF6B5-B5E3-4B99-AE4B-AD924BF7C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Simulated Annealling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EF0DB5F-D1EA-49EC-BAE7-E159686E8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NL" dirty="0"/>
              <a:t>2 huizen worden  vergeleken en op basis van temperatuur  zullen wijzigingen worden doorgevoerd waarbij ook slechte wijzigingen  mogelijk kunnen worden geaccepteerd. </a:t>
            </a:r>
          </a:p>
          <a:p>
            <a:endParaRPr lang="nl-NL" dirty="0"/>
          </a:p>
          <a:p>
            <a:r>
              <a:rPr lang="nl-NL" dirty="0" err="1"/>
              <a:t>Distance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0892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5DF6B5-B5E3-4B99-AE4B-AD924BF7C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K-Means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EF0DB5F-D1EA-49EC-BAE7-E159686E8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NL" dirty="0"/>
              <a:t>Batterijen worden verplaatst om de kabelkosten te verminderen.</a:t>
            </a:r>
          </a:p>
          <a:p>
            <a:endParaRPr lang="en-US" dirty="0"/>
          </a:p>
          <a:p>
            <a:r>
              <a:rPr lang="nl-NL" dirty="0"/>
              <a:t>Gebaseerd op </a:t>
            </a:r>
            <a:r>
              <a:rPr lang="nl-NL" dirty="0" err="1"/>
              <a:t>Gre</a:t>
            </a:r>
            <a:r>
              <a:rPr lang="en-US" dirty="0" err="1"/>
              <a:t>edy</a:t>
            </a:r>
            <a:endParaRPr lang="en-US" dirty="0"/>
          </a:p>
          <a:p>
            <a:endParaRPr lang="en-US" dirty="0"/>
          </a:p>
          <a:p>
            <a:r>
              <a:rPr lang="en-US" dirty="0"/>
              <a:t>Random</a:t>
            </a:r>
          </a:p>
          <a:p>
            <a:endParaRPr lang="en-US" dirty="0"/>
          </a:p>
          <a:p>
            <a:endParaRPr lang="nl-NL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990" y="3160528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078795"/>
      </p:ext>
    </p:extLst>
  </p:cSld>
  <p:clrMapOvr>
    <a:masterClrMapping/>
  </p:clrMapOvr>
</p:sld>
</file>

<file path=ppt/theme/theme1.xml><?xml version="1.0" encoding="utf-8"?>
<a:theme xmlns:a="http://schemas.openxmlformats.org/drawingml/2006/main" name="Sliert">
  <a:themeElements>
    <a:clrScheme name="Sliert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Sliert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ert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380</Words>
  <Application>Microsoft Office PowerPoint</Application>
  <PresentationFormat>Breedbeeld</PresentationFormat>
  <Paragraphs>177</Paragraphs>
  <Slides>20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20</vt:i4>
      </vt:variant>
    </vt:vector>
  </HeadingPairs>
  <TitlesOfParts>
    <vt:vector size="26" baseType="lpstr">
      <vt:lpstr>Arial</vt:lpstr>
      <vt:lpstr>Calibri</vt:lpstr>
      <vt:lpstr>Century Gothic</vt:lpstr>
      <vt:lpstr>Wingdings</vt:lpstr>
      <vt:lpstr>Wingdings 3</vt:lpstr>
      <vt:lpstr>Sliert</vt:lpstr>
      <vt:lpstr>SmartGrid</vt:lpstr>
      <vt:lpstr>Introduction</vt:lpstr>
      <vt:lpstr>Introduction</vt:lpstr>
      <vt:lpstr>Statespace</vt:lpstr>
      <vt:lpstr>Methodes</vt:lpstr>
      <vt:lpstr>Greedy</vt:lpstr>
      <vt:lpstr>Hill Climber</vt:lpstr>
      <vt:lpstr>Simulated Annealling</vt:lpstr>
      <vt:lpstr>K-Means</vt:lpstr>
      <vt:lpstr>Hierarchical Agglomerative Clustering</vt:lpstr>
      <vt:lpstr>Results</vt:lpstr>
      <vt:lpstr>Results - Greedy</vt:lpstr>
      <vt:lpstr>Results - Hill Climber</vt:lpstr>
      <vt:lpstr>Results - Simulated Annealing</vt:lpstr>
      <vt:lpstr>Results - K-Means</vt:lpstr>
      <vt:lpstr>Results – Hierarchical Agglomerative Clustering</vt:lpstr>
      <vt:lpstr>Comparison </vt:lpstr>
      <vt:lpstr>Comparison</vt:lpstr>
      <vt:lpstr>Upper &amp; Lowerbound (Wijk 1)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/>
  <cp:lastModifiedBy/>
  <cp:revision>2</cp:revision>
  <dcterms:created xsi:type="dcterms:W3CDTF">2012-07-30T23:35:21Z</dcterms:created>
  <dcterms:modified xsi:type="dcterms:W3CDTF">2018-12-19T17:40:41Z</dcterms:modified>
</cp:coreProperties>
</file>