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g1255fce4c6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Sections:</a:t>
            </a:r>
            <a:endParaRPr/>
          </a:p>
          <a:p>
            <a:pPr indent="0" lvl="0" marL="0" rtl="0" algn="l">
              <a:spcBef>
                <a:spcPts val="0"/>
              </a:spcBef>
              <a:spcAft>
                <a:spcPts val="0"/>
              </a:spcAft>
              <a:buNone/>
            </a:pPr>
            <a:r>
              <a:rPr lang="en"/>
              <a:t>Motivation, Project Goal, Theory, System Design, Experimental Design, Results, References</a:t>
            </a:r>
            <a:endParaRPr/>
          </a:p>
        </p:txBody>
      </p:sp>
      <p:sp>
        <p:nvSpPr>
          <p:cNvPr id="18" name="Google Shape;18;g1255fce4c60_2_11:notes"/>
          <p:cNvSpPr/>
          <p:nvPr>
            <p:ph idx="2" type="sldImg"/>
          </p:nvPr>
        </p:nvSpPr>
        <p:spPr>
          <a:xfrm>
            <a:off x="719871" y="685800"/>
            <a:ext cx="5418933"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 name="Shape 10"/>
        <p:cNvGrpSpPr/>
        <p:nvPr/>
      </p:nvGrpSpPr>
      <p:grpSpPr>
        <a:xfrm>
          <a:off x="0" y="0"/>
          <a:ext cx="0" cy="0"/>
          <a:chOff x="0" y="0"/>
          <a:chExt cx="0" cy="0"/>
        </a:xfrm>
      </p:grpSpPr>
      <p:sp>
        <p:nvSpPr>
          <p:cNvPr id="11" name="Google Shape;11;p2"/>
          <p:cNvSpPr txBox="1"/>
          <p:nvPr>
            <p:ph type="ctrTitle"/>
          </p:nvPr>
        </p:nvSpPr>
        <p:spPr>
          <a:xfrm>
            <a:off x="1768231" y="0"/>
            <a:ext cx="6413500" cy="263769"/>
          </a:xfrm>
          <a:prstGeom prst="rect">
            <a:avLst/>
          </a:prstGeom>
          <a:noFill/>
          <a:ln>
            <a:noFill/>
          </a:ln>
        </p:spPr>
        <p:txBody>
          <a:bodyPr anchorCtr="0" anchor="b" bIns="12025" lIns="24075" spcFirstLastPara="1" rIns="24075" wrap="square" tIns="12025">
            <a:noAutofit/>
          </a:bodyPr>
          <a:lstStyle>
            <a:lvl1pPr lvl="0" marR="0" rtl="0" algn="ctr">
              <a:lnSpc>
                <a:spcPct val="90000"/>
              </a:lnSpc>
              <a:spcBef>
                <a:spcPts val="0"/>
              </a:spcBef>
              <a:spcAft>
                <a:spcPts val="0"/>
              </a:spcAft>
              <a:buClr>
                <a:schemeClr val="lt1"/>
              </a:buClr>
              <a:buSzPts val="2100"/>
              <a:buFont typeface="Times New Roman"/>
              <a:buNone/>
              <a:defRPr b="0" i="0" sz="2100" u="none" cap="none" strike="noStrike">
                <a:solidFill>
                  <a:schemeClr val="lt1"/>
                </a:solidFill>
                <a:latin typeface="Times New Roman"/>
                <a:ea typeface="Times New Roman"/>
                <a:cs typeface="Times New Roman"/>
                <a:sym typeface="Times New Roman"/>
              </a:defRPr>
            </a:lvl1pPr>
            <a:lvl2pPr lvl="1">
              <a:spcBef>
                <a:spcPts val="0"/>
              </a:spcBef>
              <a:spcAft>
                <a:spcPts val="0"/>
              </a:spcAft>
              <a:buSzPts val="400"/>
              <a:buNone/>
              <a:defRPr sz="500"/>
            </a:lvl2pPr>
            <a:lvl3pPr lvl="2">
              <a:spcBef>
                <a:spcPts val="0"/>
              </a:spcBef>
              <a:spcAft>
                <a:spcPts val="0"/>
              </a:spcAft>
              <a:buSzPts val="400"/>
              <a:buNone/>
              <a:defRPr sz="500"/>
            </a:lvl3pPr>
            <a:lvl4pPr lvl="3">
              <a:spcBef>
                <a:spcPts val="0"/>
              </a:spcBef>
              <a:spcAft>
                <a:spcPts val="0"/>
              </a:spcAft>
              <a:buSzPts val="400"/>
              <a:buNone/>
              <a:defRPr sz="500"/>
            </a:lvl4pPr>
            <a:lvl5pPr lvl="4">
              <a:spcBef>
                <a:spcPts val="0"/>
              </a:spcBef>
              <a:spcAft>
                <a:spcPts val="0"/>
              </a:spcAft>
              <a:buSzPts val="400"/>
              <a:buNone/>
              <a:defRPr sz="500"/>
            </a:lvl5pPr>
            <a:lvl6pPr lvl="5">
              <a:spcBef>
                <a:spcPts val="0"/>
              </a:spcBef>
              <a:spcAft>
                <a:spcPts val="0"/>
              </a:spcAft>
              <a:buSzPts val="400"/>
              <a:buNone/>
              <a:defRPr sz="500"/>
            </a:lvl6pPr>
            <a:lvl7pPr lvl="6">
              <a:spcBef>
                <a:spcPts val="0"/>
              </a:spcBef>
              <a:spcAft>
                <a:spcPts val="0"/>
              </a:spcAft>
              <a:buSzPts val="400"/>
              <a:buNone/>
              <a:defRPr sz="500"/>
            </a:lvl7pPr>
            <a:lvl8pPr lvl="7">
              <a:spcBef>
                <a:spcPts val="0"/>
              </a:spcBef>
              <a:spcAft>
                <a:spcPts val="0"/>
              </a:spcAft>
              <a:buSzPts val="400"/>
              <a:buNone/>
              <a:defRPr sz="500"/>
            </a:lvl8pPr>
            <a:lvl9pPr lvl="8">
              <a:spcBef>
                <a:spcPts val="0"/>
              </a:spcBef>
              <a:spcAft>
                <a:spcPts val="0"/>
              </a:spcAft>
              <a:buSzPts val="400"/>
              <a:buNone/>
              <a:defRPr sz="500"/>
            </a:lvl9pPr>
          </a:lstStyle>
          <a:p/>
        </p:txBody>
      </p:sp>
      <p:sp>
        <p:nvSpPr>
          <p:cNvPr id="12" name="Google Shape;12;p2"/>
          <p:cNvSpPr txBox="1"/>
          <p:nvPr>
            <p:ph idx="1" type="body"/>
          </p:nvPr>
        </p:nvSpPr>
        <p:spPr>
          <a:xfrm>
            <a:off x="2066192" y="263769"/>
            <a:ext cx="6115539" cy="206070"/>
          </a:xfrm>
          <a:prstGeom prst="rect">
            <a:avLst/>
          </a:prstGeom>
          <a:noFill/>
          <a:ln>
            <a:noFill/>
          </a:ln>
        </p:spPr>
        <p:txBody>
          <a:bodyPr anchorCtr="0" anchor="t" bIns="12025" lIns="24075" spcFirstLastPara="1" rIns="24075" wrap="square" tIns="12025">
            <a:noAutofit/>
          </a:bodyPr>
          <a:lstStyle>
            <a:lvl1pPr indent="-228600" lvl="0" marL="457200" marR="0" rtl="0" algn="ctr">
              <a:lnSpc>
                <a:spcPct val="90000"/>
              </a:lnSpc>
              <a:spcBef>
                <a:spcPts val="8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 name="Google Shape;13;p2"/>
          <p:cNvSpPr txBox="1"/>
          <p:nvPr>
            <p:ph idx="2" type="body"/>
          </p:nvPr>
        </p:nvSpPr>
        <p:spPr>
          <a:xfrm>
            <a:off x="53799" y="680145"/>
            <a:ext cx="2960009" cy="4422056"/>
          </a:xfrm>
          <a:prstGeom prst="rect">
            <a:avLst/>
          </a:prstGeom>
          <a:noFill/>
          <a:ln>
            <a:noFill/>
          </a:ln>
        </p:spPr>
        <p:txBody>
          <a:bodyPr anchorCtr="0" anchor="t" bIns="12025" lIns="24075" spcFirstLastPara="1" rIns="24075" wrap="square" tIns="1202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4" name="Google Shape;14;p2"/>
          <p:cNvSpPr txBox="1"/>
          <p:nvPr>
            <p:ph idx="3" type="body"/>
          </p:nvPr>
        </p:nvSpPr>
        <p:spPr>
          <a:xfrm>
            <a:off x="3090401" y="680145"/>
            <a:ext cx="2960009" cy="4422056"/>
          </a:xfrm>
          <a:prstGeom prst="rect">
            <a:avLst/>
          </a:prstGeom>
          <a:noFill/>
          <a:ln>
            <a:noFill/>
          </a:ln>
        </p:spPr>
        <p:txBody>
          <a:bodyPr anchorCtr="0" anchor="t" bIns="12025" lIns="24075" spcFirstLastPara="1" rIns="24075" wrap="square" tIns="1202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 name="Google Shape;15;p2"/>
          <p:cNvSpPr txBox="1"/>
          <p:nvPr>
            <p:ph idx="4" type="body"/>
          </p:nvPr>
        </p:nvSpPr>
        <p:spPr>
          <a:xfrm>
            <a:off x="6127004" y="680145"/>
            <a:ext cx="2960009" cy="4422056"/>
          </a:xfrm>
          <a:prstGeom prst="rect">
            <a:avLst/>
          </a:prstGeom>
          <a:noFill/>
          <a:ln>
            <a:noFill/>
          </a:ln>
        </p:spPr>
        <p:txBody>
          <a:bodyPr anchorCtr="0" anchor="t" bIns="12025" lIns="24075" spcFirstLastPara="1" rIns="24075" wrap="square" tIns="1202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36550" lvl="2" marL="1371600" marR="0" rtl="0" algn="l">
              <a:lnSpc>
                <a:spcPct val="90000"/>
              </a:lnSpc>
              <a:spcBef>
                <a:spcPts val="4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35708"/>
          </a:xfrm>
          <a:prstGeom prst="rect">
            <a:avLst/>
          </a:prstGeom>
          <a:solidFill>
            <a:srgbClr val="991B1E"/>
          </a:solidFill>
          <a:ln cap="flat" cmpd="sng" w="12700">
            <a:solidFill>
              <a:srgbClr val="31538F"/>
            </a:solidFill>
            <a:prstDash val="solid"/>
            <a:miter lim="800000"/>
            <a:headEnd len="sm" w="sm" type="none"/>
            <a:tailEnd len="sm" w="sm" type="none"/>
          </a:ln>
        </p:spPr>
        <p:txBody>
          <a:bodyPr anchorCtr="0" anchor="ctr" bIns="12025" lIns="24075" spcFirstLastPara="1" rIns="24075" wrap="square" tIns="12025">
            <a:noAutofit/>
          </a:bodyPr>
          <a:lstStyle/>
          <a:p>
            <a:pPr indent="0" lvl="0" marL="0" marR="0" rtl="0" algn="ctr">
              <a:spcBef>
                <a:spcPts val="0"/>
              </a:spcBef>
              <a:spcAft>
                <a:spcPts val="0"/>
              </a:spcAft>
              <a:buNone/>
            </a:pPr>
            <a:r>
              <a:t/>
            </a:r>
            <a:endParaRPr b="0" i="0" sz="500" u="none" cap="none" strike="noStrike">
              <a:solidFill>
                <a:schemeClr val="lt1"/>
              </a:solidFill>
              <a:latin typeface="Calibri"/>
              <a:ea typeface="Calibri"/>
              <a:cs typeface="Calibri"/>
              <a:sym typeface="Calibri"/>
            </a:endParaRPr>
          </a:p>
        </p:txBody>
      </p:sp>
      <p:pic>
        <p:nvPicPr>
          <p:cNvPr id="7" name="Google Shape;7;p1"/>
          <p:cNvPicPr preferRelativeResize="0"/>
          <p:nvPr/>
        </p:nvPicPr>
        <p:blipFill rotWithShape="1">
          <a:blip r:embed="rId1">
            <a:alphaModFix/>
          </a:blip>
          <a:srcRect b="0" l="0" r="0" t="0"/>
          <a:stretch/>
        </p:blipFill>
        <p:spPr>
          <a:xfrm>
            <a:off x="0" y="2031"/>
            <a:ext cx="1810504" cy="633676"/>
          </a:xfrm>
          <a:prstGeom prst="rect">
            <a:avLst/>
          </a:prstGeom>
          <a:noFill/>
          <a:ln>
            <a:noFill/>
          </a:ln>
        </p:spPr>
      </p:pic>
      <p:pic>
        <p:nvPicPr>
          <p:cNvPr id="8" name="Google Shape;8;p1"/>
          <p:cNvPicPr preferRelativeResize="0"/>
          <p:nvPr/>
        </p:nvPicPr>
        <p:blipFill rotWithShape="1">
          <a:blip r:embed="rId2">
            <a:alphaModFix/>
          </a:blip>
          <a:srcRect b="0" l="0" r="0" t="0"/>
          <a:stretch/>
        </p:blipFill>
        <p:spPr>
          <a:xfrm>
            <a:off x="8392976" y="2031"/>
            <a:ext cx="633676" cy="633676"/>
          </a:xfrm>
          <a:prstGeom prst="rect">
            <a:avLst/>
          </a:prstGeom>
          <a:noFill/>
          <a:ln>
            <a:noFill/>
          </a:ln>
        </p:spPr>
      </p:pic>
      <p:sp>
        <p:nvSpPr>
          <p:cNvPr id="9" name="Google Shape;9;p1"/>
          <p:cNvSpPr txBox="1"/>
          <p:nvPr/>
        </p:nvSpPr>
        <p:spPr>
          <a:xfrm>
            <a:off x="2593954" y="443992"/>
            <a:ext cx="5350851" cy="165911"/>
          </a:xfrm>
          <a:prstGeom prst="rect">
            <a:avLst/>
          </a:prstGeom>
          <a:noFill/>
          <a:ln>
            <a:noFill/>
          </a:ln>
        </p:spPr>
        <p:txBody>
          <a:bodyPr anchorCtr="0" anchor="t" bIns="12025" lIns="24075" spcFirstLastPara="1" rIns="24075" wrap="square" tIns="12025">
            <a:spAutoFit/>
          </a:bodyPr>
          <a:lstStyle/>
          <a:p>
            <a:pPr indent="0" lvl="0" marL="0" marR="0" rtl="0" algn="l">
              <a:spcBef>
                <a:spcPts val="0"/>
              </a:spcBef>
              <a:spcAft>
                <a:spcPts val="0"/>
              </a:spcAft>
              <a:buNone/>
            </a:pPr>
            <a:r>
              <a:rPr b="0" i="0" lang="en" sz="1100" u="none" cap="none" strike="noStrike">
                <a:solidFill>
                  <a:srgbClr val="F2F2F2"/>
                </a:solidFill>
                <a:latin typeface="Times New Roman"/>
                <a:ea typeface="Times New Roman"/>
                <a:cs typeface="Times New Roman"/>
                <a:sym typeface="Times New Roman"/>
              </a:rPr>
              <a:t>Dept. of Aerospace and Mechanical Engineering, University of Southern California.</a:t>
            </a:r>
            <a:endParaRPr sz="400"/>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9.png"/><Relationship Id="rId13" Type="http://schemas.openxmlformats.org/officeDocument/2006/relationships/image" Target="../media/image2.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4.png"/><Relationship Id="rId8"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 name="Shape 19"/>
        <p:cNvGrpSpPr/>
        <p:nvPr/>
      </p:nvGrpSpPr>
      <p:grpSpPr>
        <a:xfrm>
          <a:off x="0" y="0"/>
          <a:ext cx="0" cy="0"/>
          <a:chOff x="0" y="0"/>
          <a:chExt cx="0" cy="0"/>
        </a:xfrm>
      </p:grpSpPr>
      <p:sp>
        <p:nvSpPr>
          <p:cNvPr id="20" name="Google Shape;20;p3"/>
          <p:cNvSpPr/>
          <p:nvPr/>
        </p:nvSpPr>
        <p:spPr>
          <a:xfrm>
            <a:off x="2703750" y="1768275"/>
            <a:ext cx="3736500" cy="3299100"/>
          </a:xfrm>
          <a:prstGeom prst="roundRect">
            <a:avLst>
              <a:gd fmla="val 5686" name="adj"/>
            </a:avLst>
          </a:prstGeom>
          <a:no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
        <p:nvSpPr>
          <p:cNvPr id="21" name="Google Shape;21;p3"/>
          <p:cNvSpPr txBox="1"/>
          <p:nvPr/>
        </p:nvSpPr>
        <p:spPr>
          <a:xfrm>
            <a:off x="2703750" y="1981875"/>
            <a:ext cx="1806900" cy="178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800">
                <a:solidFill>
                  <a:schemeClr val="dk1"/>
                </a:solidFill>
                <a:latin typeface="Times New Roman"/>
                <a:ea typeface="Times New Roman"/>
                <a:cs typeface="Times New Roman"/>
                <a:sym typeface="Times New Roman"/>
              </a:rPr>
              <a:t>System</a:t>
            </a:r>
            <a:r>
              <a:rPr lang="en" sz="800">
                <a:solidFill>
                  <a:schemeClr val="dk1"/>
                </a:solidFill>
                <a:latin typeface="Times New Roman"/>
                <a:ea typeface="Times New Roman"/>
                <a:cs typeface="Times New Roman"/>
                <a:sym typeface="Times New Roman"/>
              </a:rPr>
              <a:t> – Two acrylic boxes with flexible membrane tops, connected by tube. Magnetic piston in tube oscillates due to wave pressure fluctuations. Solenoid wrapped around the tube converts the mechanical energy of the magnet into electrical energy.</a:t>
            </a:r>
            <a:endParaRPr sz="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800">
                <a:solidFill>
                  <a:schemeClr val="dk1"/>
                </a:solidFill>
                <a:latin typeface="Times New Roman"/>
                <a:ea typeface="Times New Roman"/>
                <a:cs typeface="Times New Roman"/>
                <a:sym typeface="Times New Roman"/>
              </a:rPr>
              <a:t>To evaluate the benefit of the two membrane system, single membrane and double membrane configurations were tested inside a water tank under constant waves.</a:t>
            </a:r>
            <a:endParaRPr sz="800">
              <a:solidFill>
                <a:schemeClr val="dk1"/>
              </a:solidFill>
              <a:latin typeface="Times New Roman"/>
              <a:ea typeface="Times New Roman"/>
              <a:cs typeface="Times New Roman"/>
              <a:sym typeface="Times New Roman"/>
            </a:endParaRPr>
          </a:p>
        </p:txBody>
      </p:sp>
      <p:sp>
        <p:nvSpPr>
          <p:cNvPr id="22" name="Google Shape;22;p3"/>
          <p:cNvSpPr txBox="1"/>
          <p:nvPr>
            <p:ph type="ctrTitle"/>
          </p:nvPr>
        </p:nvSpPr>
        <p:spPr>
          <a:xfrm>
            <a:off x="1768231" y="23813"/>
            <a:ext cx="6413500" cy="263769"/>
          </a:xfrm>
          <a:prstGeom prst="rect">
            <a:avLst/>
          </a:prstGeom>
          <a:noFill/>
          <a:ln>
            <a:noFill/>
          </a:ln>
        </p:spPr>
        <p:txBody>
          <a:bodyPr anchorCtr="0" anchor="b" bIns="12025" lIns="24075" spcFirstLastPara="1" rIns="24075" wrap="square" tIns="12025">
            <a:noAutofit/>
          </a:bodyPr>
          <a:lstStyle/>
          <a:p>
            <a:pPr indent="0" lvl="0" marL="0" rtl="0" algn="ctr">
              <a:lnSpc>
                <a:spcPct val="100000"/>
              </a:lnSpc>
              <a:spcBef>
                <a:spcPts val="0"/>
              </a:spcBef>
              <a:spcAft>
                <a:spcPts val="0"/>
              </a:spcAft>
              <a:buClr>
                <a:schemeClr val="dk1"/>
              </a:buClr>
              <a:buSzPts val="1100"/>
              <a:buFont typeface="Arial"/>
              <a:buNone/>
            </a:pPr>
            <a:r>
              <a:rPr lang="en" sz="1600"/>
              <a:t>Design and Evaluation of a Two-Membrane Wave Energy Converter</a:t>
            </a:r>
            <a:endParaRPr sz="1600"/>
          </a:p>
        </p:txBody>
      </p:sp>
      <p:sp>
        <p:nvSpPr>
          <p:cNvPr id="23" name="Google Shape;23;p3"/>
          <p:cNvSpPr txBox="1"/>
          <p:nvPr>
            <p:ph idx="1" type="body"/>
          </p:nvPr>
        </p:nvSpPr>
        <p:spPr>
          <a:xfrm>
            <a:off x="2066192" y="263769"/>
            <a:ext cx="6115539" cy="206070"/>
          </a:xfrm>
          <a:prstGeom prst="rect">
            <a:avLst/>
          </a:prstGeom>
          <a:noFill/>
          <a:ln>
            <a:noFill/>
          </a:ln>
        </p:spPr>
        <p:txBody>
          <a:bodyPr anchorCtr="0" anchor="t" bIns="12025" lIns="24075" spcFirstLastPara="1" rIns="24075" wrap="square" tIns="12025">
            <a:noAutofit/>
          </a:bodyPr>
          <a:lstStyle/>
          <a:p>
            <a:pPr indent="0" lvl="0" marL="0" rtl="0" algn="ctr">
              <a:lnSpc>
                <a:spcPct val="90000"/>
              </a:lnSpc>
              <a:spcBef>
                <a:spcPts val="0"/>
              </a:spcBef>
              <a:spcAft>
                <a:spcPts val="0"/>
              </a:spcAft>
              <a:buClr>
                <a:schemeClr val="lt1"/>
              </a:buClr>
              <a:buSzPts val="1400"/>
              <a:buNone/>
            </a:pPr>
            <a:r>
              <a:rPr lang="en" sz="1400">
                <a:latin typeface="Times New Roman"/>
                <a:ea typeface="Times New Roman"/>
                <a:cs typeface="Times New Roman"/>
                <a:sym typeface="Times New Roman"/>
              </a:rPr>
              <a:t>Bryce Rogers</a:t>
            </a:r>
            <a:r>
              <a:rPr lang="en" sz="1400">
                <a:latin typeface="Times New Roman"/>
                <a:ea typeface="Times New Roman"/>
                <a:cs typeface="Times New Roman"/>
                <a:sym typeface="Times New Roman"/>
              </a:rPr>
              <a:t>, David Armendariz, Yifan Xue</a:t>
            </a:r>
            <a:endParaRPr>
              <a:latin typeface="Times New Roman"/>
              <a:ea typeface="Times New Roman"/>
              <a:cs typeface="Times New Roman"/>
              <a:sym typeface="Times New Roman"/>
            </a:endParaRPr>
          </a:p>
        </p:txBody>
      </p:sp>
      <p:sp>
        <p:nvSpPr>
          <p:cNvPr id="24" name="Google Shape;24;p3"/>
          <p:cNvSpPr/>
          <p:nvPr/>
        </p:nvSpPr>
        <p:spPr>
          <a:xfrm>
            <a:off x="76200" y="2704500"/>
            <a:ext cx="2511000" cy="263700"/>
          </a:xfrm>
          <a:prstGeom prst="round2SameRect">
            <a:avLst>
              <a:gd fmla="val 41935" name="adj1"/>
              <a:gd fmla="val 0" name="adj2"/>
            </a:avLst>
          </a:prstGeom>
          <a:solidFill>
            <a:srgbClr val="991B1E"/>
          </a:solid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76200" y="2704500"/>
            <a:ext cx="2511000" cy="2362800"/>
          </a:xfrm>
          <a:prstGeom prst="roundRect">
            <a:avLst>
              <a:gd fmla="val 8607" name="adj"/>
            </a:avLst>
          </a:prstGeom>
          <a:no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txBox="1"/>
          <p:nvPr/>
        </p:nvSpPr>
        <p:spPr>
          <a:xfrm>
            <a:off x="299100" y="2636250"/>
            <a:ext cx="20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latin typeface="Times New Roman"/>
                <a:ea typeface="Times New Roman"/>
                <a:cs typeface="Times New Roman"/>
                <a:sym typeface="Times New Roman"/>
              </a:rPr>
              <a:t>Theory</a:t>
            </a:r>
            <a:endParaRPr>
              <a:solidFill>
                <a:schemeClr val="accent4"/>
              </a:solidFill>
              <a:latin typeface="Times New Roman"/>
              <a:ea typeface="Times New Roman"/>
              <a:cs typeface="Times New Roman"/>
              <a:sym typeface="Times New Roman"/>
            </a:endParaRPr>
          </a:p>
        </p:txBody>
      </p:sp>
      <p:sp>
        <p:nvSpPr>
          <p:cNvPr id="27" name="Google Shape;27;p3"/>
          <p:cNvSpPr txBox="1"/>
          <p:nvPr/>
        </p:nvSpPr>
        <p:spPr>
          <a:xfrm>
            <a:off x="99600" y="2961575"/>
            <a:ext cx="1272000" cy="46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00">
              <a:latin typeface="Times New Roman"/>
              <a:ea typeface="Times New Roman"/>
              <a:cs typeface="Times New Roman"/>
              <a:sym typeface="Times New Roman"/>
            </a:endParaRPr>
          </a:p>
          <a:p>
            <a:pPr indent="0" lvl="0" marL="0" rtl="0" algn="just">
              <a:spcBef>
                <a:spcPts val="0"/>
              </a:spcBef>
              <a:spcAft>
                <a:spcPts val="0"/>
              </a:spcAft>
              <a:buNone/>
            </a:pPr>
            <a:r>
              <a:rPr lang="en" sz="800">
                <a:latin typeface="Times New Roman"/>
                <a:ea typeface="Times New Roman"/>
                <a:cs typeface="Times New Roman"/>
                <a:sym typeface="Times New Roman"/>
              </a:rPr>
              <a:t>Energy of an ideal ocean wave of amplitude </a:t>
            </a:r>
            <a:r>
              <a:rPr i="1" lang="en" sz="800">
                <a:latin typeface="Times New Roman"/>
                <a:ea typeface="Times New Roman"/>
                <a:cs typeface="Times New Roman"/>
                <a:sym typeface="Times New Roman"/>
              </a:rPr>
              <a:t>A</a:t>
            </a:r>
            <a:r>
              <a:rPr lang="en" sz="800">
                <a:latin typeface="Times New Roman"/>
                <a:ea typeface="Times New Roman"/>
                <a:cs typeface="Times New Roman"/>
                <a:sym typeface="Times New Roman"/>
              </a:rPr>
              <a:t> [2]:</a:t>
            </a:r>
            <a:endParaRPr sz="800">
              <a:latin typeface="Times New Roman"/>
              <a:ea typeface="Times New Roman"/>
              <a:cs typeface="Times New Roman"/>
              <a:sym typeface="Times New Roman"/>
            </a:endParaRPr>
          </a:p>
        </p:txBody>
      </p:sp>
      <p:sp>
        <p:nvSpPr>
          <p:cNvPr id="28" name="Google Shape;28;p3"/>
          <p:cNvSpPr/>
          <p:nvPr/>
        </p:nvSpPr>
        <p:spPr>
          <a:xfrm>
            <a:off x="6586425" y="4290327"/>
            <a:ext cx="2511000" cy="183000"/>
          </a:xfrm>
          <a:prstGeom prst="round2SameRect">
            <a:avLst>
              <a:gd fmla="val 41935" name="adj1"/>
              <a:gd fmla="val 0" name="adj2"/>
            </a:avLst>
          </a:prstGeom>
          <a:solidFill>
            <a:srgbClr val="991B1E"/>
          </a:solid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6586425" y="4300335"/>
            <a:ext cx="2511000" cy="755700"/>
          </a:xfrm>
          <a:prstGeom prst="roundRect">
            <a:avLst>
              <a:gd fmla="val 8607" name="adj"/>
            </a:avLst>
          </a:prstGeom>
          <a:no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txBox="1"/>
          <p:nvPr/>
        </p:nvSpPr>
        <p:spPr>
          <a:xfrm>
            <a:off x="6779700" y="4181724"/>
            <a:ext cx="20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latin typeface="Times New Roman"/>
                <a:ea typeface="Times New Roman"/>
                <a:cs typeface="Times New Roman"/>
                <a:sym typeface="Times New Roman"/>
              </a:rPr>
              <a:t>References </a:t>
            </a:r>
            <a:endParaRPr>
              <a:solidFill>
                <a:schemeClr val="accent4"/>
              </a:solidFill>
              <a:latin typeface="Times New Roman"/>
              <a:ea typeface="Times New Roman"/>
              <a:cs typeface="Times New Roman"/>
              <a:sym typeface="Times New Roman"/>
            </a:endParaRPr>
          </a:p>
        </p:txBody>
      </p:sp>
      <p:sp>
        <p:nvSpPr>
          <p:cNvPr id="31" name="Google Shape;31;p3"/>
          <p:cNvSpPr/>
          <p:nvPr/>
        </p:nvSpPr>
        <p:spPr>
          <a:xfrm>
            <a:off x="6556800" y="693863"/>
            <a:ext cx="2511000" cy="263700"/>
          </a:xfrm>
          <a:prstGeom prst="round2SameRect">
            <a:avLst>
              <a:gd fmla="val 41935" name="adj1"/>
              <a:gd fmla="val 0" name="adj2"/>
            </a:avLst>
          </a:prstGeom>
          <a:solidFill>
            <a:srgbClr val="991B1E"/>
          </a:solid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6556800" y="693875"/>
            <a:ext cx="2511000" cy="3487800"/>
          </a:xfrm>
          <a:prstGeom prst="roundRect">
            <a:avLst>
              <a:gd fmla="val 8607" name="adj"/>
            </a:avLst>
          </a:prstGeom>
          <a:no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txBox="1"/>
          <p:nvPr/>
        </p:nvSpPr>
        <p:spPr>
          <a:xfrm>
            <a:off x="6779700" y="625613"/>
            <a:ext cx="20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latin typeface="Times New Roman"/>
                <a:ea typeface="Times New Roman"/>
                <a:cs typeface="Times New Roman"/>
                <a:sym typeface="Times New Roman"/>
              </a:rPr>
              <a:t>Results &amp; Analysis</a:t>
            </a:r>
            <a:endParaRPr>
              <a:solidFill>
                <a:schemeClr val="accent4"/>
              </a:solidFill>
              <a:latin typeface="Times New Roman"/>
              <a:ea typeface="Times New Roman"/>
              <a:cs typeface="Times New Roman"/>
              <a:sym typeface="Times New Roman"/>
            </a:endParaRPr>
          </a:p>
        </p:txBody>
      </p:sp>
      <p:sp>
        <p:nvSpPr>
          <p:cNvPr id="34" name="Google Shape;34;p3"/>
          <p:cNvSpPr txBox="1"/>
          <p:nvPr/>
        </p:nvSpPr>
        <p:spPr>
          <a:xfrm>
            <a:off x="6580200" y="950999"/>
            <a:ext cx="246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latin typeface="Times New Roman"/>
              <a:ea typeface="Times New Roman"/>
              <a:cs typeface="Times New Roman"/>
              <a:sym typeface="Times New Roman"/>
            </a:endParaRPr>
          </a:p>
        </p:txBody>
      </p:sp>
      <p:sp>
        <p:nvSpPr>
          <p:cNvPr id="35" name="Google Shape;35;p3"/>
          <p:cNvSpPr/>
          <p:nvPr/>
        </p:nvSpPr>
        <p:spPr>
          <a:xfrm>
            <a:off x="76200" y="722164"/>
            <a:ext cx="2511000" cy="213600"/>
          </a:xfrm>
          <a:prstGeom prst="round2SameRect">
            <a:avLst>
              <a:gd fmla="val 41935" name="adj1"/>
              <a:gd fmla="val 0" name="adj2"/>
            </a:avLst>
          </a:prstGeom>
          <a:solidFill>
            <a:srgbClr val="991B1E"/>
          </a:solid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76200" y="722175"/>
            <a:ext cx="2511000" cy="1914000"/>
          </a:xfrm>
          <a:prstGeom prst="roundRect">
            <a:avLst>
              <a:gd fmla="val 8607" name="adj"/>
            </a:avLst>
          </a:prstGeom>
          <a:no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txBox="1"/>
          <p:nvPr/>
        </p:nvSpPr>
        <p:spPr>
          <a:xfrm>
            <a:off x="299100" y="628875"/>
            <a:ext cx="206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latin typeface="Times New Roman"/>
                <a:ea typeface="Times New Roman"/>
                <a:cs typeface="Times New Roman"/>
                <a:sym typeface="Times New Roman"/>
              </a:rPr>
              <a:t>Motivation</a:t>
            </a:r>
            <a:endParaRPr>
              <a:solidFill>
                <a:schemeClr val="accent4"/>
              </a:solidFill>
              <a:latin typeface="Times New Roman"/>
              <a:ea typeface="Times New Roman"/>
              <a:cs typeface="Times New Roman"/>
              <a:sym typeface="Times New Roman"/>
            </a:endParaRPr>
          </a:p>
        </p:txBody>
      </p:sp>
      <p:sp>
        <p:nvSpPr>
          <p:cNvPr id="38" name="Google Shape;38;p3"/>
          <p:cNvSpPr txBox="1"/>
          <p:nvPr/>
        </p:nvSpPr>
        <p:spPr>
          <a:xfrm>
            <a:off x="99600" y="930450"/>
            <a:ext cx="2464200" cy="1231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800">
                <a:solidFill>
                  <a:schemeClr val="dk1"/>
                </a:solidFill>
                <a:latin typeface="Times New Roman"/>
                <a:ea typeface="Times New Roman"/>
                <a:cs typeface="Times New Roman"/>
                <a:sym typeface="Times New Roman"/>
              </a:rPr>
              <a:t>W</a:t>
            </a:r>
            <a:r>
              <a:rPr lang="en" sz="800">
                <a:solidFill>
                  <a:schemeClr val="dk1"/>
                </a:solidFill>
                <a:latin typeface="Times New Roman"/>
                <a:ea typeface="Times New Roman"/>
                <a:cs typeface="Times New Roman"/>
                <a:sym typeface="Times New Roman"/>
              </a:rPr>
              <a:t>ave energy is abundantly available but underutilized. Compared with fossil fuels, ocean wave energy is cleaner with </a:t>
            </a:r>
            <a:r>
              <a:rPr b="1" lang="en" sz="800">
                <a:solidFill>
                  <a:schemeClr val="dk1"/>
                </a:solidFill>
                <a:latin typeface="Times New Roman"/>
                <a:ea typeface="Times New Roman"/>
                <a:cs typeface="Times New Roman"/>
                <a:sym typeface="Times New Roman"/>
              </a:rPr>
              <a:t>lower emissions</a:t>
            </a:r>
            <a:r>
              <a:rPr lang="en" sz="800">
                <a:solidFill>
                  <a:schemeClr val="dk1"/>
                </a:solidFill>
                <a:latin typeface="Times New Roman"/>
                <a:ea typeface="Times New Roman"/>
                <a:cs typeface="Times New Roman"/>
                <a:sym typeface="Times New Roman"/>
              </a:rPr>
              <a:t>. Each year 2.11 ± 0.05 TW of wave power are available globally, producing abundant opportunities to </a:t>
            </a:r>
            <a:r>
              <a:rPr b="1" lang="en" sz="800">
                <a:solidFill>
                  <a:schemeClr val="dk1"/>
                </a:solidFill>
                <a:latin typeface="Times New Roman"/>
                <a:ea typeface="Times New Roman"/>
                <a:cs typeface="Times New Roman"/>
                <a:sym typeface="Times New Roman"/>
              </a:rPr>
              <a:t>expand global renewable energy</a:t>
            </a:r>
            <a:r>
              <a:rPr lang="en" sz="800">
                <a:solidFill>
                  <a:schemeClr val="dk1"/>
                </a:solidFill>
                <a:latin typeface="Times New Roman"/>
                <a:ea typeface="Times New Roman"/>
                <a:cs typeface="Times New Roman"/>
                <a:sym typeface="Times New Roman"/>
              </a:rPr>
              <a:t> portfolio [1].</a:t>
            </a:r>
            <a:endParaRPr sz="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p:txBody>
      </p:sp>
      <p:sp>
        <p:nvSpPr>
          <p:cNvPr id="39" name="Google Shape;39;p3"/>
          <p:cNvSpPr/>
          <p:nvPr/>
        </p:nvSpPr>
        <p:spPr>
          <a:xfrm>
            <a:off x="2703750" y="718925"/>
            <a:ext cx="3736500" cy="213600"/>
          </a:xfrm>
          <a:prstGeom prst="round2SameRect">
            <a:avLst>
              <a:gd fmla="val 41935" name="adj1"/>
              <a:gd fmla="val 0" name="adj2"/>
            </a:avLst>
          </a:prstGeom>
          <a:solidFill>
            <a:srgbClr val="991B1E"/>
          </a:solid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2703750" y="722175"/>
            <a:ext cx="3736500" cy="952800"/>
          </a:xfrm>
          <a:prstGeom prst="roundRect">
            <a:avLst>
              <a:gd fmla="val 8607" name="adj"/>
            </a:avLst>
          </a:prstGeom>
          <a:no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t/>
            </a:r>
            <a:endParaRPr b="1" sz="1000">
              <a:latin typeface="Times New Roman"/>
              <a:ea typeface="Times New Roman"/>
              <a:cs typeface="Times New Roman"/>
              <a:sym typeface="Times New Roman"/>
            </a:endParaRPr>
          </a:p>
          <a:p>
            <a:pPr indent="0" lvl="0" marL="0" rtl="0" algn="just">
              <a:spcBef>
                <a:spcPts val="0"/>
              </a:spcBef>
              <a:spcAft>
                <a:spcPts val="0"/>
              </a:spcAft>
              <a:buNone/>
            </a:pPr>
            <a:r>
              <a:t/>
            </a:r>
            <a:endParaRPr b="1"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Problem:</a:t>
            </a:r>
            <a:r>
              <a:rPr lang="en" sz="1000">
                <a:latin typeface="Times New Roman"/>
                <a:ea typeface="Times New Roman"/>
                <a:cs typeface="Times New Roman"/>
                <a:sym typeface="Times New Roman"/>
              </a:rPr>
              <a:t> Commercially viable WECs have not been established; lack of scalability in current technology</a:t>
            </a:r>
            <a:endParaRPr sz="1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sz="1000">
                <a:latin typeface="Times New Roman"/>
                <a:ea typeface="Times New Roman"/>
                <a:cs typeface="Times New Roman"/>
                <a:sym typeface="Times New Roman"/>
              </a:rPr>
              <a:t>Main goal: </a:t>
            </a:r>
            <a:r>
              <a:rPr lang="en" sz="1000">
                <a:latin typeface="Times New Roman"/>
                <a:ea typeface="Times New Roman"/>
                <a:cs typeface="Times New Roman"/>
                <a:sym typeface="Times New Roman"/>
              </a:rPr>
              <a:t>design and test a novel, scalable double membrane WEC system</a:t>
            </a:r>
            <a:endParaRPr sz="1000">
              <a:latin typeface="Times New Roman"/>
              <a:ea typeface="Times New Roman"/>
              <a:cs typeface="Times New Roman"/>
              <a:sym typeface="Times New Roman"/>
            </a:endParaRPr>
          </a:p>
          <a:p>
            <a:pPr indent="0" lvl="0" marL="0" rtl="0" algn="just">
              <a:spcBef>
                <a:spcPts val="0"/>
              </a:spcBef>
              <a:spcAft>
                <a:spcPts val="0"/>
              </a:spcAft>
              <a:buNone/>
            </a:pPr>
            <a:r>
              <a:t/>
            </a:r>
            <a:endParaRPr sz="1000"/>
          </a:p>
        </p:txBody>
      </p:sp>
      <p:sp>
        <p:nvSpPr>
          <p:cNvPr id="41" name="Google Shape;41;p3"/>
          <p:cNvSpPr txBox="1"/>
          <p:nvPr/>
        </p:nvSpPr>
        <p:spPr>
          <a:xfrm>
            <a:off x="3228373" y="625625"/>
            <a:ext cx="265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latin typeface="Times New Roman"/>
                <a:ea typeface="Times New Roman"/>
                <a:cs typeface="Times New Roman"/>
                <a:sym typeface="Times New Roman"/>
              </a:rPr>
              <a:t>Project Goals</a:t>
            </a:r>
            <a:endParaRPr>
              <a:solidFill>
                <a:schemeClr val="accent4"/>
              </a:solidFill>
              <a:latin typeface="Times New Roman"/>
              <a:ea typeface="Times New Roman"/>
              <a:cs typeface="Times New Roman"/>
              <a:sym typeface="Times New Roman"/>
            </a:endParaRPr>
          </a:p>
        </p:txBody>
      </p:sp>
      <p:sp>
        <p:nvSpPr>
          <p:cNvPr id="42" name="Google Shape;42;p3"/>
          <p:cNvSpPr/>
          <p:nvPr/>
        </p:nvSpPr>
        <p:spPr>
          <a:xfrm>
            <a:off x="2703750" y="1768277"/>
            <a:ext cx="3736500" cy="213600"/>
          </a:xfrm>
          <a:prstGeom prst="round2SameRect">
            <a:avLst>
              <a:gd fmla="val 41935" name="adj1"/>
              <a:gd fmla="val 0" name="adj2"/>
            </a:avLst>
          </a:prstGeom>
          <a:solidFill>
            <a:srgbClr val="991B1E"/>
          </a:solidFill>
          <a:ln cap="flat" cmpd="sng" w="9525">
            <a:solidFill>
              <a:srgbClr val="991B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txBox="1"/>
          <p:nvPr/>
        </p:nvSpPr>
        <p:spPr>
          <a:xfrm>
            <a:off x="3246748" y="1674975"/>
            <a:ext cx="265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4"/>
                </a:solidFill>
                <a:latin typeface="Times New Roman"/>
                <a:ea typeface="Times New Roman"/>
                <a:cs typeface="Times New Roman"/>
                <a:sym typeface="Times New Roman"/>
              </a:rPr>
              <a:t>Experiment &amp; System Design</a:t>
            </a:r>
            <a:endParaRPr>
              <a:solidFill>
                <a:schemeClr val="accent4"/>
              </a:solidFill>
              <a:latin typeface="Times New Roman"/>
              <a:ea typeface="Times New Roman"/>
              <a:cs typeface="Times New Roman"/>
              <a:sym typeface="Times New Roman"/>
            </a:endParaRPr>
          </a:p>
        </p:txBody>
      </p:sp>
      <p:sp>
        <p:nvSpPr>
          <p:cNvPr id="44" name="Google Shape;44;p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45" name="Google Shape;45;p3"/>
          <p:cNvSpPr txBox="1"/>
          <p:nvPr/>
        </p:nvSpPr>
        <p:spPr>
          <a:xfrm>
            <a:off x="99600" y="3387100"/>
            <a:ext cx="2416800" cy="1662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800">
                <a:latin typeface="Times New Roman"/>
                <a:ea typeface="Times New Roman"/>
                <a:cs typeface="Times New Roman"/>
                <a:sym typeface="Times New Roman"/>
              </a:rPr>
              <a:t>Dynamic pressure at depth </a:t>
            </a:r>
            <a:r>
              <a:rPr i="1" lang="en" sz="800">
                <a:latin typeface="Times New Roman"/>
                <a:ea typeface="Times New Roman"/>
                <a:cs typeface="Times New Roman"/>
                <a:sym typeface="Times New Roman"/>
              </a:rPr>
              <a:t>z</a:t>
            </a:r>
            <a:r>
              <a:rPr lang="en" sz="800">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rPr lang="en" sz="800">
                <a:latin typeface="Times New Roman"/>
                <a:ea typeface="Times New Roman"/>
                <a:cs typeface="Times New Roman"/>
                <a:sym typeface="Times New Roman"/>
              </a:rPr>
              <a:t>The system was modelled as linear and second order:</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t/>
            </a:r>
            <a:endParaRPr sz="800">
              <a:latin typeface="Times New Roman"/>
              <a:ea typeface="Times New Roman"/>
              <a:cs typeface="Times New Roman"/>
              <a:sym typeface="Times New Roman"/>
            </a:endParaRPr>
          </a:p>
          <a:p>
            <a:pPr indent="0" lvl="0" marL="0" rtl="0" algn="just">
              <a:spcBef>
                <a:spcPts val="0"/>
              </a:spcBef>
              <a:spcAft>
                <a:spcPts val="0"/>
              </a:spcAft>
              <a:buNone/>
            </a:pPr>
            <a:r>
              <a:rPr i="1" lang="en" sz="800">
                <a:latin typeface="Times New Roman"/>
                <a:ea typeface="Times New Roman"/>
                <a:cs typeface="Times New Roman"/>
                <a:sym typeface="Times New Roman"/>
              </a:rPr>
              <a:t>x</a:t>
            </a:r>
            <a:r>
              <a:rPr lang="en" sz="800">
                <a:latin typeface="Times New Roman"/>
                <a:ea typeface="Times New Roman"/>
                <a:cs typeface="Times New Roman"/>
                <a:sym typeface="Times New Roman"/>
              </a:rPr>
              <a:t> – piston displacement</a:t>
            </a:r>
            <a:endParaRPr sz="800">
              <a:latin typeface="Times New Roman"/>
              <a:ea typeface="Times New Roman"/>
              <a:cs typeface="Times New Roman"/>
              <a:sym typeface="Times New Roman"/>
            </a:endParaRPr>
          </a:p>
          <a:p>
            <a:pPr indent="0" lvl="0" marL="0" rtl="0" algn="just">
              <a:spcBef>
                <a:spcPts val="0"/>
              </a:spcBef>
              <a:spcAft>
                <a:spcPts val="0"/>
              </a:spcAft>
              <a:buNone/>
            </a:pPr>
            <a:r>
              <a:rPr i="1" lang="en" sz="800">
                <a:latin typeface="Times New Roman"/>
                <a:ea typeface="Times New Roman"/>
                <a:cs typeface="Times New Roman"/>
                <a:sym typeface="Times New Roman"/>
              </a:rPr>
              <a:t>k</a:t>
            </a:r>
            <a:r>
              <a:rPr lang="en" sz="800">
                <a:latin typeface="Times New Roman"/>
                <a:ea typeface="Times New Roman"/>
                <a:cs typeface="Times New Roman"/>
                <a:sym typeface="Times New Roman"/>
              </a:rPr>
              <a:t> – membrane elasticity</a:t>
            </a:r>
            <a:endParaRPr sz="800">
              <a:latin typeface="Times New Roman"/>
              <a:ea typeface="Times New Roman"/>
              <a:cs typeface="Times New Roman"/>
              <a:sym typeface="Times New Roman"/>
            </a:endParaRPr>
          </a:p>
          <a:p>
            <a:pPr indent="0" lvl="0" marL="0" rtl="0" algn="just">
              <a:spcBef>
                <a:spcPts val="0"/>
              </a:spcBef>
              <a:spcAft>
                <a:spcPts val="0"/>
              </a:spcAft>
              <a:buNone/>
            </a:pPr>
            <a:r>
              <a:rPr i="1" lang="en" sz="800">
                <a:latin typeface="Times New Roman"/>
                <a:ea typeface="Times New Roman"/>
                <a:cs typeface="Times New Roman"/>
                <a:sym typeface="Times New Roman"/>
              </a:rPr>
              <a:t>c</a:t>
            </a:r>
            <a:r>
              <a:rPr lang="en" sz="800">
                <a:latin typeface="Times New Roman"/>
                <a:ea typeface="Times New Roman"/>
                <a:cs typeface="Times New Roman"/>
                <a:sym typeface="Times New Roman"/>
              </a:rPr>
              <a:t> – magnetic and viscous damping</a:t>
            </a:r>
            <a:endParaRPr sz="800">
              <a:latin typeface="Times New Roman"/>
              <a:ea typeface="Times New Roman"/>
              <a:cs typeface="Times New Roman"/>
              <a:sym typeface="Times New Roman"/>
            </a:endParaRPr>
          </a:p>
          <a:p>
            <a:pPr indent="0" lvl="0" marL="0" rtl="0" algn="just">
              <a:spcBef>
                <a:spcPts val="0"/>
              </a:spcBef>
              <a:spcAft>
                <a:spcPts val="0"/>
              </a:spcAft>
              <a:buNone/>
            </a:pPr>
            <a:r>
              <a:rPr i="1" lang="en" sz="800">
                <a:latin typeface="Times New Roman"/>
                <a:ea typeface="Times New Roman"/>
                <a:cs typeface="Times New Roman"/>
                <a:sym typeface="Times New Roman"/>
              </a:rPr>
              <a:t>m</a:t>
            </a:r>
            <a:r>
              <a:rPr lang="en" sz="800">
                <a:latin typeface="Times New Roman"/>
                <a:ea typeface="Times New Roman"/>
                <a:cs typeface="Times New Roman"/>
                <a:sym typeface="Times New Roman"/>
              </a:rPr>
              <a:t> – total inertia (piston + moving water mass)</a:t>
            </a:r>
            <a:endParaRPr sz="800">
              <a:latin typeface="Times New Roman"/>
              <a:ea typeface="Times New Roman"/>
              <a:cs typeface="Times New Roman"/>
              <a:sym typeface="Times New Roman"/>
            </a:endParaRPr>
          </a:p>
          <a:p>
            <a:pPr indent="0" lvl="0" marL="0" rtl="0" algn="just">
              <a:spcBef>
                <a:spcPts val="0"/>
              </a:spcBef>
              <a:spcAft>
                <a:spcPts val="0"/>
              </a:spcAft>
              <a:buNone/>
            </a:pPr>
            <a:r>
              <a:rPr i="1" lang="en" sz="800">
                <a:latin typeface="Times New Roman"/>
                <a:ea typeface="Times New Roman"/>
                <a:cs typeface="Times New Roman"/>
                <a:sym typeface="Times New Roman"/>
              </a:rPr>
              <a:t>P</a:t>
            </a:r>
            <a:r>
              <a:rPr lang="en" sz="800">
                <a:latin typeface="Times New Roman"/>
                <a:ea typeface="Times New Roman"/>
                <a:cs typeface="Times New Roman"/>
                <a:sym typeface="Times New Roman"/>
              </a:rPr>
              <a:t> – pressure wave amplitude</a:t>
            </a:r>
            <a:endParaRPr sz="800">
              <a:latin typeface="Times New Roman"/>
              <a:ea typeface="Times New Roman"/>
              <a:cs typeface="Times New Roman"/>
              <a:sym typeface="Times New Roman"/>
            </a:endParaRPr>
          </a:p>
        </p:txBody>
      </p:sp>
      <p:pic>
        <p:nvPicPr>
          <p:cNvPr id="46" name="Google Shape;46;p3"/>
          <p:cNvPicPr preferRelativeResize="0"/>
          <p:nvPr/>
        </p:nvPicPr>
        <p:blipFill>
          <a:blip r:embed="rId3">
            <a:alphaModFix/>
          </a:blip>
          <a:stretch>
            <a:fillRect/>
          </a:stretch>
        </p:blipFill>
        <p:spPr>
          <a:xfrm>
            <a:off x="4685476" y="3852456"/>
            <a:ext cx="1423925" cy="913969"/>
          </a:xfrm>
          <a:prstGeom prst="rect">
            <a:avLst/>
          </a:prstGeom>
          <a:noFill/>
          <a:ln>
            <a:noFill/>
          </a:ln>
        </p:spPr>
      </p:pic>
      <p:pic>
        <p:nvPicPr>
          <p:cNvPr id="47" name="Google Shape;47;p3"/>
          <p:cNvPicPr preferRelativeResize="0"/>
          <p:nvPr/>
        </p:nvPicPr>
        <p:blipFill>
          <a:blip r:embed="rId4">
            <a:alphaModFix/>
          </a:blip>
          <a:stretch>
            <a:fillRect/>
          </a:stretch>
        </p:blipFill>
        <p:spPr>
          <a:xfrm>
            <a:off x="2921911" y="3884113"/>
            <a:ext cx="1608300" cy="781779"/>
          </a:xfrm>
          <a:prstGeom prst="rect">
            <a:avLst/>
          </a:prstGeom>
          <a:noFill/>
          <a:ln>
            <a:noFill/>
          </a:ln>
        </p:spPr>
      </p:pic>
      <p:pic>
        <p:nvPicPr>
          <p:cNvPr id="48" name="Google Shape;48;p3"/>
          <p:cNvPicPr preferRelativeResize="0"/>
          <p:nvPr/>
        </p:nvPicPr>
        <p:blipFill rotWithShape="1">
          <a:blip r:embed="rId5">
            <a:alphaModFix/>
          </a:blip>
          <a:srcRect b="17677" l="0" r="0" t="15588"/>
          <a:stretch/>
        </p:blipFill>
        <p:spPr>
          <a:xfrm>
            <a:off x="4474150" y="2089612"/>
            <a:ext cx="879620" cy="781774"/>
          </a:xfrm>
          <a:prstGeom prst="rect">
            <a:avLst/>
          </a:prstGeom>
          <a:noFill/>
          <a:ln>
            <a:noFill/>
          </a:ln>
        </p:spPr>
      </p:pic>
      <p:pic>
        <p:nvPicPr>
          <p:cNvPr id="49" name="Google Shape;49;p3"/>
          <p:cNvPicPr preferRelativeResize="0"/>
          <p:nvPr/>
        </p:nvPicPr>
        <p:blipFill rotWithShape="1">
          <a:blip r:embed="rId6">
            <a:alphaModFix/>
          </a:blip>
          <a:srcRect b="17302" l="0" r="0" t="21471"/>
          <a:stretch/>
        </p:blipFill>
        <p:spPr>
          <a:xfrm>
            <a:off x="5429975" y="2089613"/>
            <a:ext cx="958824" cy="781774"/>
          </a:xfrm>
          <a:prstGeom prst="rect">
            <a:avLst/>
          </a:prstGeom>
          <a:noFill/>
          <a:ln>
            <a:noFill/>
          </a:ln>
        </p:spPr>
      </p:pic>
      <p:pic>
        <p:nvPicPr>
          <p:cNvPr id="50" name="Google Shape;50;p3"/>
          <p:cNvPicPr preferRelativeResize="0"/>
          <p:nvPr/>
        </p:nvPicPr>
        <p:blipFill>
          <a:blip r:embed="rId7">
            <a:alphaModFix/>
          </a:blip>
          <a:stretch>
            <a:fillRect/>
          </a:stretch>
        </p:blipFill>
        <p:spPr>
          <a:xfrm>
            <a:off x="619738" y="4139307"/>
            <a:ext cx="1423926" cy="157893"/>
          </a:xfrm>
          <a:prstGeom prst="rect">
            <a:avLst/>
          </a:prstGeom>
          <a:noFill/>
          <a:ln>
            <a:noFill/>
          </a:ln>
        </p:spPr>
      </p:pic>
      <p:sp>
        <p:nvSpPr>
          <p:cNvPr id="51" name="Google Shape;51;p3"/>
          <p:cNvSpPr txBox="1"/>
          <p:nvPr/>
        </p:nvSpPr>
        <p:spPr>
          <a:xfrm>
            <a:off x="6581025" y="4437884"/>
            <a:ext cx="24168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800">
                <a:latin typeface="Times New Roman"/>
                <a:ea typeface="Times New Roman"/>
                <a:cs typeface="Times New Roman"/>
                <a:sym typeface="Times New Roman"/>
              </a:rPr>
              <a:t>[1] Gunn K, Stock-Williams C. (2012). Quantifying the global wave power resource. Renew. Energy 44, 296–304. (doi:10.1016/j.renene.2012.01.101)</a:t>
            </a:r>
            <a:endParaRPr sz="800">
              <a:latin typeface="Times New Roman"/>
              <a:ea typeface="Times New Roman"/>
              <a:cs typeface="Times New Roman"/>
              <a:sym typeface="Times New Roman"/>
            </a:endParaRPr>
          </a:p>
          <a:p>
            <a:pPr indent="0" lvl="0" marL="0" rtl="0" algn="just">
              <a:spcBef>
                <a:spcPts val="0"/>
              </a:spcBef>
              <a:spcAft>
                <a:spcPts val="0"/>
              </a:spcAft>
              <a:buNone/>
            </a:pPr>
            <a:r>
              <a:rPr lang="en" sz="800">
                <a:latin typeface="Times New Roman"/>
                <a:ea typeface="Times New Roman"/>
                <a:cs typeface="Times New Roman"/>
                <a:sym typeface="Times New Roman"/>
              </a:rPr>
              <a:t>[2] Techet, A.H. </a:t>
            </a:r>
            <a:r>
              <a:rPr i="1" lang="en" sz="800">
                <a:latin typeface="Times New Roman"/>
                <a:ea typeface="Times New Roman"/>
                <a:cs typeface="Times New Roman"/>
                <a:sym typeface="Times New Roman"/>
              </a:rPr>
              <a:t>Hydrodynamics</a:t>
            </a:r>
            <a:r>
              <a:rPr lang="en" sz="800">
                <a:latin typeface="Times New Roman"/>
                <a:ea typeface="Times New Roman"/>
                <a:cs typeface="Times New Roman"/>
                <a:sym typeface="Times New Roman"/>
              </a:rPr>
              <a:t>. MIT, 2005.</a:t>
            </a:r>
            <a:endParaRPr sz="800">
              <a:latin typeface="Times New Roman"/>
              <a:ea typeface="Times New Roman"/>
              <a:cs typeface="Times New Roman"/>
              <a:sym typeface="Times New Roman"/>
            </a:endParaRPr>
          </a:p>
        </p:txBody>
      </p:sp>
      <p:sp>
        <p:nvSpPr>
          <p:cNvPr id="52" name="Google Shape;52;p3"/>
          <p:cNvSpPr txBox="1"/>
          <p:nvPr/>
        </p:nvSpPr>
        <p:spPr>
          <a:xfrm>
            <a:off x="4397800" y="2013413"/>
            <a:ext cx="27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a:t>
            </a:r>
            <a:endParaRPr sz="1200"/>
          </a:p>
        </p:txBody>
      </p:sp>
      <p:sp>
        <p:nvSpPr>
          <p:cNvPr id="53" name="Google Shape;53;p3"/>
          <p:cNvSpPr txBox="1"/>
          <p:nvPr/>
        </p:nvSpPr>
        <p:spPr>
          <a:xfrm>
            <a:off x="5358679" y="2013410"/>
            <a:ext cx="276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B</a:t>
            </a:r>
            <a:endParaRPr sz="1200"/>
          </a:p>
        </p:txBody>
      </p:sp>
      <p:sp>
        <p:nvSpPr>
          <p:cNvPr id="54" name="Google Shape;54;p3"/>
          <p:cNvSpPr txBox="1"/>
          <p:nvPr/>
        </p:nvSpPr>
        <p:spPr>
          <a:xfrm>
            <a:off x="416400" y="2423313"/>
            <a:ext cx="19938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latin typeface="Times New Roman"/>
                <a:ea typeface="Times New Roman"/>
                <a:cs typeface="Times New Roman"/>
                <a:sym typeface="Times New Roman"/>
              </a:rPr>
              <a:t>Wave energy </a:t>
            </a:r>
            <a:r>
              <a:rPr lang="en" sz="600">
                <a:latin typeface="Times New Roman"/>
                <a:ea typeface="Times New Roman"/>
                <a:cs typeface="Times New Roman"/>
                <a:sym typeface="Times New Roman"/>
              </a:rPr>
              <a:t>availability</a:t>
            </a:r>
            <a:r>
              <a:rPr lang="en" sz="600">
                <a:latin typeface="Times New Roman"/>
                <a:ea typeface="Times New Roman"/>
                <a:cs typeface="Times New Roman"/>
                <a:sym typeface="Times New Roman"/>
              </a:rPr>
              <a:t> [1].</a:t>
            </a:r>
            <a:endParaRPr sz="600">
              <a:latin typeface="Times New Roman"/>
              <a:ea typeface="Times New Roman"/>
              <a:cs typeface="Times New Roman"/>
              <a:sym typeface="Times New Roman"/>
            </a:endParaRPr>
          </a:p>
        </p:txBody>
      </p:sp>
      <p:sp>
        <p:nvSpPr>
          <p:cNvPr id="55" name="Google Shape;55;p3"/>
          <p:cNvSpPr txBox="1"/>
          <p:nvPr/>
        </p:nvSpPr>
        <p:spPr>
          <a:xfrm>
            <a:off x="4547625" y="2798425"/>
            <a:ext cx="1806900" cy="29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700">
                <a:solidFill>
                  <a:schemeClr val="dk1"/>
                </a:solidFill>
                <a:latin typeface="Times New Roman"/>
                <a:ea typeface="Times New Roman"/>
                <a:cs typeface="Times New Roman"/>
                <a:sym typeface="Times New Roman"/>
              </a:rPr>
              <a:t>Boxes with (A) flexible and (B) rigid tops</a:t>
            </a:r>
            <a:endParaRPr sz="700">
              <a:solidFill>
                <a:schemeClr val="dk1"/>
              </a:solidFill>
              <a:latin typeface="Times New Roman"/>
              <a:ea typeface="Times New Roman"/>
              <a:cs typeface="Times New Roman"/>
              <a:sym typeface="Times New Roman"/>
            </a:endParaRPr>
          </a:p>
        </p:txBody>
      </p:sp>
      <p:sp>
        <p:nvSpPr>
          <p:cNvPr id="56" name="Google Shape;56;p3"/>
          <p:cNvSpPr txBox="1"/>
          <p:nvPr/>
        </p:nvSpPr>
        <p:spPr>
          <a:xfrm>
            <a:off x="2941500" y="3610025"/>
            <a:ext cx="11589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Times New Roman"/>
                <a:ea typeface="Times New Roman"/>
                <a:cs typeface="Times New Roman"/>
                <a:sym typeface="Times New Roman"/>
              </a:rPr>
              <a:t>Single Membrane Case</a:t>
            </a:r>
            <a:endParaRPr b="1" sz="700">
              <a:solidFill>
                <a:schemeClr val="dk1"/>
              </a:solidFill>
              <a:latin typeface="Times New Roman"/>
              <a:ea typeface="Times New Roman"/>
              <a:cs typeface="Times New Roman"/>
              <a:sym typeface="Times New Roman"/>
            </a:endParaRPr>
          </a:p>
        </p:txBody>
      </p:sp>
      <p:sp>
        <p:nvSpPr>
          <p:cNvPr id="57" name="Google Shape;57;p3"/>
          <p:cNvSpPr txBox="1"/>
          <p:nvPr/>
        </p:nvSpPr>
        <p:spPr>
          <a:xfrm>
            <a:off x="4561400" y="3610025"/>
            <a:ext cx="11589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1"/>
                </a:solidFill>
                <a:latin typeface="Times New Roman"/>
                <a:ea typeface="Times New Roman"/>
                <a:cs typeface="Times New Roman"/>
                <a:sym typeface="Times New Roman"/>
              </a:rPr>
              <a:t>Double </a:t>
            </a:r>
            <a:r>
              <a:rPr b="1" lang="en" sz="700">
                <a:solidFill>
                  <a:schemeClr val="dk1"/>
                </a:solidFill>
                <a:latin typeface="Times New Roman"/>
                <a:ea typeface="Times New Roman"/>
                <a:cs typeface="Times New Roman"/>
                <a:sym typeface="Times New Roman"/>
              </a:rPr>
              <a:t>Membrane Case     </a:t>
            </a:r>
            <a:endParaRPr b="1" sz="700">
              <a:solidFill>
                <a:schemeClr val="dk1"/>
              </a:solidFill>
              <a:latin typeface="Times New Roman"/>
              <a:ea typeface="Times New Roman"/>
              <a:cs typeface="Times New Roman"/>
              <a:sym typeface="Times New Roman"/>
            </a:endParaRPr>
          </a:p>
        </p:txBody>
      </p:sp>
      <p:pic>
        <p:nvPicPr>
          <p:cNvPr id="58" name="Google Shape;58;p3"/>
          <p:cNvPicPr preferRelativeResize="0"/>
          <p:nvPr/>
        </p:nvPicPr>
        <p:blipFill>
          <a:blip r:embed="rId8">
            <a:alphaModFix/>
          </a:blip>
          <a:stretch>
            <a:fillRect/>
          </a:stretch>
        </p:blipFill>
        <p:spPr>
          <a:xfrm>
            <a:off x="510900" y="1768275"/>
            <a:ext cx="1641600" cy="761550"/>
          </a:xfrm>
          <a:prstGeom prst="rect">
            <a:avLst/>
          </a:prstGeom>
          <a:noFill/>
          <a:ln>
            <a:noFill/>
          </a:ln>
        </p:spPr>
      </p:pic>
      <p:pic>
        <p:nvPicPr>
          <p:cNvPr id="59" name="Google Shape;59;p3"/>
          <p:cNvPicPr preferRelativeResize="0"/>
          <p:nvPr/>
        </p:nvPicPr>
        <p:blipFill>
          <a:blip r:embed="rId9">
            <a:alphaModFix/>
          </a:blip>
          <a:stretch>
            <a:fillRect/>
          </a:stretch>
        </p:blipFill>
        <p:spPr>
          <a:xfrm>
            <a:off x="4517388" y="3060650"/>
            <a:ext cx="1117577" cy="400200"/>
          </a:xfrm>
          <a:prstGeom prst="rect">
            <a:avLst/>
          </a:prstGeom>
          <a:noFill/>
          <a:ln>
            <a:noFill/>
          </a:ln>
        </p:spPr>
      </p:pic>
      <p:grpSp>
        <p:nvGrpSpPr>
          <p:cNvPr id="60" name="Google Shape;60;p3"/>
          <p:cNvGrpSpPr/>
          <p:nvPr/>
        </p:nvGrpSpPr>
        <p:grpSpPr>
          <a:xfrm>
            <a:off x="2945099" y="4790844"/>
            <a:ext cx="3150742" cy="213603"/>
            <a:chOff x="783025" y="1623825"/>
            <a:chExt cx="5943675" cy="294300"/>
          </a:xfrm>
        </p:grpSpPr>
        <p:sp>
          <p:nvSpPr>
            <p:cNvPr id="61" name="Google Shape;61;p3"/>
            <p:cNvSpPr/>
            <p:nvPr/>
          </p:nvSpPr>
          <p:spPr>
            <a:xfrm>
              <a:off x="783025" y="1623825"/>
              <a:ext cx="11352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Times New Roman"/>
                  <a:ea typeface="Times New Roman"/>
                  <a:cs typeface="Times New Roman"/>
                  <a:sym typeface="Times New Roman"/>
                </a:rPr>
                <a:t>Wave pressure</a:t>
              </a:r>
              <a:endParaRPr sz="600">
                <a:latin typeface="Times New Roman"/>
                <a:ea typeface="Times New Roman"/>
                <a:cs typeface="Times New Roman"/>
                <a:sym typeface="Times New Roman"/>
              </a:endParaRPr>
            </a:p>
          </p:txBody>
        </p:sp>
        <p:sp>
          <p:nvSpPr>
            <p:cNvPr id="62" name="Google Shape;62;p3"/>
            <p:cNvSpPr/>
            <p:nvPr/>
          </p:nvSpPr>
          <p:spPr>
            <a:xfrm>
              <a:off x="2385850" y="1623825"/>
              <a:ext cx="11352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Times New Roman"/>
                  <a:ea typeface="Times New Roman"/>
                  <a:cs typeface="Times New Roman"/>
                  <a:sym typeface="Times New Roman"/>
                </a:rPr>
                <a:t>Membrane deformation</a:t>
              </a:r>
              <a:endParaRPr sz="600">
                <a:latin typeface="Times New Roman"/>
                <a:ea typeface="Times New Roman"/>
                <a:cs typeface="Times New Roman"/>
                <a:sym typeface="Times New Roman"/>
              </a:endParaRPr>
            </a:p>
          </p:txBody>
        </p:sp>
        <p:sp>
          <p:nvSpPr>
            <p:cNvPr id="63" name="Google Shape;63;p3"/>
            <p:cNvSpPr/>
            <p:nvPr/>
          </p:nvSpPr>
          <p:spPr>
            <a:xfrm>
              <a:off x="3988675" y="1623825"/>
              <a:ext cx="11352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latin typeface="Times New Roman"/>
                  <a:ea typeface="Times New Roman"/>
                  <a:cs typeface="Times New Roman"/>
                  <a:sym typeface="Times New Roman"/>
                </a:rPr>
                <a:t>Piston displacement</a:t>
              </a:r>
              <a:endParaRPr sz="600">
                <a:latin typeface="Times New Roman"/>
                <a:ea typeface="Times New Roman"/>
                <a:cs typeface="Times New Roman"/>
                <a:sym typeface="Times New Roman"/>
              </a:endParaRPr>
            </a:p>
          </p:txBody>
        </p:sp>
        <p:sp>
          <p:nvSpPr>
            <p:cNvPr id="64" name="Google Shape;64;p3"/>
            <p:cNvSpPr/>
            <p:nvPr/>
          </p:nvSpPr>
          <p:spPr>
            <a:xfrm>
              <a:off x="5591500" y="1623825"/>
              <a:ext cx="1135200" cy="29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600">
                  <a:solidFill>
                    <a:schemeClr val="dk1"/>
                  </a:solidFill>
                  <a:latin typeface="Times New Roman"/>
                  <a:ea typeface="Times New Roman"/>
                  <a:cs typeface="Times New Roman"/>
                  <a:sym typeface="Times New Roman"/>
                </a:rPr>
                <a:t>Current generation</a:t>
              </a:r>
              <a:endParaRPr sz="600">
                <a:latin typeface="Times New Roman"/>
                <a:ea typeface="Times New Roman"/>
                <a:cs typeface="Times New Roman"/>
                <a:sym typeface="Times New Roman"/>
              </a:endParaRPr>
            </a:p>
          </p:txBody>
        </p:sp>
        <p:cxnSp>
          <p:nvCxnSpPr>
            <p:cNvPr id="65" name="Google Shape;65;p3"/>
            <p:cNvCxnSpPr>
              <a:stCxn id="61" idx="3"/>
              <a:endCxn id="62" idx="1"/>
            </p:cNvCxnSpPr>
            <p:nvPr/>
          </p:nvCxnSpPr>
          <p:spPr>
            <a:xfrm>
              <a:off x="1918225" y="17709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66" name="Google Shape;66;p3"/>
            <p:cNvCxnSpPr/>
            <p:nvPr/>
          </p:nvCxnSpPr>
          <p:spPr>
            <a:xfrm>
              <a:off x="3521013" y="1770975"/>
              <a:ext cx="467700" cy="0"/>
            </a:xfrm>
            <a:prstGeom prst="straightConnector1">
              <a:avLst/>
            </a:prstGeom>
            <a:noFill/>
            <a:ln cap="flat" cmpd="sng" w="9525">
              <a:solidFill>
                <a:schemeClr val="dk2"/>
              </a:solidFill>
              <a:prstDash val="solid"/>
              <a:round/>
              <a:headEnd len="med" w="med" type="none"/>
              <a:tailEnd len="med" w="med" type="triangle"/>
            </a:ln>
          </p:spPr>
        </p:cxnSp>
        <p:cxnSp>
          <p:nvCxnSpPr>
            <p:cNvPr id="67" name="Google Shape;67;p3"/>
            <p:cNvCxnSpPr/>
            <p:nvPr/>
          </p:nvCxnSpPr>
          <p:spPr>
            <a:xfrm>
              <a:off x="5123863" y="1770975"/>
              <a:ext cx="467700" cy="0"/>
            </a:xfrm>
            <a:prstGeom prst="straightConnector1">
              <a:avLst/>
            </a:prstGeom>
            <a:noFill/>
            <a:ln cap="flat" cmpd="sng" w="9525">
              <a:solidFill>
                <a:schemeClr val="dk2"/>
              </a:solidFill>
              <a:prstDash val="solid"/>
              <a:round/>
              <a:headEnd len="med" w="med" type="none"/>
              <a:tailEnd len="med" w="med" type="triangle"/>
            </a:ln>
          </p:spPr>
        </p:cxnSp>
      </p:grpSp>
      <p:pic>
        <p:nvPicPr>
          <p:cNvPr id="68" name="Google Shape;68;p3"/>
          <p:cNvPicPr preferRelativeResize="0"/>
          <p:nvPr/>
        </p:nvPicPr>
        <p:blipFill>
          <a:blip r:embed="rId10">
            <a:alphaModFix/>
          </a:blip>
          <a:stretch>
            <a:fillRect/>
          </a:stretch>
        </p:blipFill>
        <p:spPr>
          <a:xfrm>
            <a:off x="5751527" y="3091400"/>
            <a:ext cx="452401" cy="338699"/>
          </a:xfrm>
          <a:prstGeom prst="rect">
            <a:avLst/>
          </a:prstGeom>
          <a:noFill/>
          <a:ln>
            <a:noFill/>
          </a:ln>
        </p:spPr>
      </p:pic>
      <p:sp>
        <p:nvSpPr>
          <p:cNvPr id="69" name="Google Shape;69;p3"/>
          <p:cNvSpPr txBox="1"/>
          <p:nvPr/>
        </p:nvSpPr>
        <p:spPr>
          <a:xfrm>
            <a:off x="5751525" y="3317788"/>
            <a:ext cx="452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Times New Roman"/>
                <a:ea typeface="Times New Roman"/>
                <a:cs typeface="Times New Roman"/>
                <a:sym typeface="Times New Roman"/>
              </a:rPr>
              <a:t>piston</a:t>
            </a:r>
            <a:endParaRPr sz="800">
              <a:latin typeface="Times New Roman"/>
              <a:ea typeface="Times New Roman"/>
              <a:cs typeface="Times New Roman"/>
              <a:sym typeface="Times New Roman"/>
            </a:endParaRPr>
          </a:p>
        </p:txBody>
      </p:sp>
      <p:pic>
        <p:nvPicPr>
          <p:cNvPr id="70" name="Google Shape;70;p3"/>
          <p:cNvPicPr preferRelativeResize="0"/>
          <p:nvPr/>
        </p:nvPicPr>
        <p:blipFill>
          <a:blip r:embed="rId11">
            <a:alphaModFix/>
          </a:blip>
          <a:stretch>
            <a:fillRect/>
          </a:stretch>
        </p:blipFill>
        <p:spPr>
          <a:xfrm>
            <a:off x="616575" y="3613900"/>
            <a:ext cx="1430258" cy="338675"/>
          </a:xfrm>
          <a:prstGeom prst="rect">
            <a:avLst/>
          </a:prstGeom>
          <a:noFill/>
          <a:ln>
            <a:noFill/>
          </a:ln>
        </p:spPr>
      </p:pic>
      <p:pic>
        <p:nvPicPr>
          <p:cNvPr id="71" name="Google Shape;71;p3"/>
          <p:cNvPicPr preferRelativeResize="0"/>
          <p:nvPr/>
        </p:nvPicPr>
        <p:blipFill>
          <a:blip r:embed="rId12">
            <a:alphaModFix/>
          </a:blip>
          <a:stretch>
            <a:fillRect/>
          </a:stretch>
        </p:blipFill>
        <p:spPr>
          <a:xfrm>
            <a:off x="1503600" y="3076400"/>
            <a:ext cx="795845" cy="307800"/>
          </a:xfrm>
          <a:prstGeom prst="rect">
            <a:avLst/>
          </a:prstGeom>
          <a:noFill/>
          <a:ln>
            <a:noFill/>
          </a:ln>
        </p:spPr>
      </p:pic>
      <p:pic>
        <p:nvPicPr>
          <p:cNvPr id="72" name="Google Shape;72;p3"/>
          <p:cNvPicPr preferRelativeResize="0"/>
          <p:nvPr/>
        </p:nvPicPr>
        <p:blipFill>
          <a:blip r:embed="rId13">
            <a:alphaModFix/>
          </a:blip>
          <a:stretch>
            <a:fillRect/>
          </a:stretch>
        </p:blipFill>
        <p:spPr>
          <a:xfrm>
            <a:off x="6603887" y="1341372"/>
            <a:ext cx="2416800" cy="20913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