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ublic Sans Thin" charset="1" panose="00000000000000000000"/>
      <p:regular r:id="rId16"/>
    </p:embeddedFont>
    <p:embeddedFont>
      <p:font typeface="Public Sans Bold" charset="1" panose="00000000000000000000"/>
      <p:regular r:id="rId17"/>
    </p:embeddedFont>
    <p:embeddedFont>
      <p:font typeface="Public Sans" charset="1" panose="00000000000000000000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  <p:embeddedFont>
      <p:font typeface="Arimo Bold" charset="1" panose="020B0704020202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21.jpeg" Type="http://schemas.openxmlformats.org/officeDocument/2006/relationships/image"/><Relationship Id="rId4" Target="../media/image22.jpe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2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785107"/>
            <a:ext cx="12781566" cy="3868442"/>
            <a:chOff x="0" y="0"/>
            <a:chExt cx="17042088" cy="515792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614143"/>
              <a:ext cx="17042088" cy="35437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688"/>
                </a:lnSpc>
              </a:pPr>
              <a:r>
                <a:rPr lang="en-US" sz="8221">
                  <a:solidFill>
                    <a:srgbClr val="000000"/>
                  </a:solidFill>
                  <a:latin typeface="Public Sans Thin"/>
                  <a:ea typeface="Public Sans Thin"/>
                  <a:cs typeface="Public Sans Thin"/>
                  <a:sym typeface="Public Sans Thin"/>
                </a:rPr>
                <a:t>Empowering Digital Safety in Our Communities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66675"/>
              <a:ext cx="12920073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CYBERPULSE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8750935"/>
            <a:ext cx="10903152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 Community-Driven Cybersecurity App for Everyone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1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79885" y="0"/>
            <a:ext cx="5781358" cy="12668315"/>
          </a:xfrm>
          <a:custGeom>
            <a:avLst/>
            <a:gdLst/>
            <a:ahLst/>
            <a:cxnLst/>
            <a:rect r="r" b="b" t="t" l="l"/>
            <a:pathLst>
              <a:path h="12668315" w="5781358">
                <a:moveTo>
                  <a:pt x="0" y="0"/>
                </a:moveTo>
                <a:lnTo>
                  <a:pt x="5781359" y="0"/>
                </a:lnTo>
                <a:lnTo>
                  <a:pt x="5781359" y="12668315"/>
                </a:lnTo>
                <a:lnTo>
                  <a:pt x="0" y="12668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43200" y="3570422"/>
            <a:ext cx="9106663" cy="2028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10"/>
              </a:lnSpc>
            </a:pPr>
            <a:r>
              <a:rPr lang="en-US" b="true" sz="659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Tha</a:t>
            </a:r>
            <a:r>
              <a:rPr lang="en-US" b="true" sz="659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nk You for Exploring CyberPulse!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849863" y="3796993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20296" y="46232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35829" y="2549028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03408" y="9528509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E3B25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542527" cy="249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94154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67704" y="74511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54780" y="6532122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51628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20296" y="8422797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2697" y="5154949"/>
            <a:ext cx="8136372" cy="4611755"/>
          </a:xfrm>
          <a:custGeom>
            <a:avLst/>
            <a:gdLst/>
            <a:ahLst/>
            <a:cxnLst/>
            <a:rect r="r" b="b" t="t" l="l"/>
            <a:pathLst>
              <a:path h="4611755" w="8136372">
                <a:moveTo>
                  <a:pt x="0" y="0"/>
                </a:moveTo>
                <a:lnTo>
                  <a:pt x="8136372" y="0"/>
                </a:lnTo>
                <a:lnTo>
                  <a:pt x="8136372" y="4611755"/>
                </a:lnTo>
                <a:lnTo>
                  <a:pt x="0" y="46117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2697" y="388574"/>
            <a:ext cx="8361303" cy="4071380"/>
          </a:xfrm>
          <a:custGeom>
            <a:avLst/>
            <a:gdLst/>
            <a:ahLst/>
            <a:cxnLst/>
            <a:rect r="r" b="b" t="t" l="l"/>
            <a:pathLst>
              <a:path h="4071380" w="8361303">
                <a:moveTo>
                  <a:pt x="0" y="0"/>
                </a:moveTo>
                <a:lnTo>
                  <a:pt x="8361303" y="0"/>
                </a:lnTo>
                <a:lnTo>
                  <a:pt x="8361303" y="4071380"/>
                </a:lnTo>
                <a:lnTo>
                  <a:pt x="0" y="40713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996964" y="1890475"/>
            <a:ext cx="7262336" cy="1536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>
                <a:solidFill>
                  <a:srgbClr val="3D3B54"/>
                </a:solidFill>
                <a:latin typeface="Canva Sans"/>
                <a:ea typeface="Canva Sans"/>
                <a:cs typeface="Canva Sans"/>
                <a:sym typeface="Canva Sans"/>
              </a:rPr>
              <a:t>Scams </a:t>
            </a:r>
            <a:r>
              <a:rPr lang="en-US" sz="4400">
                <a:solidFill>
                  <a:srgbClr val="3D3B54"/>
                </a:solidFill>
                <a:latin typeface="Canva Sans"/>
                <a:ea typeface="Canva Sans"/>
                <a:cs typeface="Canva Sans"/>
                <a:sym typeface="Canva Sans"/>
              </a:rPr>
              <a:t>Are Getting Smarter</a:t>
            </a:r>
          </a:p>
          <a:p>
            <a:pPr algn="l">
              <a:lnSpc>
                <a:spcPts val="6160"/>
              </a:lnSpc>
            </a:pPr>
            <a:r>
              <a:rPr lang="en-US" sz="4400">
                <a:solidFill>
                  <a:srgbClr val="3D3B54"/>
                </a:solidFill>
                <a:latin typeface="Canva Sans"/>
                <a:ea typeface="Canva Sans"/>
                <a:cs typeface="Canva Sans"/>
                <a:sym typeface="Canva Sans"/>
              </a:rPr>
              <a:t> and We’re Falling for Them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52941" y="5924775"/>
            <a:ext cx="8071417" cy="1536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 b="true">
                <a:solidFill>
                  <a:srgbClr val="3D3B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</a:t>
            </a:r>
            <a:r>
              <a:rPr lang="en-US" b="true" sz="4400">
                <a:solidFill>
                  <a:srgbClr val="3D3B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Problem: We’re Not Equipped to Spot the Threats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7991" y="3191402"/>
            <a:ext cx="5407383" cy="161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</a:pPr>
            <a:r>
              <a:rPr lang="en-US" b="true" sz="46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Empowering Safe Browsing.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005700" y="3234582"/>
            <a:ext cx="4276599" cy="3817837"/>
          </a:xfrm>
          <a:custGeom>
            <a:avLst/>
            <a:gdLst/>
            <a:ahLst/>
            <a:cxnLst/>
            <a:rect r="r" b="b" t="t" l="l"/>
            <a:pathLst>
              <a:path h="3817837" w="4276599">
                <a:moveTo>
                  <a:pt x="0" y="0"/>
                </a:moveTo>
                <a:lnTo>
                  <a:pt x="4276600" y="0"/>
                </a:lnTo>
                <a:lnTo>
                  <a:pt x="4276600" y="3817836"/>
                </a:lnTo>
                <a:lnTo>
                  <a:pt x="0" y="3817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265405" y="3432175"/>
            <a:ext cx="4993895" cy="462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59"/>
              </a:lnSpc>
            </a:pPr>
            <a:r>
              <a:rPr lang="en-US" sz="2899">
                <a:solidFill>
                  <a:srgbClr val="3D3B54"/>
                </a:solidFill>
                <a:latin typeface="Public Sans"/>
                <a:ea typeface="Public Sans"/>
                <a:cs typeface="Public Sans"/>
                <a:sym typeface="Public Sans"/>
              </a:rPr>
              <a:t>CyberPulse is designed to </a:t>
            </a:r>
            <a:r>
              <a:rPr lang="en-US" b="true" sz="2899">
                <a:solidFill>
                  <a:srgbClr val="3D3B5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assist novice internet users</a:t>
            </a:r>
            <a:r>
              <a:rPr lang="en-US" sz="2899">
                <a:solidFill>
                  <a:srgbClr val="3D3B54"/>
                </a:solidFill>
                <a:latin typeface="Public Sans"/>
                <a:ea typeface="Public Sans"/>
                <a:cs typeface="Public Sans"/>
                <a:sym typeface="Public Sans"/>
              </a:rPr>
              <a:t> in identifying and verifying suspicious online resources. This helps enhance digital safety, educate users, and foster a community-driven approach to cybersecurity awareness and protection.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994154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67704" y="74511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54780" y="6532122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446059" y="8943093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51628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520296" y="8422797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17991" y="1043080"/>
            <a:ext cx="15496341" cy="120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b="true" sz="7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Meet</a:t>
            </a:r>
            <a:r>
              <a:rPr lang="en-US" b="true" sz="7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CyberPulse: Your Scam-Shield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7991" y="5261805"/>
            <a:ext cx="6671443" cy="242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40"/>
              </a:lnSpc>
            </a:pPr>
            <a:r>
              <a:rPr lang="en-US" b="true" sz="46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Transforming users from Victims to Cyber-Defenders.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E3B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2527" cy="24828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096076" y="2613907"/>
            <a:ext cx="10095847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39"/>
              </a:lnSpc>
            </a:pPr>
            <a:r>
              <a:rPr lang="en-US" b="true" sz="5599">
                <a:solidFill>
                  <a:srgbClr val="3D3B5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Features of CyberPulse: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40981" y="5515857"/>
            <a:ext cx="4259387" cy="1590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79"/>
              </a:lnSpc>
            </a:pPr>
            <a:r>
              <a:rPr lang="en-US" b="true" sz="2270">
                <a:solidFill>
                  <a:srgbClr val="3D3B5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WHOIS Analysis</a:t>
            </a:r>
            <a:r>
              <a:rPr lang="en-US" sz="2270">
                <a:solidFill>
                  <a:srgbClr val="3D3B54"/>
                </a:solidFill>
                <a:latin typeface="Public Sans"/>
                <a:ea typeface="Public Sans"/>
                <a:cs typeface="Public Sans"/>
                <a:sym typeface="Public Sans"/>
              </a:rPr>
              <a:t> provides detailed insights into domain ownership and registration information for safer browsing.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9522" y="4801482"/>
            <a:ext cx="4259387" cy="51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b="true" sz="2999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715882"/>
            <a:ext cx="4259387" cy="1590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79"/>
              </a:lnSpc>
            </a:pPr>
            <a:r>
              <a:rPr lang="en-US" b="true" sz="2270">
                <a:solidFill>
                  <a:srgbClr val="3D3B5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Phishing Detection</a:t>
            </a:r>
            <a:r>
              <a:rPr lang="en-US" sz="2270">
                <a:solidFill>
                  <a:srgbClr val="3D3B54"/>
                </a:solidFill>
                <a:latin typeface="Public Sans"/>
                <a:ea typeface="Public Sans"/>
                <a:cs typeface="Public Sans"/>
                <a:sym typeface="Public Sans"/>
              </a:rPr>
              <a:t> alerts users to potential scams in emails and links, ensuring greater online protection.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00484" y="4791957"/>
            <a:ext cx="4259387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200"/>
              </a:lnSpc>
              <a:spcBef>
                <a:spcPct val="0"/>
              </a:spcBef>
            </a:pPr>
            <a:r>
              <a:rPr lang="en-US" b="true" sz="3000" strike="noStrike" u="none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84841" y="5515857"/>
            <a:ext cx="4259387" cy="1990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79"/>
              </a:lnSpc>
            </a:pPr>
            <a:r>
              <a:rPr lang="en-US" b="true" sz="2270">
                <a:solidFill>
                  <a:srgbClr val="3D3B5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Cyber Safety Quizzes</a:t>
            </a:r>
            <a:r>
              <a:rPr lang="en-US" sz="2270">
                <a:solidFill>
                  <a:srgbClr val="3D3B54"/>
                </a:solidFill>
                <a:latin typeface="Public Sans"/>
                <a:ea typeface="Public Sans"/>
                <a:cs typeface="Public Sans"/>
                <a:sym typeface="Public Sans"/>
              </a:rPr>
              <a:t> engage users in learning about online threats, boosting their cybersecurity awareness and skills.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40981" y="4782432"/>
            <a:ext cx="4259387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200"/>
              </a:lnSpc>
              <a:spcBef>
                <a:spcPct val="0"/>
              </a:spcBef>
            </a:pPr>
            <a:r>
              <a:rPr lang="en-US" b="true" sz="3000" strike="noStrike" u="none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03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10273769" y="-3417042"/>
            <a:ext cx="5647287" cy="6174966"/>
          </a:xfrm>
          <a:custGeom>
            <a:avLst/>
            <a:gdLst/>
            <a:ahLst/>
            <a:cxnLst/>
            <a:rect r="r" b="b" t="t" l="l"/>
            <a:pathLst>
              <a:path h="6174966" w="5647287">
                <a:moveTo>
                  <a:pt x="0" y="0"/>
                </a:moveTo>
                <a:lnTo>
                  <a:pt x="5647287" y="0"/>
                </a:lnTo>
                <a:lnTo>
                  <a:pt x="5647287" y="6174966"/>
                </a:lnTo>
                <a:lnTo>
                  <a:pt x="0" y="6174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6609995" y="-1780098"/>
            <a:ext cx="5275514" cy="5294767"/>
          </a:xfrm>
          <a:custGeom>
            <a:avLst/>
            <a:gdLst/>
            <a:ahLst/>
            <a:cxnLst/>
            <a:rect r="r" b="b" t="t" l="l"/>
            <a:pathLst>
              <a:path h="5294767" w="5275514">
                <a:moveTo>
                  <a:pt x="0" y="0"/>
                </a:moveTo>
                <a:lnTo>
                  <a:pt x="5275514" y="0"/>
                </a:lnTo>
                <a:lnTo>
                  <a:pt x="5275514" y="5294768"/>
                </a:lnTo>
                <a:lnTo>
                  <a:pt x="0" y="5294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859871" y="1028700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520296" y="7489020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767704" y="4711688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423228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382636" y="8947908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E3B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542527" cy="249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618755" y="2028167"/>
            <a:ext cx="9012820" cy="6875266"/>
          </a:xfrm>
          <a:custGeom>
            <a:avLst/>
            <a:gdLst/>
            <a:ahLst/>
            <a:cxnLst/>
            <a:rect r="r" b="b" t="t" l="l"/>
            <a:pathLst>
              <a:path h="6875266" w="9012820">
                <a:moveTo>
                  <a:pt x="0" y="0"/>
                </a:moveTo>
                <a:lnTo>
                  <a:pt x="9012820" y="0"/>
                </a:lnTo>
                <a:lnTo>
                  <a:pt x="9012820" y="6875266"/>
                </a:lnTo>
                <a:lnTo>
                  <a:pt x="0" y="6875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57605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67359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767704" y="1599903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847688" y="2520315"/>
            <a:ext cx="5246370" cy="524637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4470873" y="7126209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795238" y="7234750"/>
            <a:ext cx="7092531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470873" y="712808"/>
            <a:ext cx="862905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inspired CyberPulse?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539304" y="1792606"/>
            <a:ext cx="12974836" cy="81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b="true" sz="2400">
                <a:solidFill>
                  <a:srgbClr val="3D3B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 saw frien</a:t>
            </a:r>
            <a:r>
              <a:rPr lang="en-US" b="true" sz="2400">
                <a:solidFill>
                  <a:srgbClr val="3D3B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ds and classmates fall for bursary scams, fake job offers, and phishing links</a:t>
            </a:r>
          </a:p>
          <a:p>
            <a:pPr algn="ctr">
              <a:lnSpc>
                <a:spcPts val="3360"/>
              </a:lnSpc>
            </a:pPr>
            <a:r>
              <a:rPr lang="en-US" b="true" sz="2400">
                <a:solidFill>
                  <a:srgbClr val="3D3B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and we knew something had to change.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03807" y="3175386"/>
            <a:ext cx="333887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Our Vision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99063" y="4024381"/>
            <a:ext cx="10484882" cy="1234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b="true" sz="2400">
                <a:solidFill>
                  <a:srgbClr val="3D3B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start</a:t>
            </a:r>
            <a:r>
              <a:rPr lang="en-US" b="true" sz="2400">
                <a:solidFill>
                  <a:srgbClr val="3D3B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 as a tool for students can scale to any novice internet user,</a:t>
            </a:r>
          </a:p>
          <a:p>
            <a:pPr algn="ctr">
              <a:lnSpc>
                <a:spcPts val="3360"/>
              </a:lnSpc>
            </a:pPr>
            <a:r>
              <a:rPr lang="en-US" b="true" sz="2400">
                <a:solidFill>
                  <a:srgbClr val="3D3B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empowering everyone to stay safe online, </a:t>
            </a:r>
          </a:p>
          <a:p>
            <a:pPr algn="ctr">
              <a:lnSpc>
                <a:spcPts val="3360"/>
              </a:lnSpc>
            </a:pPr>
            <a:r>
              <a:rPr lang="en-US" b="true" sz="2400">
                <a:solidFill>
                  <a:srgbClr val="3D3B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 matter their experience level.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216982" y="5784188"/>
            <a:ext cx="536602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Opportunity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628854" y="6932362"/>
            <a:ext cx="12542282" cy="1234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3D3B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By</a:t>
            </a:r>
            <a:r>
              <a:rPr lang="en-US" b="true" sz="2400">
                <a:solidFill>
                  <a:srgbClr val="3D3B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combining detection, education, and gamification, </a:t>
            </a:r>
          </a:p>
          <a:p>
            <a:pPr algn="ctr">
              <a:lnSpc>
                <a:spcPts val="3360"/>
              </a:lnSpc>
            </a:pPr>
            <a:r>
              <a:rPr lang="en-US" b="true" sz="2400">
                <a:solidFill>
                  <a:srgbClr val="3D3B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 can create a safer online community and reach users across universities, workplaces, and even households.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E3B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542527" cy="249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257605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67359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767704" y="1599903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70873" y="7126209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4000169"/>
            <a:ext cx="7820775" cy="5495133"/>
          </a:xfrm>
          <a:custGeom>
            <a:avLst/>
            <a:gdLst/>
            <a:ahLst/>
            <a:cxnLst/>
            <a:rect r="r" b="b" t="t" l="l"/>
            <a:pathLst>
              <a:path h="5495133" w="7820775">
                <a:moveTo>
                  <a:pt x="0" y="0"/>
                </a:moveTo>
                <a:lnTo>
                  <a:pt x="7820775" y="0"/>
                </a:lnTo>
                <a:lnTo>
                  <a:pt x="7820775" y="5495133"/>
                </a:lnTo>
                <a:lnTo>
                  <a:pt x="0" y="54951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915" t="0" r="-22272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633412"/>
            <a:ext cx="16230600" cy="2095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Gamific</a:t>
            </a:r>
            <a:r>
              <a:rPr lang="en-US" b="true" sz="6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ation &amp; Rewards: Making Cyber Safety Fun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57655" y="2786050"/>
            <a:ext cx="18288000" cy="109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>
                <a:solidFill>
                  <a:srgbClr val="3D3B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CyberPulse turns cybersecurity awareness into a challenge to beat, not a chore to complete.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86345" y="4811625"/>
            <a:ext cx="8623704" cy="454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28452" indent="-464226" lvl="1">
              <a:lnSpc>
                <a:spcPts val="6020"/>
              </a:lnSpc>
              <a:buFont typeface="Arial"/>
              <a:buChar char="•"/>
            </a:pPr>
            <a:r>
              <a:rPr lang="en-US" b="true" sz="4300">
                <a:solidFill>
                  <a:srgbClr val="3D3B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Earn Points </a:t>
            </a:r>
          </a:p>
          <a:p>
            <a:pPr algn="ctr" marL="928452" indent="-464226" lvl="1">
              <a:lnSpc>
                <a:spcPts val="6020"/>
              </a:lnSpc>
              <a:buFont typeface="Arial"/>
              <a:buChar char="•"/>
            </a:pPr>
            <a:r>
              <a:rPr lang="en-US" b="true" sz="4300">
                <a:solidFill>
                  <a:srgbClr val="3D3B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Unlock Badges </a:t>
            </a:r>
          </a:p>
          <a:p>
            <a:pPr algn="ctr" marL="928452" indent="-464226" lvl="1">
              <a:lnSpc>
                <a:spcPts val="6020"/>
              </a:lnSpc>
              <a:buFont typeface="Arial"/>
              <a:buChar char="•"/>
            </a:pPr>
            <a:r>
              <a:rPr lang="en-US" b="true" sz="4300">
                <a:solidFill>
                  <a:srgbClr val="3D3B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Track Streaks</a:t>
            </a:r>
          </a:p>
          <a:p>
            <a:pPr algn="ctr" marL="928452" indent="-464226" lvl="1">
              <a:lnSpc>
                <a:spcPts val="6020"/>
              </a:lnSpc>
              <a:buFont typeface="Arial"/>
              <a:buChar char="•"/>
            </a:pPr>
            <a:r>
              <a:rPr lang="en-US" b="true" sz="4300">
                <a:solidFill>
                  <a:srgbClr val="3D3B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Climb the Leaderboard</a:t>
            </a:r>
          </a:p>
          <a:p>
            <a:pPr algn="ctr" marL="928452" indent="-464226" lvl="1">
              <a:lnSpc>
                <a:spcPts val="6020"/>
              </a:lnSpc>
              <a:buFont typeface="Arial"/>
              <a:buChar char="•"/>
            </a:pPr>
            <a:r>
              <a:rPr lang="en-US" b="true" sz="4300">
                <a:solidFill>
                  <a:srgbClr val="3D3B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 the community </a:t>
            </a:r>
          </a:p>
          <a:p>
            <a:pPr algn="ctr">
              <a:lnSpc>
                <a:spcPts val="602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E3B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2527" cy="2473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7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84770" y="1954992"/>
            <a:ext cx="14118459" cy="1012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59"/>
              </a:lnSpc>
            </a:pPr>
            <a:r>
              <a:rPr lang="en-US" b="true" sz="5899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Future Enhancements for CyberPulse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7799" y="3763995"/>
            <a:ext cx="3097700" cy="5183913"/>
            <a:chOff x="0" y="0"/>
            <a:chExt cx="4130267" cy="691188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708482"/>
              <a:ext cx="4130267" cy="52034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</a:pPr>
              <a:r>
                <a:rPr lang="en-US" b="true" sz="3200">
                  <a:solidFill>
                    <a:srgbClr val="3D3B54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IMEI Tracking</a:t>
              </a:r>
              <a:r>
                <a:rPr lang="en-US" sz="3200">
                  <a:solidFill>
                    <a:srgbClr val="3D3B5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will enhance device security by enabling users to monitor their devices' locations.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66675"/>
              <a:ext cx="661143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 strike="noStrike" u="non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01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940896" y="3722316"/>
            <a:ext cx="3441740" cy="4621938"/>
            <a:chOff x="0" y="0"/>
            <a:chExt cx="4588986" cy="616258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708482"/>
              <a:ext cx="4588986" cy="44541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</a:pPr>
              <a:r>
                <a:rPr lang="en-US" b="true" sz="3200">
                  <a:solidFill>
                    <a:srgbClr val="3D3B54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Group Accounts</a:t>
              </a:r>
              <a:r>
                <a:rPr lang="en-US" sz="3200">
                  <a:solidFill>
                    <a:srgbClr val="3D3B5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will allow families to manage and protect multiple users under one plan.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734571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 strike="noStrike" u="non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02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006563" y="3722316"/>
            <a:ext cx="3725572" cy="4621938"/>
            <a:chOff x="0" y="0"/>
            <a:chExt cx="4967430" cy="616258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708482"/>
              <a:ext cx="4967430" cy="44541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</a:pPr>
              <a:r>
                <a:rPr lang="en-US" b="true" sz="3200">
                  <a:solidFill>
                    <a:srgbClr val="3D3B54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Enhanced Phishing Tools</a:t>
              </a:r>
              <a:r>
                <a:rPr lang="en-US" sz="3200">
                  <a:solidFill>
                    <a:srgbClr val="3D3B5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will offer advanced detection methods to combat evolving online threats effectively.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795150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 strike="noStrike" u="non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03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356063" y="3763995"/>
            <a:ext cx="4288605" cy="5183913"/>
            <a:chOff x="0" y="0"/>
            <a:chExt cx="5718140" cy="691188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708482"/>
              <a:ext cx="5718140" cy="52034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</a:pPr>
              <a:r>
                <a:rPr lang="en-US" b="true" sz="3200">
                  <a:solidFill>
                    <a:srgbClr val="3D3B54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Increase in </a:t>
              </a:r>
              <a:r>
                <a:rPr lang="en-US" b="true" sz="3200">
                  <a:solidFill>
                    <a:srgbClr val="3D3B54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Community Involvement</a:t>
              </a:r>
              <a:r>
                <a:rPr lang="en-US" sz="3200">
                  <a:solidFill>
                    <a:srgbClr val="3D3B5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will encourage user participation in reporting scams and sharing safety tips.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66675"/>
              <a:ext cx="915318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 strike="noStrike" u="non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04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-5400000">
            <a:off x="10273769" y="-3417042"/>
            <a:ext cx="5647287" cy="6174966"/>
          </a:xfrm>
          <a:custGeom>
            <a:avLst/>
            <a:gdLst/>
            <a:ahLst/>
            <a:cxnLst/>
            <a:rect r="r" b="b" t="t" l="l"/>
            <a:pathLst>
              <a:path h="6174966" w="5647287">
                <a:moveTo>
                  <a:pt x="0" y="0"/>
                </a:moveTo>
                <a:lnTo>
                  <a:pt x="5647287" y="0"/>
                </a:lnTo>
                <a:lnTo>
                  <a:pt x="5647287" y="6174966"/>
                </a:lnTo>
                <a:lnTo>
                  <a:pt x="0" y="6174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5400000">
            <a:off x="16609995" y="-1780098"/>
            <a:ext cx="5275514" cy="5294767"/>
          </a:xfrm>
          <a:custGeom>
            <a:avLst/>
            <a:gdLst/>
            <a:ahLst/>
            <a:cxnLst/>
            <a:rect r="r" b="b" t="t" l="l"/>
            <a:pathLst>
              <a:path h="5294767" w="5275514">
                <a:moveTo>
                  <a:pt x="0" y="0"/>
                </a:moveTo>
                <a:lnTo>
                  <a:pt x="5275514" y="0"/>
                </a:lnTo>
                <a:lnTo>
                  <a:pt x="5275514" y="5294768"/>
                </a:lnTo>
                <a:lnTo>
                  <a:pt x="0" y="5294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859871" y="1028700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28700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-520296" y="7489020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767704" y="4711688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423228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382636" y="8947908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E3B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542527" cy="249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4014" y="2893678"/>
            <a:ext cx="7805962" cy="2357977"/>
            <a:chOff x="0" y="0"/>
            <a:chExt cx="10407949" cy="3143969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136521" cy="313652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0" t="0" r="0" b="0"/>
                </a:stretch>
              </a:blip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3626284" y="658667"/>
              <a:ext cx="6781665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19"/>
                </a:lnSpc>
                <a:spcBef>
                  <a:spcPct val="0"/>
                </a:spcBef>
              </a:pPr>
              <a:r>
                <a:rPr lang="en-US" b="true" sz="3599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Ntokozo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626284" y="1491699"/>
              <a:ext cx="6781665" cy="1652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 u="none">
                  <a:solidFill>
                    <a:srgbClr val="3D3B54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Lead Developer focused on creating secure and user-friendly features for CyberPulse.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53338" y="2791109"/>
            <a:ext cx="7805962" cy="2777077"/>
            <a:chOff x="0" y="0"/>
            <a:chExt cx="10407949" cy="3702769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3136521" cy="3136521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0" t="0" r="0" b="0"/>
                </a:stretch>
              </a:blip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3626284" y="658667"/>
              <a:ext cx="6781665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20"/>
                </a:lnSpc>
                <a:spcBef>
                  <a:spcPct val="0"/>
                </a:spcBef>
              </a:pPr>
              <a:r>
                <a:rPr lang="en-US" b="true" sz="3600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Vane’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626284" y="1491699"/>
              <a:ext cx="6781665" cy="2211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 u="none">
                  <a:solidFill>
                    <a:srgbClr val="3D3B54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UI/UX Designer dedicated to enhancing user experience and interface for seamless interactions.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818238" y="6503144"/>
            <a:ext cx="7805962" cy="2357977"/>
            <a:chOff x="0" y="0"/>
            <a:chExt cx="10407949" cy="3143969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3136521" cy="3136521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0" t="0" r="0" b="0"/>
                </a:stretch>
              </a:blip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3626284" y="658667"/>
              <a:ext cx="6781665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20"/>
                </a:lnSpc>
                <a:spcBef>
                  <a:spcPct val="0"/>
                </a:spcBef>
              </a:pPr>
              <a:r>
                <a:rPr lang="en-US" b="true" sz="3600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Taku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3626284" y="1491699"/>
              <a:ext cx="6781665" cy="1652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 u="none">
                  <a:solidFill>
                    <a:srgbClr val="3D3B54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Community Outreach specialist working to educate users and foster a safer online environment.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-2818398" y="-2294652"/>
            <a:ext cx="7445392" cy="6646705"/>
          </a:xfrm>
          <a:custGeom>
            <a:avLst/>
            <a:gdLst/>
            <a:ahLst/>
            <a:cxnLst/>
            <a:rect r="r" b="b" t="t" l="l"/>
            <a:pathLst>
              <a:path h="6646705" w="7445392">
                <a:moveTo>
                  <a:pt x="0" y="0"/>
                </a:moveTo>
                <a:lnTo>
                  <a:pt x="7445392" y="0"/>
                </a:lnTo>
                <a:lnTo>
                  <a:pt x="7445392" y="6646704"/>
                </a:lnTo>
                <a:lnTo>
                  <a:pt x="0" y="66467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106698" y="74511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-231464" y="6354038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767704" y="4711688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818238" y="8560840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724014" y="6503144"/>
            <a:ext cx="7805962" cy="2777077"/>
            <a:chOff x="0" y="0"/>
            <a:chExt cx="10407949" cy="3702769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3136521" cy="3136521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 l="0" t="0" r="0" b="0"/>
                </a:stretch>
              </a:blip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3626284" y="658667"/>
              <a:ext cx="6781665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20"/>
                </a:lnSpc>
                <a:spcBef>
                  <a:spcPct val="0"/>
                </a:spcBef>
              </a:pPr>
              <a:r>
                <a:rPr lang="en-US" b="true" sz="3600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Nigel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3626284" y="1491699"/>
              <a:ext cx="6781665" cy="2211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3D3B54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I</a:t>
              </a:r>
              <a:r>
                <a:rPr lang="en-US" b="true" sz="2400">
                  <a:solidFill>
                    <a:srgbClr val="3D3B54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ntegration engineer responsible for ensuring the seamless connectivity of the application components.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564985" y="909409"/>
            <a:ext cx="9476231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57"/>
              </a:lnSpc>
              <a:spcBef>
                <a:spcPct val="0"/>
              </a:spcBef>
            </a:pPr>
            <a:r>
              <a:rPr lang="en-US" b="true" sz="5714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Meet the Ciphernova Team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4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893967">
            <a:off x="-2107836" y="-1961831"/>
            <a:ext cx="5571468" cy="4973801"/>
          </a:xfrm>
          <a:custGeom>
            <a:avLst/>
            <a:gdLst/>
            <a:ahLst/>
            <a:cxnLst/>
            <a:rect r="r" b="b" t="t" l="l"/>
            <a:pathLst>
              <a:path h="4973801" w="5571468">
                <a:moveTo>
                  <a:pt x="0" y="0"/>
                </a:moveTo>
                <a:lnTo>
                  <a:pt x="5571468" y="0"/>
                </a:lnTo>
                <a:lnTo>
                  <a:pt x="5571468" y="4973802"/>
                </a:lnTo>
                <a:lnTo>
                  <a:pt x="0" y="4973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782158" y="2472837"/>
            <a:ext cx="10723685" cy="5341327"/>
            <a:chOff x="0" y="0"/>
            <a:chExt cx="14298246" cy="712176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913669" y="6533548"/>
              <a:ext cx="12470907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</a:pPr>
              <a:r>
                <a:rPr lang="en-US" b="true" sz="26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– Cybersecurity Expert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04775"/>
              <a:ext cx="14298246" cy="58409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00"/>
                </a:lnSpc>
              </a:pPr>
              <a:r>
                <a:rPr lang="en-US" sz="5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“The best defense against phishing is </a:t>
              </a:r>
              <a:r>
                <a:rPr lang="en-US" b="true" sz="5000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awareness</a:t>
              </a:r>
              <a:r>
                <a:rPr lang="en-US" sz="5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. Stay informed, stay safe, and empower yourself with knowledge to navigate the digital world securely.”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475766">
            <a:off x="15970085" y="3074234"/>
            <a:ext cx="4635831" cy="4138532"/>
          </a:xfrm>
          <a:custGeom>
            <a:avLst/>
            <a:gdLst/>
            <a:ahLst/>
            <a:cxnLst/>
            <a:rect r="r" b="b" t="t" l="l"/>
            <a:pathLst>
              <a:path h="4138532" w="4635831">
                <a:moveTo>
                  <a:pt x="0" y="0"/>
                </a:moveTo>
                <a:lnTo>
                  <a:pt x="4635830" y="0"/>
                </a:lnTo>
                <a:lnTo>
                  <a:pt x="4635830" y="4138532"/>
                </a:lnTo>
                <a:lnTo>
                  <a:pt x="0" y="4138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75766">
            <a:off x="3300699" y="9360734"/>
            <a:ext cx="4635831" cy="4138532"/>
          </a:xfrm>
          <a:custGeom>
            <a:avLst/>
            <a:gdLst/>
            <a:ahLst/>
            <a:cxnLst/>
            <a:rect r="r" b="b" t="t" l="l"/>
            <a:pathLst>
              <a:path h="4138532" w="4635831">
                <a:moveTo>
                  <a:pt x="0" y="0"/>
                </a:moveTo>
                <a:lnTo>
                  <a:pt x="4635831" y="0"/>
                </a:lnTo>
                <a:lnTo>
                  <a:pt x="4635831" y="4138532"/>
                </a:lnTo>
                <a:lnTo>
                  <a:pt x="0" y="4138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050847" y="-515522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520296" y="5752281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767704" y="2523269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596171" y="8962795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77898" y="520296"/>
            <a:ext cx="17247408" cy="9246408"/>
            <a:chOff x="0" y="0"/>
            <a:chExt cx="4542527" cy="243526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EFFF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4542527" cy="249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CyberPulse</dc:description>
  <dc:identifier>DAGy7UA3fPQ</dc:identifier>
  <dcterms:modified xsi:type="dcterms:W3CDTF">2011-08-01T06:04:30Z</dcterms:modified>
  <cp:revision>1</cp:revision>
  <dc:title>Presentation - CyberPulse</dc:title>
</cp:coreProperties>
</file>