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eab316ab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eab316ab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eab316ab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eab316ab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eab316ab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eab316ab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eab316ab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eab316ab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eab316ab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eab316ab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eab316ab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eab316ab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c59684e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c59684e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a1d798c1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a1d798c1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a1d798c1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a1d798c1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a1d798c1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a1d798c1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eab316ab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eab316ab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a1d798c1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a1d798c1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eab316ab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eab316ab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eab316ab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eab316ab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eab316ab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eab316ab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monkeylearn.com/sentiment-analysis/" TargetMode="External"/><Relationship Id="rId4" Type="http://schemas.openxmlformats.org/officeDocument/2006/relationships/hyperlink" Target="https://towardsdatascience.com/naive-bayes-classifier-81d512f50a7c" TargetMode="External"/><Relationship Id="rId5" Type="http://schemas.openxmlformats.org/officeDocument/2006/relationships/hyperlink" Target="https://www.geeksforgeeks.org/twitter-sentiment-analysis-using-python/" TargetMode="External"/><Relationship Id="rId6" Type="http://schemas.openxmlformats.org/officeDocument/2006/relationships/hyperlink" Target="https://monkeylearn.com/blog/practical-explanation-naive-bayes-classifi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2.png"/><Relationship Id="rId7" Type="http://schemas.openxmlformats.org/officeDocument/2006/relationships/image" Target="../media/image3.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2428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480"/>
              <a:t>Sentiment Analysis Using Naive Bayes Algorithm Of The Data Crawler : Twitter</a:t>
            </a:r>
            <a:endParaRPr b="1" sz="3480"/>
          </a:p>
          <a:p>
            <a:pPr indent="0" lvl="0" marL="457200" rtl="0" algn="ctr">
              <a:spcBef>
                <a:spcPts val="0"/>
              </a:spcBef>
              <a:spcAft>
                <a:spcPts val="0"/>
              </a:spcAft>
              <a:buNone/>
            </a:pPr>
            <a:r>
              <a:t/>
            </a:r>
            <a:endParaRPr sz="1679"/>
          </a:p>
          <a:p>
            <a:pPr indent="-335280" lvl="0" marL="457200" rtl="0" algn="ctr">
              <a:spcBef>
                <a:spcPts val="0"/>
              </a:spcBef>
              <a:spcAft>
                <a:spcPts val="0"/>
              </a:spcAft>
              <a:buSzPts val="1680"/>
              <a:buChar char="-"/>
            </a:pPr>
            <a:r>
              <a:rPr lang="en" sz="1679"/>
              <a:t>Meylan Wongkar and  Apriandy Angdresey </a:t>
            </a:r>
            <a:endParaRPr sz="1679"/>
          </a:p>
          <a:p>
            <a:pPr indent="0" lvl="0" marL="457200" rtl="0" algn="ctr">
              <a:spcBef>
                <a:spcPts val="0"/>
              </a:spcBef>
              <a:spcAft>
                <a:spcPts val="0"/>
              </a:spcAft>
              <a:buNone/>
            </a:pPr>
            <a:r>
              <a:t/>
            </a:r>
            <a:endParaRPr sz="1679"/>
          </a:p>
          <a:p>
            <a:pPr indent="0" lvl="0" marL="0" rtl="0" algn="ctr">
              <a:spcBef>
                <a:spcPts val="0"/>
              </a:spcBef>
              <a:spcAft>
                <a:spcPts val="0"/>
              </a:spcAft>
              <a:buSzPts val="990"/>
              <a:buNone/>
            </a:pPr>
            <a:r>
              <a:rPr lang="en" sz="1580"/>
              <a:t>Department of Informatics Engineering</a:t>
            </a:r>
            <a:endParaRPr sz="1580"/>
          </a:p>
          <a:p>
            <a:pPr indent="0" lvl="0" marL="0" rtl="0" algn="ctr">
              <a:spcBef>
                <a:spcPts val="0"/>
              </a:spcBef>
              <a:spcAft>
                <a:spcPts val="0"/>
              </a:spcAft>
              <a:buSzPts val="990"/>
              <a:buNone/>
            </a:pPr>
            <a:r>
              <a:rPr lang="en" sz="1580"/>
              <a:t>De La Salle Catholic University</a:t>
            </a:r>
            <a:endParaRPr sz="1580"/>
          </a:p>
        </p:txBody>
      </p:sp>
      <p:sp>
        <p:nvSpPr>
          <p:cNvPr id="86" name="Google Shape;86;p13"/>
          <p:cNvSpPr txBox="1"/>
          <p:nvPr>
            <p:ph idx="1" type="subTitle"/>
          </p:nvPr>
        </p:nvSpPr>
        <p:spPr>
          <a:xfrm>
            <a:off x="598100" y="3536819"/>
            <a:ext cx="8222100" cy="1107900"/>
          </a:xfrm>
          <a:prstGeom prst="rect">
            <a:avLst/>
          </a:prstGeom>
        </p:spPr>
        <p:txBody>
          <a:bodyPr anchorCtr="0" anchor="t" bIns="91425" lIns="91425" spcFirstLastPara="1" rIns="91425" wrap="square" tIns="91425">
            <a:normAutofit lnSpcReduction="10000"/>
          </a:bodyPr>
          <a:lstStyle/>
          <a:p>
            <a:pPr indent="0" lvl="0" marL="5029200" rtl="0" algn="just">
              <a:spcBef>
                <a:spcPts val="0"/>
              </a:spcBef>
              <a:spcAft>
                <a:spcPts val="0"/>
              </a:spcAft>
              <a:buNone/>
            </a:pPr>
            <a:r>
              <a:rPr lang="en"/>
              <a:t>Rohan Balasubramanian</a:t>
            </a:r>
            <a:endParaRPr/>
          </a:p>
          <a:p>
            <a:pPr indent="0" lvl="0" marL="5029200" rtl="0" algn="just">
              <a:spcBef>
                <a:spcPts val="0"/>
              </a:spcBef>
              <a:spcAft>
                <a:spcPts val="0"/>
              </a:spcAft>
              <a:buNone/>
            </a:pPr>
            <a:r>
              <a:rPr lang="en"/>
              <a:t>1911044</a:t>
            </a:r>
            <a:endParaRPr/>
          </a:p>
          <a:p>
            <a:pPr indent="0" lvl="0" marL="5029200" rtl="0" algn="just">
              <a:spcBef>
                <a:spcPts val="0"/>
              </a:spcBef>
              <a:spcAft>
                <a:spcPts val="0"/>
              </a:spcAft>
              <a:buNone/>
            </a:pPr>
            <a:r>
              <a:rPr lang="en"/>
              <a:t>A3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311700" y="1093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Results</a:t>
            </a:r>
            <a:endParaRPr/>
          </a:p>
        </p:txBody>
      </p:sp>
      <p:pic>
        <p:nvPicPr>
          <p:cNvPr id="158" name="Google Shape;158;p22"/>
          <p:cNvPicPr preferRelativeResize="0"/>
          <p:nvPr/>
        </p:nvPicPr>
        <p:blipFill>
          <a:blip r:embed="rId3">
            <a:alphaModFix/>
          </a:blip>
          <a:stretch>
            <a:fillRect/>
          </a:stretch>
        </p:blipFill>
        <p:spPr>
          <a:xfrm>
            <a:off x="2527350" y="714886"/>
            <a:ext cx="3311175" cy="1845275"/>
          </a:xfrm>
          <a:prstGeom prst="rect">
            <a:avLst/>
          </a:prstGeom>
          <a:noFill/>
          <a:ln>
            <a:noFill/>
          </a:ln>
        </p:spPr>
      </p:pic>
      <p:pic>
        <p:nvPicPr>
          <p:cNvPr id="159" name="Google Shape;159;p22"/>
          <p:cNvPicPr preferRelativeResize="0"/>
          <p:nvPr/>
        </p:nvPicPr>
        <p:blipFill>
          <a:blip r:embed="rId4">
            <a:alphaModFix/>
          </a:blip>
          <a:stretch>
            <a:fillRect/>
          </a:stretch>
        </p:blipFill>
        <p:spPr>
          <a:xfrm>
            <a:off x="6283475" y="766617"/>
            <a:ext cx="2784674" cy="1741825"/>
          </a:xfrm>
          <a:prstGeom prst="rect">
            <a:avLst/>
          </a:prstGeom>
          <a:noFill/>
          <a:ln>
            <a:noFill/>
          </a:ln>
        </p:spPr>
      </p:pic>
      <p:cxnSp>
        <p:nvCxnSpPr>
          <p:cNvPr id="160" name="Google Shape;160;p22"/>
          <p:cNvCxnSpPr>
            <a:stCxn id="158" idx="3"/>
            <a:endCxn id="159" idx="1"/>
          </p:cNvCxnSpPr>
          <p:nvPr/>
        </p:nvCxnSpPr>
        <p:spPr>
          <a:xfrm>
            <a:off x="5838525" y="1637524"/>
            <a:ext cx="444900" cy="0"/>
          </a:xfrm>
          <a:prstGeom prst="straightConnector1">
            <a:avLst/>
          </a:prstGeom>
          <a:noFill/>
          <a:ln cap="flat" cmpd="sng" w="9525">
            <a:solidFill>
              <a:schemeClr val="dk2"/>
            </a:solidFill>
            <a:prstDash val="solid"/>
            <a:round/>
            <a:headEnd len="med" w="med" type="none"/>
            <a:tailEnd len="med" w="med" type="triangle"/>
          </a:ln>
        </p:spPr>
      </p:cxnSp>
      <p:pic>
        <p:nvPicPr>
          <p:cNvPr id="161" name="Google Shape;161;p22"/>
          <p:cNvPicPr preferRelativeResize="0"/>
          <p:nvPr/>
        </p:nvPicPr>
        <p:blipFill rotWithShape="1">
          <a:blip r:embed="rId5">
            <a:alphaModFix/>
          </a:blip>
          <a:srcRect b="0" l="0" r="2846" t="0"/>
          <a:stretch/>
        </p:blipFill>
        <p:spPr>
          <a:xfrm>
            <a:off x="4379643" y="2652700"/>
            <a:ext cx="2167475" cy="2227376"/>
          </a:xfrm>
          <a:prstGeom prst="rect">
            <a:avLst/>
          </a:prstGeom>
          <a:noFill/>
          <a:ln cap="flat" cmpd="sng" w="9525">
            <a:solidFill>
              <a:srgbClr val="000000"/>
            </a:solidFill>
            <a:prstDash val="solid"/>
            <a:round/>
            <a:headEnd len="sm" w="sm" type="none"/>
            <a:tailEnd len="sm" w="sm" type="none"/>
          </a:ln>
        </p:spPr>
      </p:pic>
      <p:sp>
        <p:nvSpPr>
          <p:cNvPr id="162" name="Google Shape;162;p22"/>
          <p:cNvSpPr txBox="1"/>
          <p:nvPr/>
        </p:nvSpPr>
        <p:spPr>
          <a:xfrm>
            <a:off x="47500" y="1437400"/>
            <a:ext cx="2167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Text preprocessing</a:t>
            </a:r>
            <a:endParaRPr>
              <a:latin typeface="Roboto"/>
              <a:ea typeface="Roboto"/>
              <a:cs typeface="Roboto"/>
              <a:sym typeface="Roboto"/>
            </a:endParaRPr>
          </a:p>
        </p:txBody>
      </p:sp>
      <p:sp>
        <p:nvSpPr>
          <p:cNvPr id="163" name="Google Shape;163;p22"/>
          <p:cNvSpPr txBox="1"/>
          <p:nvPr/>
        </p:nvSpPr>
        <p:spPr>
          <a:xfrm>
            <a:off x="0" y="3566300"/>
            <a:ext cx="20574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Testing the data</a:t>
            </a:r>
            <a:endParaRPr>
              <a:latin typeface="Roboto"/>
              <a:ea typeface="Roboto"/>
              <a:cs typeface="Roboto"/>
              <a:sym typeface="Roboto"/>
            </a:endParaRPr>
          </a:p>
        </p:txBody>
      </p:sp>
      <p:pic>
        <p:nvPicPr>
          <p:cNvPr id="164" name="Google Shape;164;p22"/>
          <p:cNvPicPr preferRelativeResize="0"/>
          <p:nvPr/>
        </p:nvPicPr>
        <p:blipFill>
          <a:blip r:embed="rId6">
            <a:alphaModFix/>
          </a:blip>
          <a:stretch>
            <a:fillRect/>
          </a:stretch>
        </p:blipFill>
        <p:spPr>
          <a:xfrm>
            <a:off x="1945935" y="3601180"/>
            <a:ext cx="2288474" cy="330500"/>
          </a:xfrm>
          <a:prstGeom prst="rect">
            <a:avLst/>
          </a:prstGeom>
          <a:noFill/>
          <a:ln cap="flat" cmpd="sng" w="9525">
            <a:solidFill>
              <a:srgbClr val="000000"/>
            </a:solidFill>
            <a:prstDash val="solid"/>
            <a:round/>
            <a:headEnd len="sm" w="sm" type="none"/>
            <a:tailEnd len="sm" w="sm" type="none"/>
          </a:ln>
        </p:spPr>
      </p:pic>
      <p:pic>
        <p:nvPicPr>
          <p:cNvPr id="165" name="Google Shape;165;p22"/>
          <p:cNvPicPr preferRelativeResize="0"/>
          <p:nvPr/>
        </p:nvPicPr>
        <p:blipFill>
          <a:blip r:embed="rId7">
            <a:alphaModFix/>
          </a:blip>
          <a:stretch>
            <a:fillRect/>
          </a:stretch>
        </p:blipFill>
        <p:spPr>
          <a:xfrm>
            <a:off x="6636963" y="3601175"/>
            <a:ext cx="2478750" cy="3305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311700" y="1805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Evaluation</a:t>
            </a:r>
            <a:endParaRPr/>
          </a:p>
        </p:txBody>
      </p:sp>
      <p:pic>
        <p:nvPicPr>
          <p:cNvPr id="171" name="Google Shape;171;p23"/>
          <p:cNvPicPr preferRelativeResize="0"/>
          <p:nvPr/>
        </p:nvPicPr>
        <p:blipFill>
          <a:blip r:embed="rId3">
            <a:alphaModFix/>
          </a:blip>
          <a:stretch>
            <a:fillRect/>
          </a:stretch>
        </p:blipFill>
        <p:spPr>
          <a:xfrm>
            <a:off x="152400" y="940725"/>
            <a:ext cx="4501295" cy="4050374"/>
          </a:xfrm>
          <a:prstGeom prst="rect">
            <a:avLst/>
          </a:prstGeom>
          <a:noFill/>
          <a:ln>
            <a:noFill/>
          </a:ln>
        </p:spPr>
      </p:pic>
      <p:pic>
        <p:nvPicPr>
          <p:cNvPr id="172" name="Google Shape;172;p23"/>
          <p:cNvPicPr preferRelativeResize="0"/>
          <p:nvPr/>
        </p:nvPicPr>
        <p:blipFill>
          <a:blip r:embed="rId4">
            <a:alphaModFix/>
          </a:blip>
          <a:stretch>
            <a:fillRect/>
          </a:stretch>
        </p:blipFill>
        <p:spPr>
          <a:xfrm>
            <a:off x="4813995" y="1399813"/>
            <a:ext cx="4185506" cy="31322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4"/>
          <p:cNvPicPr preferRelativeResize="0"/>
          <p:nvPr/>
        </p:nvPicPr>
        <p:blipFill>
          <a:blip r:embed="rId3">
            <a:alphaModFix/>
          </a:blip>
          <a:stretch>
            <a:fillRect/>
          </a:stretch>
        </p:blipFill>
        <p:spPr>
          <a:xfrm>
            <a:off x="152400" y="152400"/>
            <a:ext cx="8839199" cy="44237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11700" y="125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3" name="Google Shape;183;p25"/>
          <p:cNvSpPr txBox="1"/>
          <p:nvPr>
            <p:ph idx="1" type="body"/>
          </p:nvPr>
        </p:nvSpPr>
        <p:spPr>
          <a:xfrm>
            <a:off x="311700" y="656775"/>
            <a:ext cx="8717100" cy="409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t>
            </a:r>
            <a:r>
              <a:rPr lang="en"/>
              <a:t>e discuss the sentiment analysis of public towards the Republic of Indonesia's presidential candidates for the 2019-2024 period, using tweet data obtained from social media: Twitter, by crawlers</a:t>
            </a:r>
            <a:endParaRPr/>
          </a:p>
          <a:p>
            <a:pPr indent="-342900" lvl="0" marL="457200" rtl="0" algn="l">
              <a:spcBef>
                <a:spcPts val="0"/>
              </a:spcBef>
              <a:spcAft>
                <a:spcPts val="0"/>
              </a:spcAft>
              <a:buSzPts val="1800"/>
              <a:buChar char="➢"/>
            </a:pPr>
            <a:r>
              <a:rPr lang="en"/>
              <a:t>Next we do the text processing from data obtained and use Naive Bayes method to predict the class</a:t>
            </a:r>
            <a:endParaRPr/>
          </a:p>
          <a:p>
            <a:pPr indent="-342900" lvl="0" marL="457200" rtl="0" algn="l">
              <a:spcBef>
                <a:spcPts val="0"/>
              </a:spcBef>
              <a:spcAft>
                <a:spcPts val="0"/>
              </a:spcAft>
              <a:buSzPts val="1800"/>
              <a:buChar char="➢"/>
            </a:pPr>
            <a:r>
              <a:rPr lang="en"/>
              <a:t>Afterward, compare with other methods such as SVM and KNN</a:t>
            </a:r>
            <a:endParaRPr/>
          </a:p>
          <a:p>
            <a:pPr indent="-342900" lvl="0" marL="457200" rtl="0" algn="l">
              <a:spcBef>
                <a:spcPts val="0"/>
              </a:spcBef>
              <a:spcAft>
                <a:spcPts val="0"/>
              </a:spcAft>
              <a:buSzPts val="1800"/>
              <a:buChar char="➢"/>
            </a:pPr>
            <a:r>
              <a:rPr lang="en"/>
              <a:t>It can be seen that the Naïve Bayes method has a better accuracy level than KNN and SVM methods.</a:t>
            </a:r>
            <a:endParaRPr/>
          </a:p>
          <a:p>
            <a:pPr indent="-342900" lvl="0" marL="457200" rtl="0" algn="l">
              <a:spcBef>
                <a:spcPts val="0"/>
              </a:spcBef>
              <a:spcAft>
                <a:spcPts val="0"/>
              </a:spcAft>
              <a:buSzPts val="1800"/>
              <a:buChar char="➢"/>
            </a:pPr>
            <a:r>
              <a:rPr lang="en"/>
              <a:t>We get the positive and negative sentiments of the respective presidential candidates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Strategy</a:t>
            </a:r>
            <a:endParaRPr/>
          </a:p>
        </p:txBody>
      </p:sp>
      <p:sp>
        <p:nvSpPr>
          <p:cNvPr id="189" name="Google Shape;189;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Installation of:</a:t>
            </a:r>
            <a:endParaRPr/>
          </a:p>
          <a:p>
            <a:pPr indent="-317500" lvl="1" marL="914400" rtl="0" algn="l">
              <a:spcBef>
                <a:spcPts val="0"/>
              </a:spcBef>
              <a:spcAft>
                <a:spcPts val="0"/>
              </a:spcAft>
              <a:buSzPts val="1400"/>
              <a:buChar char="○"/>
            </a:pPr>
            <a:r>
              <a:rPr lang="en"/>
              <a:t>Tweepy: tweepy is the python client for the official Twitter API</a:t>
            </a:r>
            <a:endParaRPr/>
          </a:p>
          <a:p>
            <a:pPr indent="-317500" lvl="1" marL="914400" rtl="0" algn="l">
              <a:spcBef>
                <a:spcPts val="0"/>
              </a:spcBef>
              <a:spcAft>
                <a:spcPts val="0"/>
              </a:spcAft>
              <a:buSzPts val="1400"/>
              <a:buChar char="○"/>
            </a:pPr>
            <a:r>
              <a:rPr lang="en"/>
              <a:t>TextBlob: textblob is the python library for processing textual data</a:t>
            </a:r>
            <a:endParaRPr/>
          </a:p>
          <a:p>
            <a:pPr indent="-342900" lvl="0" marL="457200" rtl="0" algn="l">
              <a:spcBef>
                <a:spcPts val="0"/>
              </a:spcBef>
              <a:spcAft>
                <a:spcPts val="0"/>
              </a:spcAft>
              <a:buSzPts val="1800"/>
              <a:buChar char="➢"/>
            </a:pPr>
            <a:r>
              <a:rPr lang="en"/>
              <a:t>Crawling twitter using tweepy</a:t>
            </a:r>
            <a:endParaRPr/>
          </a:p>
          <a:p>
            <a:pPr indent="-342900" lvl="0" marL="457200" rtl="0" algn="l">
              <a:spcBef>
                <a:spcPts val="0"/>
              </a:spcBef>
              <a:spcAft>
                <a:spcPts val="0"/>
              </a:spcAft>
              <a:buSzPts val="1800"/>
              <a:buChar char="➢"/>
            </a:pPr>
            <a:r>
              <a:rPr lang="en"/>
              <a:t>Cleaning of data using textblob</a:t>
            </a:r>
            <a:endParaRPr/>
          </a:p>
          <a:p>
            <a:pPr indent="-342900" lvl="0" marL="457200" rtl="0" algn="l">
              <a:spcBef>
                <a:spcPts val="0"/>
              </a:spcBef>
              <a:spcAft>
                <a:spcPts val="0"/>
              </a:spcAft>
              <a:buSzPts val="1800"/>
              <a:buChar char="➢"/>
            </a:pPr>
            <a:r>
              <a:rPr lang="en"/>
              <a:t>Use of numpy and pandas for working on the data</a:t>
            </a:r>
            <a:endParaRPr/>
          </a:p>
          <a:p>
            <a:pPr indent="-342900" lvl="0" marL="457200" rtl="0" algn="l">
              <a:spcBef>
                <a:spcPts val="0"/>
              </a:spcBef>
              <a:spcAft>
                <a:spcPts val="0"/>
              </a:spcAft>
              <a:buSzPts val="1800"/>
              <a:buChar char="➢"/>
            </a:pPr>
            <a:r>
              <a:rPr lang="en"/>
              <a:t>Use of matplotlib to visualize the data</a:t>
            </a:r>
            <a:endParaRPr/>
          </a:p>
          <a:p>
            <a:pPr indent="-342900" lvl="0" marL="457200" rtl="0" algn="l">
              <a:spcBef>
                <a:spcPts val="0"/>
              </a:spcBef>
              <a:spcAft>
                <a:spcPts val="0"/>
              </a:spcAft>
              <a:buSzPts val="1800"/>
              <a:buChar char="➢"/>
            </a:pPr>
            <a:r>
              <a:rPr lang="en"/>
              <a:t>Use of scikit-learn module for the machine learning to do the predictions</a:t>
            </a:r>
            <a:endParaRPr/>
          </a:p>
          <a:p>
            <a:pPr indent="-342900" lvl="0" marL="457200" rtl="0" algn="l">
              <a:spcBef>
                <a:spcPts val="0"/>
              </a:spcBef>
              <a:spcAft>
                <a:spcPts val="0"/>
              </a:spcAft>
              <a:buSzPts val="1800"/>
              <a:buChar char="➢"/>
            </a:pPr>
            <a:r>
              <a:rPr lang="en"/>
              <a:t>Will be done on jupyter notebook or Google colab</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95" name="Google Shape;195;p27"/>
          <p:cNvSpPr txBox="1"/>
          <p:nvPr>
            <p:ph idx="1" type="body"/>
          </p:nvPr>
        </p:nvSpPr>
        <p:spPr>
          <a:xfrm>
            <a:off x="311700" y="1229875"/>
            <a:ext cx="8520600" cy="3339000"/>
          </a:xfrm>
          <a:prstGeom prst="rect">
            <a:avLst/>
          </a:prstGeom>
          <a:effectLst>
            <a:outerShdw blurRad="57150" rotWithShape="0" algn="bl" dir="5400000" dist="19050">
              <a:schemeClr val="dk1">
                <a:alpha val="0"/>
              </a:schemeClr>
            </a:outerShdw>
          </a:effectLst>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u="sng">
                <a:solidFill>
                  <a:schemeClr val="hlink"/>
                </a:solidFill>
                <a:hlinkClick r:id="rId3"/>
              </a:rPr>
              <a:t>https://monkeylearn.com/sentiment-analysis/</a:t>
            </a:r>
            <a:endParaRPr/>
          </a:p>
          <a:p>
            <a:pPr indent="-342900" lvl="0" marL="457200" rtl="0" algn="l">
              <a:lnSpc>
                <a:spcPct val="150000"/>
              </a:lnSpc>
              <a:spcBef>
                <a:spcPts val="0"/>
              </a:spcBef>
              <a:spcAft>
                <a:spcPts val="0"/>
              </a:spcAft>
              <a:buSzPts val="1800"/>
              <a:buChar char="●"/>
            </a:pPr>
            <a:r>
              <a:rPr lang="en" u="sng">
                <a:solidFill>
                  <a:schemeClr val="hlink"/>
                </a:solidFill>
                <a:hlinkClick r:id="rId4"/>
              </a:rPr>
              <a:t>https://towardsdatascience.com/naive-bayes-classifier-81d512f50a7c</a:t>
            </a:r>
            <a:endParaRPr/>
          </a:p>
          <a:p>
            <a:pPr indent="-342900" lvl="0" marL="457200" rtl="0" algn="l">
              <a:lnSpc>
                <a:spcPct val="150000"/>
              </a:lnSpc>
              <a:spcBef>
                <a:spcPts val="0"/>
              </a:spcBef>
              <a:spcAft>
                <a:spcPts val="0"/>
              </a:spcAft>
              <a:buSzPts val="1800"/>
              <a:buChar char="●"/>
            </a:pPr>
            <a:r>
              <a:rPr lang="en" u="sng">
                <a:solidFill>
                  <a:schemeClr val="hlink"/>
                </a:solidFill>
                <a:hlinkClick r:id="rId5"/>
              </a:rPr>
              <a:t>https://www.geeksforgeeks.org/twitter-sentiment-analysis-using-python/</a:t>
            </a:r>
            <a:endParaRPr/>
          </a:p>
          <a:p>
            <a:pPr indent="-342900" lvl="0" marL="457200" rtl="0" algn="l">
              <a:spcBef>
                <a:spcPts val="0"/>
              </a:spcBef>
              <a:spcAft>
                <a:spcPts val="0"/>
              </a:spcAft>
              <a:buSzPts val="1800"/>
              <a:buChar char="●"/>
            </a:pPr>
            <a:r>
              <a:rPr lang="en" u="sng">
                <a:solidFill>
                  <a:schemeClr val="hlink"/>
                </a:solidFill>
                <a:hlinkClick r:id="rId6"/>
              </a:rPr>
              <a:t>https://monkeylearn.com/blog/practical-explanation-naive-bayes-classifier/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490250" y="526350"/>
            <a:ext cx="83013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1"/>
                </a:solidFill>
              </a:rPr>
              <a:t>THANK  YOU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Sentiment analysis is an activity carried out to see the level of public sentiment or public opinion relating to goods or services and even a figure, both political and celebrity figures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 this study, a sentiment analysis application for twitter analysis was conducted on 2019 Republic of Indonesia presidential candidates, using the python programming language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There are several steps taken to conduct this sentiment analysis, which is to collect data using libraries in python, text processing, testing training </a:t>
            </a:r>
            <a:r>
              <a:rPr lang="en">
                <a:solidFill>
                  <a:srgbClr val="000000"/>
                </a:solidFill>
              </a:rPr>
              <a:t>data, and text classification using the Naïve Bayes method.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Sentiment analysis (or opinion mining) is a natural language processing technique used to determine whether data is positive, negative or neutral.</a:t>
            </a:r>
            <a:endParaRPr/>
          </a:p>
          <a:p>
            <a:pPr indent="-342900" lvl="0" marL="457200" rtl="0" algn="l">
              <a:spcBef>
                <a:spcPts val="1000"/>
              </a:spcBef>
              <a:spcAft>
                <a:spcPts val="0"/>
              </a:spcAft>
              <a:buSzPts val="1800"/>
              <a:buChar char="➢"/>
            </a:pPr>
            <a:r>
              <a:rPr lang="en"/>
              <a:t>Sentiment analysis is often performed on textual data to help businesses monitor brand and product sentiment in customer feedback, and understand customer needs.</a:t>
            </a:r>
            <a:endParaRPr/>
          </a:p>
          <a:p>
            <a:pPr indent="-342900" lvl="0" marL="457200" rtl="0" algn="l">
              <a:spcBef>
                <a:spcPts val="1000"/>
              </a:spcBef>
              <a:spcAft>
                <a:spcPts val="0"/>
              </a:spcAft>
              <a:buSzPts val="1800"/>
              <a:buChar char="➢"/>
            </a:pPr>
            <a:r>
              <a:rPr lang="en"/>
              <a:t>It can also be used to determine the general opinion of the public on the important and trending events </a:t>
            </a:r>
            <a:r>
              <a:rPr lang="en"/>
              <a:t>occurring</a:t>
            </a:r>
            <a:r>
              <a:rPr lang="en"/>
              <a:t> in the news with the huge amount of data present in social media.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3247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 Algorithms</a:t>
            </a:r>
            <a:endParaRPr/>
          </a:p>
        </p:txBody>
      </p:sp>
      <p:sp>
        <p:nvSpPr>
          <p:cNvPr id="104" name="Google Shape;104;p16"/>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Rule Based Approach:</a:t>
            </a:r>
            <a:endParaRPr sz="1600"/>
          </a:p>
          <a:p>
            <a:pPr indent="-330200" lvl="0" marL="914400" rtl="0" algn="l">
              <a:spcBef>
                <a:spcPts val="0"/>
              </a:spcBef>
              <a:spcAft>
                <a:spcPts val="0"/>
              </a:spcAft>
              <a:buSzPts val="1600"/>
              <a:buChar char="➢"/>
            </a:pPr>
            <a:r>
              <a:rPr lang="en" sz="1600"/>
              <a:t>A</a:t>
            </a:r>
            <a:r>
              <a:rPr lang="en" sz="1600"/>
              <a:t> rule-based system uses a set of human-crafted rules to help identify subjectivity, polarity, or the subject of an opinion</a:t>
            </a:r>
            <a:endParaRPr sz="1600"/>
          </a:p>
          <a:p>
            <a:pPr indent="-330200" lvl="0" marL="914400" rtl="0" algn="l">
              <a:spcBef>
                <a:spcPts val="0"/>
              </a:spcBef>
              <a:spcAft>
                <a:spcPts val="0"/>
              </a:spcAft>
              <a:buSzPts val="1600"/>
              <a:buChar char="➢"/>
            </a:pPr>
            <a:r>
              <a:rPr lang="en" sz="1600"/>
              <a:t>These rules may include various NLP techniques like stemming, tokenization, part-of-speech tagging and parsing</a:t>
            </a:r>
            <a:endParaRPr sz="1600"/>
          </a:p>
          <a:p>
            <a:pPr indent="-330200" lvl="0" marL="914400" rtl="0" algn="l">
              <a:spcBef>
                <a:spcPts val="0"/>
              </a:spcBef>
              <a:spcAft>
                <a:spcPts val="0"/>
              </a:spcAft>
              <a:buSzPts val="1600"/>
              <a:buChar char="➢"/>
            </a:pPr>
            <a:r>
              <a:rPr lang="en" sz="1600"/>
              <a:t>Defines two lists of polarized words (e.g. negative words such as bad, worst, ugly, etc and positive words such as good, best, beautiful, etc).Counts the number of positive and negative words that appear in a given text.</a:t>
            </a:r>
            <a:endParaRPr sz="1600"/>
          </a:p>
          <a:p>
            <a:pPr indent="-330200" lvl="0" marL="914400" rtl="0" algn="l">
              <a:spcBef>
                <a:spcPts val="0"/>
              </a:spcBef>
              <a:spcAft>
                <a:spcPts val="0"/>
              </a:spcAft>
              <a:buSzPts val="1600"/>
              <a:buChar char="➢"/>
            </a:pPr>
            <a:r>
              <a:rPr lang="en" sz="1600"/>
              <a:t>If number of positive words &gt; number of negative words : positive sentiment</a:t>
            </a:r>
            <a:endParaRPr sz="1600"/>
          </a:p>
          <a:p>
            <a:pPr indent="-330200" lvl="0" marL="914400" rtl="0" algn="l">
              <a:spcBef>
                <a:spcPts val="0"/>
              </a:spcBef>
              <a:spcAft>
                <a:spcPts val="0"/>
              </a:spcAft>
              <a:buSzPts val="1600"/>
              <a:buChar char="➢"/>
            </a:pPr>
            <a:r>
              <a:rPr lang="en" sz="1600"/>
              <a:t>If number of positive words &lt; number of negative words : negative sentiment</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7"/>
          <p:cNvPicPr preferRelativeResize="0"/>
          <p:nvPr/>
        </p:nvPicPr>
        <p:blipFill rotWithShape="1">
          <a:blip r:embed="rId3">
            <a:alphaModFix/>
          </a:blip>
          <a:srcRect b="0" l="0" r="1370" t="0"/>
          <a:stretch/>
        </p:blipFill>
        <p:spPr>
          <a:xfrm>
            <a:off x="720375" y="437111"/>
            <a:ext cx="3851625" cy="3414625"/>
          </a:xfrm>
          <a:prstGeom prst="rect">
            <a:avLst/>
          </a:prstGeom>
          <a:noFill/>
          <a:ln cap="flat" cmpd="sng" w="9525">
            <a:solidFill>
              <a:srgbClr val="000000"/>
            </a:solidFill>
            <a:prstDash val="solid"/>
            <a:round/>
            <a:headEnd len="sm" w="sm" type="none"/>
            <a:tailEnd len="sm" w="sm" type="none"/>
          </a:ln>
        </p:spPr>
      </p:pic>
      <p:sp>
        <p:nvSpPr>
          <p:cNvPr id="110" name="Google Shape;110;p17"/>
          <p:cNvSpPr txBox="1"/>
          <p:nvPr/>
        </p:nvSpPr>
        <p:spPr>
          <a:xfrm>
            <a:off x="728000" y="4059400"/>
            <a:ext cx="385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Stemming and Lemmatization</a:t>
            </a:r>
            <a:endParaRPr>
              <a:latin typeface="Roboto"/>
              <a:ea typeface="Roboto"/>
              <a:cs typeface="Roboto"/>
              <a:sym typeface="Roboto"/>
            </a:endParaRPr>
          </a:p>
        </p:txBody>
      </p:sp>
      <p:pic>
        <p:nvPicPr>
          <p:cNvPr id="111" name="Google Shape;111;p17"/>
          <p:cNvPicPr preferRelativeResize="0"/>
          <p:nvPr/>
        </p:nvPicPr>
        <p:blipFill rotWithShape="1">
          <a:blip r:embed="rId4">
            <a:alphaModFix/>
          </a:blip>
          <a:srcRect b="0" l="0" r="0" t="3530"/>
          <a:stretch/>
        </p:blipFill>
        <p:spPr>
          <a:xfrm>
            <a:off x="4937950" y="1701300"/>
            <a:ext cx="3787975" cy="919825"/>
          </a:xfrm>
          <a:prstGeom prst="rect">
            <a:avLst/>
          </a:prstGeom>
          <a:noFill/>
          <a:ln cap="flat" cmpd="sng" w="9525">
            <a:solidFill>
              <a:srgbClr val="000000"/>
            </a:solidFill>
            <a:prstDash val="solid"/>
            <a:round/>
            <a:headEnd len="sm" w="sm" type="none"/>
            <a:tailEnd len="sm" w="sm" type="none"/>
          </a:ln>
        </p:spPr>
      </p:pic>
      <p:sp>
        <p:nvSpPr>
          <p:cNvPr id="112" name="Google Shape;112;p17"/>
          <p:cNvSpPr txBox="1"/>
          <p:nvPr/>
        </p:nvSpPr>
        <p:spPr>
          <a:xfrm>
            <a:off x="4993150" y="4019850"/>
            <a:ext cx="378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Tokenization</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3150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 Algorithms</a:t>
            </a:r>
            <a:endParaRPr/>
          </a:p>
        </p:txBody>
      </p:sp>
      <p:sp>
        <p:nvSpPr>
          <p:cNvPr id="118" name="Google Shape;118;p18"/>
          <p:cNvSpPr txBox="1"/>
          <p:nvPr>
            <p:ph idx="1" type="body"/>
          </p:nvPr>
        </p:nvSpPr>
        <p:spPr>
          <a:xfrm>
            <a:off x="311700" y="1166100"/>
            <a:ext cx="5375700" cy="3977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AutoNum type="arabicPeriod" startAt="2"/>
            </a:pPr>
            <a:r>
              <a:rPr lang="en" sz="1800"/>
              <a:t>Automatic Approach:</a:t>
            </a:r>
            <a:endParaRPr sz="1800"/>
          </a:p>
          <a:p>
            <a:pPr indent="-325755" lvl="0" marL="914400" rtl="0" algn="l">
              <a:spcBef>
                <a:spcPts val="1000"/>
              </a:spcBef>
              <a:spcAft>
                <a:spcPts val="0"/>
              </a:spcAft>
              <a:buSzPct val="100000"/>
              <a:buChar char="➢"/>
            </a:pPr>
            <a:r>
              <a:rPr lang="en" sz="1800"/>
              <a:t>This approach doesn't rely on manually crafted rules, but on machine learning techniques.</a:t>
            </a:r>
            <a:endParaRPr sz="1800"/>
          </a:p>
          <a:p>
            <a:pPr indent="-325755" lvl="0" marL="914400" rtl="0" algn="l">
              <a:spcBef>
                <a:spcPts val="1000"/>
              </a:spcBef>
              <a:spcAft>
                <a:spcPts val="0"/>
              </a:spcAft>
              <a:buSzPct val="100000"/>
              <a:buChar char="➢"/>
            </a:pPr>
            <a:r>
              <a:rPr lang="en" sz="1800"/>
              <a:t>In the training process (a), our model learns to associate a particular input (i.e. a text) to the corresponding output (tag) based on the test samples used for training.</a:t>
            </a:r>
            <a:endParaRPr sz="1800"/>
          </a:p>
          <a:p>
            <a:pPr indent="-325755" lvl="0" marL="914400" rtl="0" algn="l">
              <a:spcBef>
                <a:spcPts val="1000"/>
              </a:spcBef>
              <a:spcAft>
                <a:spcPts val="0"/>
              </a:spcAft>
              <a:buSzPct val="100000"/>
              <a:buChar char="➢"/>
            </a:pPr>
            <a:r>
              <a:rPr lang="en" sz="1800"/>
              <a:t>In the prediction process (b), the feature extractor is used to transform unseen text inputs into feature vectors. These feature vectors are then fed into the model, which generates predicted tags</a:t>
            </a:r>
            <a:endParaRPr sz="1800"/>
          </a:p>
          <a:p>
            <a:pPr indent="0" lvl="0" marL="0" rtl="0" algn="l">
              <a:spcBef>
                <a:spcPts val="1200"/>
              </a:spcBef>
              <a:spcAft>
                <a:spcPts val="1200"/>
              </a:spcAft>
              <a:buNone/>
            </a:pPr>
            <a:r>
              <a:t/>
            </a:r>
            <a:endParaRPr/>
          </a:p>
        </p:txBody>
      </p:sp>
      <p:sp>
        <p:nvSpPr>
          <p:cNvPr id="119" name="Google Shape;119;p18"/>
          <p:cNvSpPr txBox="1"/>
          <p:nvPr>
            <p:ph idx="2" type="body"/>
          </p:nvPr>
        </p:nvSpPr>
        <p:spPr>
          <a:xfrm>
            <a:off x="5667975" y="1589200"/>
            <a:ext cx="3367500" cy="262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18"/>
          <p:cNvPicPr preferRelativeResize="0"/>
          <p:nvPr/>
        </p:nvPicPr>
        <p:blipFill>
          <a:blip r:embed="rId3">
            <a:alphaModFix/>
          </a:blip>
          <a:stretch>
            <a:fillRect/>
          </a:stretch>
        </p:blipFill>
        <p:spPr>
          <a:xfrm>
            <a:off x="5602638" y="1505525"/>
            <a:ext cx="3541375" cy="2787874"/>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a:t>
            </a:r>
            <a:endParaRPr/>
          </a:p>
          <a:p>
            <a:pPr indent="0" lvl="0" marL="0" rtl="0" algn="l">
              <a:spcBef>
                <a:spcPts val="0"/>
              </a:spcBef>
              <a:spcAft>
                <a:spcPts val="0"/>
              </a:spcAft>
              <a:buNone/>
            </a:pPr>
            <a:r>
              <a:t/>
            </a:r>
            <a:endParaRPr/>
          </a:p>
        </p:txBody>
      </p:sp>
      <p:sp>
        <p:nvSpPr>
          <p:cNvPr id="126" name="Google Shape;126;p19"/>
          <p:cNvSpPr txBox="1"/>
          <p:nvPr>
            <p:ph idx="1" type="body"/>
          </p:nvPr>
        </p:nvSpPr>
        <p:spPr>
          <a:xfrm>
            <a:off x="311700" y="1229975"/>
            <a:ext cx="3999900" cy="33390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sz="1800"/>
              <a:t>The first step in a machine learning text classifier is to transform the text extraction or text vectorization, and the classical approach has been bag-of-words or bag-of-ngrams with their frequency</a:t>
            </a:r>
            <a:endParaRPr sz="1800"/>
          </a:p>
          <a:p>
            <a:pPr indent="-334327" lvl="0" marL="457200" rtl="0" algn="l">
              <a:spcBef>
                <a:spcPts val="1000"/>
              </a:spcBef>
              <a:spcAft>
                <a:spcPts val="0"/>
              </a:spcAft>
              <a:buSzPct val="100000"/>
              <a:buChar char="➢"/>
            </a:pPr>
            <a:r>
              <a:rPr lang="en" sz="1800"/>
              <a:t>Bag-of-ngrams along with TF-IDF helps in feature extraction which in turn helps both the training and the prediction model to use a vector representation of the raw text</a:t>
            </a:r>
            <a:endParaRPr/>
          </a:p>
        </p:txBody>
      </p:sp>
      <p:sp>
        <p:nvSpPr>
          <p:cNvPr id="127" name="Google Shape;127;p19"/>
          <p:cNvSpPr txBox="1"/>
          <p:nvPr>
            <p:ph idx="2" type="body"/>
          </p:nvPr>
        </p:nvSpPr>
        <p:spPr>
          <a:xfrm>
            <a:off x="4832400" y="1229975"/>
            <a:ext cx="37734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19"/>
          <p:cNvPicPr preferRelativeResize="0"/>
          <p:nvPr/>
        </p:nvPicPr>
        <p:blipFill>
          <a:blip r:embed="rId3">
            <a:alphaModFix/>
          </a:blip>
          <a:stretch>
            <a:fillRect/>
          </a:stretch>
        </p:blipFill>
        <p:spPr>
          <a:xfrm>
            <a:off x="4832400" y="1229975"/>
            <a:ext cx="3773412" cy="33390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2754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Algorithms</a:t>
            </a:r>
            <a:endParaRPr/>
          </a:p>
        </p:txBody>
      </p:sp>
      <p:sp>
        <p:nvSpPr>
          <p:cNvPr id="134" name="Google Shape;134;p20"/>
          <p:cNvSpPr txBox="1"/>
          <p:nvPr>
            <p:ph idx="1" type="body"/>
          </p:nvPr>
        </p:nvSpPr>
        <p:spPr>
          <a:xfrm>
            <a:off x="311700" y="102415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Naïve Bayes: a family of probabilistic algorithms that uses Bayes Theorem to predict the category of a text.</a:t>
            </a:r>
            <a:endParaRPr/>
          </a:p>
          <a:p>
            <a:pPr indent="-342900" lvl="0" marL="457200" rtl="0" algn="l">
              <a:spcBef>
                <a:spcPts val="1000"/>
              </a:spcBef>
              <a:spcAft>
                <a:spcPts val="0"/>
              </a:spcAft>
              <a:buSzPts val="1800"/>
              <a:buChar char="➢"/>
            </a:pPr>
            <a:r>
              <a:rPr lang="en"/>
              <a:t>K-Nearest Neighbor(KNN) Algorithm: K-NN algorithm assumes the similarity between the new case/data and available cases and put the new case into the category that is most similar to the available categories.</a:t>
            </a:r>
            <a:endParaRPr/>
          </a:p>
          <a:p>
            <a:pPr indent="-342900" lvl="0" marL="457200" rtl="0" algn="l">
              <a:spcBef>
                <a:spcPts val="1000"/>
              </a:spcBef>
              <a:spcAft>
                <a:spcPts val="0"/>
              </a:spcAft>
              <a:buSzPts val="1800"/>
              <a:buChar char="➢"/>
            </a:pPr>
            <a:r>
              <a:rPr lang="en"/>
              <a:t>Support Vector Machines: a non-probabilistic model which uses a representation of text examples as points in a multidimensional space. Examples of different categories (sentiments) are mapped to distinct regions within that space.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nvSpPr>
        <p:spPr>
          <a:xfrm>
            <a:off x="451050" y="102875"/>
            <a:ext cx="5800200" cy="58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600">
                <a:solidFill>
                  <a:schemeClr val="dk1"/>
                </a:solidFill>
                <a:latin typeface="Roboto"/>
                <a:ea typeface="Roboto"/>
                <a:cs typeface="Roboto"/>
                <a:sym typeface="Roboto"/>
              </a:rPr>
              <a:t>Naive Bayes Classifier            </a:t>
            </a:r>
            <a:r>
              <a:rPr lang="en" sz="1500">
                <a:solidFill>
                  <a:schemeClr val="dk2"/>
                </a:solidFill>
                <a:latin typeface="Roboto"/>
                <a:ea typeface="Roboto"/>
                <a:cs typeface="Roboto"/>
                <a:sym typeface="Roboto"/>
              </a:rPr>
              <a:t>Bayes Theorem:</a:t>
            </a:r>
            <a:endParaRPr sz="1100">
              <a:latin typeface="Roboto"/>
              <a:ea typeface="Roboto"/>
              <a:cs typeface="Roboto"/>
              <a:sym typeface="Roboto"/>
            </a:endParaRPr>
          </a:p>
        </p:txBody>
      </p:sp>
      <p:pic>
        <p:nvPicPr>
          <p:cNvPr id="140" name="Google Shape;140;p21"/>
          <p:cNvPicPr preferRelativeResize="0"/>
          <p:nvPr/>
        </p:nvPicPr>
        <p:blipFill>
          <a:blip r:embed="rId3">
            <a:alphaModFix/>
          </a:blip>
          <a:stretch>
            <a:fillRect/>
          </a:stretch>
        </p:blipFill>
        <p:spPr>
          <a:xfrm>
            <a:off x="6251350" y="127538"/>
            <a:ext cx="2888274" cy="535675"/>
          </a:xfrm>
          <a:prstGeom prst="rect">
            <a:avLst/>
          </a:prstGeom>
          <a:noFill/>
          <a:ln cap="flat" cmpd="sng" w="9525">
            <a:solidFill>
              <a:srgbClr val="000000"/>
            </a:solidFill>
            <a:prstDash val="solid"/>
            <a:round/>
            <a:headEnd len="sm" w="sm" type="none"/>
            <a:tailEnd len="sm" w="sm" type="none"/>
          </a:ln>
        </p:spPr>
      </p:pic>
      <p:sp>
        <p:nvSpPr>
          <p:cNvPr id="141" name="Google Shape;141;p21"/>
          <p:cNvSpPr txBox="1"/>
          <p:nvPr/>
        </p:nvSpPr>
        <p:spPr>
          <a:xfrm>
            <a:off x="379825" y="8229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Ex: P(playing golf | features)</a:t>
            </a:r>
            <a:endParaRPr/>
          </a:p>
        </p:txBody>
      </p:sp>
      <p:pic>
        <p:nvPicPr>
          <p:cNvPr id="142" name="Google Shape;142;p21"/>
          <p:cNvPicPr preferRelativeResize="0"/>
          <p:nvPr/>
        </p:nvPicPr>
        <p:blipFill>
          <a:blip r:embed="rId4">
            <a:alphaModFix/>
          </a:blip>
          <a:stretch>
            <a:fillRect/>
          </a:stretch>
        </p:blipFill>
        <p:spPr>
          <a:xfrm>
            <a:off x="419401" y="1361050"/>
            <a:ext cx="3286601" cy="2623325"/>
          </a:xfrm>
          <a:prstGeom prst="rect">
            <a:avLst/>
          </a:prstGeom>
          <a:noFill/>
          <a:ln>
            <a:noFill/>
          </a:ln>
        </p:spPr>
      </p:pic>
      <p:cxnSp>
        <p:nvCxnSpPr>
          <p:cNvPr id="143" name="Google Shape;143;p21"/>
          <p:cNvCxnSpPr/>
          <p:nvPr/>
        </p:nvCxnSpPr>
        <p:spPr>
          <a:xfrm flipH="1" rot="10800000">
            <a:off x="7925" y="815150"/>
            <a:ext cx="9131700" cy="7800"/>
          </a:xfrm>
          <a:prstGeom prst="straightConnector1">
            <a:avLst/>
          </a:prstGeom>
          <a:noFill/>
          <a:ln cap="flat" cmpd="sng" w="9525">
            <a:solidFill>
              <a:schemeClr val="dk1"/>
            </a:solidFill>
            <a:prstDash val="solid"/>
            <a:round/>
            <a:headEnd len="med" w="med" type="none"/>
            <a:tailEnd len="med" w="med" type="none"/>
          </a:ln>
        </p:spPr>
      </p:cxnSp>
      <p:cxnSp>
        <p:nvCxnSpPr>
          <p:cNvPr id="144" name="Google Shape;144;p21"/>
          <p:cNvCxnSpPr/>
          <p:nvPr/>
        </p:nvCxnSpPr>
        <p:spPr>
          <a:xfrm>
            <a:off x="3861575" y="830875"/>
            <a:ext cx="0" cy="4304700"/>
          </a:xfrm>
          <a:prstGeom prst="straightConnector1">
            <a:avLst/>
          </a:prstGeom>
          <a:noFill/>
          <a:ln cap="flat" cmpd="sng" w="9525">
            <a:solidFill>
              <a:schemeClr val="dk1"/>
            </a:solidFill>
            <a:prstDash val="solid"/>
            <a:round/>
            <a:headEnd len="med" w="med" type="none"/>
            <a:tailEnd len="med" w="med" type="none"/>
          </a:ln>
        </p:spPr>
      </p:cxnSp>
      <p:sp>
        <p:nvSpPr>
          <p:cNvPr id="145" name="Google Shape;145;p21"/>
          <p:cNvSpPr txBox="1"/>
          <p:nvPr/>
        </p:nvSpPr>
        <p:spPr>
          <a:xfrm>
            <a:off x="4017150" y="847450"/>
            <a:ext cx="470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92929"/>
                </a:solidFill>
                <a:highlight>
                  <a:srgbClr val="FFFFFF"/>
                </a:highlight>
                <a:latin typeface="Georgia"/>
                <a:ea typeface="Georgia"/>
                <a:cs typeface="Georgia"/>
                <a:sym typeface="Georgia"/>
              </a:rPr>
              <a:t>Variable</a:t>
            </a:r>
            <a:r>
              <a:rPr b="1" lang="en">
                <a:solidFill>
                  <a:srgbClr val="292929"/>
                </a:solidFill>
                <a:highlight>
                  <a:srgbClr val="FFFFFF"/>
                </a:highlight>
                <a:latin typeface="Georgia"/>
                <a:ea typeface="Georgia"/>
                <a:cs typeface="Georgia"/>
                <a:sym typeface="Georgia"/>
              </a:rPr>
              <a:t> y</a:t>
            </a:r>
            <a:r>
              <a:rPr lang="en">
                <a:solidFill>
                  <a:srgbClr val="292929"/>
                </a:solidFill>
                <a:highlight>
                  <a:srgbClr val="FFFFFF"/>
                </a:highlight>
                <a:latin typeface="Georgia"/>
                <a:ea typeface="Georgia"/>
                <a:cs typeface="Georgia"/>
                <a:sym typeface="Georgia"/>
              </a:rPr>
              <a:t> is the class variable(play golf)</a:t>
            </a:r>
            <a:endParaRPr>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a:solidFill>
                  <a:srgbClr val="292929"/>
                </a:solidFill>
                <a:highlight>
                  <a:srgbClr val="FFFFFF"/>
                </a:highlight>
                <a:latin typeface="Georgia"/>
                <a:ea typeface="Georgia"/>
                <a:cs typeface="Georgia"/>
                <a:sym typeface="Georgia"/>
              </a:rPr>
              <a:t>Variable </a:t>
            </a:r>
            <a:r>
              <a:rPr b="1" lang="en">
                <a:solidFill>
                  <a:srgbClr val="292929"/>
                </a:solidFill>
                <a:highlight>
                  <a:srgbClr val="FFFFFF"/>
                </a:highlight>
                <a:latin typeface="Georgia"/>
                <a:ea typeface="Georgia"/>
                <a:cs typeface="Georgia"/>
                <a:sym typeface="Georgia"/>
              </a:rPr>
              <a:t>X </a:t>
            </a:r>
            <a:r>
              <a:rPr lang="en">
                <a:solidFill>
                  <a:srgbClr val="292929"/>
                </a:solidFill>
                <a:highlight>
                  <a:srgbClr val="FFFFFF"/>
                </a:highlight>
                <a:latin typeface="Georgia"/>
                <a:ea typeface="Georgia"/>
                <a:cs typeface="Georgia"/>
                <a:sym typeface="Georgia"/>
              </a:rPr>
              <a:t>represent the parameters/features</a:t>
            </a:r>
            <a:endParaRPr>
              <a:solidFill>
                <a:srgbClr val="292929"/>
              </a:solidFill>
              <a:highlight>
                <a:srgbClr val="FFFFFF"/>
              </a:highlight>
              <a:latin typeface="Georgia"/>
              <a:ea typeface="Georgia"/>
              <a:cs typeface="Georgia"/>
              <a:sym typeface="Georgia"/>
            </a:endParaRPr>
          </a:p>
        </p:txBody>
      </p:sp>
      <p:pic>
        <p:nvPicPr>
          <p:cNvPr id="146" name="Google Shape;146;p21"/>
          <p:cNvPicPr preferRelativeResize="0"/>
          <p:nvPr/>
        </p:nvPicPr>
        <p:blipFill>
          <a:blip r:embed="rId5">
            <a:alphaModFix/>
          </a:blip>
          <a:stretch>
            <a:fillRect/>
          </a:stretch>
        </p:blipFill>
        <p:spPr>
          <a:xfrm>
            <a:off x="4154376" y="1549048"/>
            <a:ext cx="3005551" cy="548395"/>
          </a:xfrm>
          <a:prstGeom prst="rect">
            <a:avLst/>
          </a:prstGeom>
          <a:noFill/>
          <a:ln cap="flat" cmpd="sng" w="9525">
            <a:solidFill>
              <a:srgbClr val="000000"/>
            </a:solidFill>
            <a:prstDash val="solid"/>
            <a:round/>
            <a:headEnd len="sm" w="sm" type="none"/>
            <a:tailEnd len="sm" w="sm" type="none"/>
          </a:ln>
        </p:spPr>
      </p:pic>
      <p:pic>
        <p:nvPicPr>
          <p:cNvPr id="147" name="Google Shape;147;p21"/>
          <p:cNvPicPr preferRelativeResize="0"/>
          <p:nvPr/>
        </p:nvPicPr>
        <p:blipFill>
          <a:blip r:embed="rId6">
            <a:alphaModFix/>
          </a:blip>
          <a:stretch>
            <a:fillRect/>
          </a:stretch>
        </p:blipFill>
        <p:spPr>
          <a:xfrm>
            <a:off x="4154375" y="2205975"/>
            <a:ext cx="3736760" cy="400200"/>
          </a:xfrm>
          <a:prstGeom prst="rect">
            <a:avLst/>
          </a:prstGeom>
          <a:noFill/>
          <a:ln cap="flat" cmpd="sng" w="9525">
            <a:solidFill>
              <a:srgbClr val="000000"/>
            </a:solidFill>
            <a:prstDash val="solid"/>
            <a:round/>
            <a:headEnd len="sm" w="sm" type="none"/>
            <a:tailEnd len="sm" w="sm" type="none"/>
          </a:ln>
        </p:spPr>
      </p:pic>
      <p:pic>
        <p:nvPicPr>
          <p:cNvPr id="148" name="Google Shape;148;p21"/>
          <p:cNvPicPr preferRelativeResize="0"/>
          <p:nvPr/>
        </p:nvPicPr>
        <p:blipFill>
          <a:blip r:embed="rId7">
            <a:alphaModFix/>
          </a:blip>
          <a:stretch>
            <a:fillRect/>
          </a:stretch>
        </p:blipFill>
        <p:spPr>
          <a:xfrm>
            <a:off x="4154382" y="2752375"/>
            <a:ext cx="4882242" cy="461700"/>
          </a:xfrm>
          <a:prstGeom prst="rect">
            <a:avLst/>
          </a:prstGeom>
          <a:noFill/>
          <a:ln cap="flat" cmpd="sng" w="9525">
            <a:solidFill>
              <a:srgbClr val="000000"/>
            </a:solidFill>
            <a:prstDash val="solid"/>
            <a:round/>
            <a:headEnd len="sm" w="sm" type="none"/>
            <a:tailEnd len="sm" w="sm" type="none"/>
          </a:ln>
        </p:spPr>
      </p:pic>
      <p:sp>
        <p:nvSpPr>
          <p:cNvPr id="149" name="Google Shape;149;p21"/>
          <p:cNvSpPr txBox="1"/>
          <p:nvPr/>
        </p:nvSpPr>
        <p:spPr>
          <a:xfrm>
            <a:off x="4017150" y="3360275"/>
            <a:ext cx="5270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92929"/>
                </a:solidFill>
                <a:highlight>
                  <a:srgbClr val="FFFFFF"/>
                </a:highlight>
                <a:latin typeface="Georgia"/>
                <a:ea typeface="Georgia"/>
                <a:cs typeface="Georgia"/>
                <a:sym typeface="Georgia"/>
              </a:rPr>
              <a:t>Since the denominator does not change, proportionality can be introduced</a:t>
            </a:r>
            <a:endParaRPr sz="1000">
              <a:latin typeface="Roboto"/>
              <a:ea typeface="Roboto"/>
              <a:cs typeface="Roboto"/>
              <a:sym typeface="Roboto"/>
            </a:endParaRPr>
          </a:p>
        </p:txBody>
      </p:sp>
      <p:pic>
        <p:nvPicPr>
          <p:cNvPr id="150" name="Google Shape;150;p21"/>
          <p:cNvPicPr preferRelativeResize="0"/>
          <p:nvPr/>
        </p:nvPicPr>
        <p:blipFill>
          <a:blip r:embed="rId8">
            <a:alphaModFix/>
          </a:blip>
          <a:stretch>
            <a:fillRect/>
          </a:stretch>
        </p:blipFill>
        <p:spPr>
          <a:xfrm>
            <a:off x="4154375" y="3777050"/>
            <a:ext cx="4234422" cy="369300"/>
          </a:xfrm>
          <a:prstGeom prst="rect">
            <a:avLst/>
          </a:prstGeom>
          <a:noFill/>
          <a:ln cap="flat" cmpd="sng" w="9525">
            <a:solidFill>
              <a:srgbClr val="000000"/>
            </a:solidFill>
            <a:prstDash val="solid"/>
            <a:round/>
            <a:headEnd len="sm" w="sm" type="none"/>
            <a:tailEnd len="sm" w="sm" type="none"/>
          </a:ln>
        </p:spPr>
      </p:pic>
      <p:sp>
        <p:nvSpPr>
          <p:cNvPr id="151" name="Google Shape;151;p21"/>
          <p:cNvSpPr txBox="1"/>
          <p:nvPr/>
        </p:nvSpPr>
        <p:spPr>
          <a:xfrm>
            <a:off x="4017150" y="4304700"/>
            <a:ext cx="494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Since there are only 2 outcomes possible, yes or no:</a:t>
            </a:r>
            <a:endParaRPr>
              <a:latin typeface="Georgia"/>
              <a:ea typeface="Georgia"/>
              <a:cs typeface="Georgia"/>
              <a:sym typeface="Georgia"/>
            </a:endParaRPr>
          </a:p>
        </p:txBody>
      </p:sp>
      <p:pic>
        <p:nvPicPr>
          <p:cNvPr id="152" name="Google Shape;152;p21"/>
          <p:cNvPicPr preferRelativeResize="0"/>
          <p:nvPr/>
        </p:nvPicPr>
        <p:blipFill>
          <a:blip r:embed="rId9">
            <a:alphaModFix/>
          </a:blip>
          <a:stretch>
            <a:fillRect/>
          </a:stretch>
        </p:blipFill>
        <p:spPr>
          <a:xfrm>
            <a:off x="4154363" y="4709325"/>
            <a:ext cx="4305595" cy="3693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