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0"/>
  </p:notesMasterIdLst>
  <p:handoutMasterIdLst>
    <p:handoutMasterId r:id="rId31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4" r:id="rId21"/>
    <p:sldId id="272" r:id="rId22"/>
    <p:sldId id="275" r:id="rId23"/>
    <p:sldId id="276" r:id="rId24"/>
    <p:sldId id="278" r:id="rId25"/>
    <p:sldId id="277" r:id="rId26"/>
    <p:sldId id="279" r:id="rId27"/>
    <p:sldId id="280" r:id="rId28"/>
    <p:sldId id="281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8D1F"/>
    <a:srgbClr val="394404"/>
    <a:srgbClr val="5F6F0F"/>
    <a:srgbClr val="718412"/>
    <a:srgbClr val="65741A"/>
    <a:srgbClr val="70811D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E83E02-45B9-4E7E-AC6C-12377880E8D9}" v="553" dt="2024-04-19T20:32:39.0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07" d="100"/>
          <a:sy n="107" d="100"/>
        </p:scale>
        <p:origin x="138" y="3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4/19/2024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4/19/2024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4/19/2024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4/19/2024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4/19/2024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4/19/2024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4/19/2024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4/19/2024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4/19/2024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4/19/2024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gdb.com/HD3T_8zc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>
                <a:latin typeface="Bauhaus 93" panose="04030905020B02020C02" pitchFamily="82" charset="0"/>
                <a:ea typeface="ADLaM Display" panose="02010000000000000000" pitchFamily="2" charset="0"/>
                <a:cs typeface="ADLaM Display" panose="02010000000000000000" pitchFamily="2" charset="0"/>
              </a:rPr>
              <a:t>Assignment 3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 JJ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236E2-F423-4D7B-1039-03930AB18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How to Create POSIX (User LVL)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CD2E1-700E-4D28-2BCC-A1C622E93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(1,2, 3, 4);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address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of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threadID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  Set to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(NULL/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nullptr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 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function name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 create the thread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  The value (usually 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struct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pass to the function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50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D3EAF-8728-4871-39DA-068B8941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How to Terminate POSIX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930E5-4CFD-FBFC-1AD0-A3FB4D13D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numofthreads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NULL);    }</a:t>
            </a:r>
          </a:p>
        </p:txBody>
      </p:sp>
    </p:spTree>
    <p:extLst>
      <p:ext uri="{BB962C8B-B14F-4D97-AF65-F5344CB8AC3E}">
        <p14:creationId xmlns:p14="http://schemas.microsoft.com/office/powerpoint/2010/main" val="314375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267F-7DAE-ACDE-FA5F-D274727B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Before we hop into the coding lets think of the things we need </a:t>
            </a:r>
          </a:p>
        </p:txBody>
      </p:sp>
      <p:sp>
        <p:nvSpPr>
          <p:cNvPr id="4" name="Flowchart: Direct Access Storage 3">
            <a:extLst>
              <a:ext uri="{FF2B5EF4-FFF2-40B4-BE49-F238E27FC236}">
                <a16:creationId xmlns:a16="http://schemas.microsoft.com/office/drawing/2014/main" id="{87238176-572C-D7C8-2819-CB912E1E081E}"/>
              </a:ext>
            </a:extLst>
          </p:cNvPr>
          <p:cNvSpPr/>
          <p:nvPr/>
        </p:nvSpPr>
        <p:spPr>
          <a:xfrm>
            <a:off x="888812" y="2114550"/>
            <a:ext cx="762000" cy="1828800"/>
          </a:xfrm>
          <a:prstGeom prst="flowChartMagneticDrum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06C20CAC-DAC5-35D3-7AD2-E06CEDFDA282}"/>
              </a:ext>
            </a:extLst>
          </p:cNvPr>
          <p:cNvSpPr/>
          <p:nvPr/>
        </p:nvSpPr>
        <p:spPr>
          <a:xfrm>
            <a:off x="2341888" y="2682875"/>
            <a:ext cx="3752524" cy="8382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To allow one thread</a:t>
            </a:r>
          </a:p>
        </p:txBody>
      </p:sp>
      <p:pic>
        <p:nvPicPr>
          <p:cNvPr id="7" name="Graphic 6" descr="Wi-Fi with solid fill">
            <a:extLst>
              <a:ext uri="{FF2B5EF4-FFF2-40B4-BE49-F238E27FC236}">
                <a16:creationId xmlns:a16="http://schemas.microsoft.com/office/drawing/2014/main" id="{2EEB7165-2A0B-C6C2-1062-9511BDD32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412" y="3829050"/>
            <a:ext cx="1676400" cy="1676400"/>
          </a:xfrm>
          <a:prstGeom prst="rect">
            <a:avLst/>
          </a:prstGeom>
        </p:spPr>
      </p:pic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C369D10D-26EA-ED8D-17ED-077D3781C405}"/>
              </a:ext>
            </a:extLst>
          </p:cNvPr>
          <p:cNvSpPr/>
          <p:nvPr/>
        </p:nvSpPr>
        <p:spPr>
          <a:xfrm>
            <a:off x="2238000" y="4248150"/>
            <a:ext cx="3941576" cy="8382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To wake </a:t>
            </a: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 waiting thread </a:t>
            </a:r>
          </a:p>
        </p:txBody>
      </p:sp>
      <p:pic>
        <p:nvPicPr>
          <p:cNvPr id="10" name="Graphic 9" descr="Warning with solid fill">
            <a:extLst>
              <a:ext uri="{FF2B5EF4-FFF2-40B4-BE49-F238E27FC236}">
                <a16:creationId xmlns:a16="http://schemas.microsoft.com/office/drawing/2014/main" id="{F88E5F8C-B5C8-D35E-D103-E12AF6290D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0412" y="5505450"/>
            <a:ext cx="914400" cy="914400"/>
          </a:xfrm>
          <a:prstGeom prst="rect">
            <a:avLst/>
          </a:prstGeom>
        </p:spPr>
      </p:pic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15406F96-134F-FFE9-FEC1-39E37086D638}"/>
              </a:ext>
            </a:extLst>
          </p:cNvPr>
          <p:cNvSpPr/>
          <p:nvPr/>
        </p:nvSpPr>
        <p:spPr>
          <a:xfrm>
            <a:off x="2238000" y="5543550"/>
            <a:ext cx="3941576" cy="8382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To make </a:t>
            </a: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 thread wait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D28F26-72A1-8573-5D23-B95F23AFE759}"/>
              </a:ext>
            </a:extLst>
          </p:cNvPr>
          <p:cNvSpPr txBox="1"/>
          <p:nvPr/>
        </p:nvSpPr>
        <p:spPr>
          <a:xfrm>
            <a:off x="2665412" y="1498600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Function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42EB6B-1C66-2A3C-5FFA-9A9D0ABCAA6A}"/>
              </a:ext>
            </a:extLst>
          </p:cNvPr>
          <p:cNvSpPr txBox="1"/>
          <p:nvPr/>
        </p:nvSpPr>
        <p:spPr>
          <a:xfrm>
            <a:off x="6323012" y="1457980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switch 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7D5D34A7-3B50-3E0B-07CC-FC2323926A84}"/>
              </a:ext>
            </a:extLst>
          </p:cNvPr>
          <p:cNvSpPr/>
          <p:nvPr/>
        </p:nvSpPr>
        <p:spPr>
          <a:xfrm>
            <a:off x="7171625" y="2734047"/>
            <a:ext cx="1579374" cy="71717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Mutex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D0AE5DE5-0632-326C-AE64-2B4D25AC4124}"/>
              </a:ext>
            </a:extLst>
          </p:cNvPr>
          <p:cNvSpPr/>
          <p:nvPr/>
        </p:nvSpPr>
        <p:spPr>
          <a:xfrm>
            <a:off x="6998399" y="4876801"/>
            <a:ext cx="1752600" cy="71717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Condition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2DEFBC-BAB9-85FF-EF86-D262226C782D}"/>
              </a:ext>
            </a:extLst>
          </p:cNvPr>
          <p:cNvCxnSpPr>
            <a:endCxn id="17" idx="1"/>
          </p:cNvCxnSpPr>
          <p:nvPr/>
        </p:nvCxnSpPr>
        <p:spPr>
          <a:xfrm flipV="1">
            <a:off x="6179576" y="5235390"/>
            <a:ext cx="818823" cy="8606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6905B9-F4E6-E902-ABDE-C911C897D193}"/>
              </a:ext>
            </a:extLst>
          </p:cNvPr>
          <p:cNvCxnSpPr>
            <a:stCxn id="8" idx="3"/>
            <a:endCxn id="17" idx="1"/>
          </p:cNvCxnSpPr>
          <p:nvPr/>
        </p:nvCxnSpPr>
        <p:spPr>
          <a:xfrm>
            <a:off x="6179576" y="4667250"/>
            <a:ext cx="818823" cy="5681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31935D-5FB2-5631-F4ED-70E589BB1657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 flipV="1">
            <a:off x="6094412" y="3092636"/>
            <a:ext cx="1077213" cy="93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D0BD824-3D06-2F47-8274-B2450E4071A7}"/>
              </a:ext>
            </a:extLst>
          </p:cNvPr>
          <p:cNvSpPr txBox="1"/>
          <p:nvPr/>
        </p:nvSpPr>
        <p:spPr>
          <a:xfrm>
            <a:off x="9142412" y="1457980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When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7E4E2223-3F00-31DE-246C-A1D769D37D11}"/>
              </a:ext>
            </a:extLst>
          </p:cNvPr>
          <p:cNvSpPr/>
          <p:nvPr/>
        </p:nvSpPr>
        <p:spPr>
          <a:xfrm>
            <a:off x="9392562" y="2633663"/>
            <a:ext cx="2304724" cy="93662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One thread</a:t>
            </a:r>
            <a:r>
              <a:rPr lang="en-US" sz="1800" dirty="0"/>
              <a:t> access a shared resource 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1EB4CB98-4762-C10A-E522-4597FD9610C5}"/>
              </a:ext>
            </a:extLst>
          </p:cNvPr>
          <p:cNvSpPr/>
          <p:nvPr/>
        </p:nvSpPr>
        <p:spPr>
          <a:xfrm>
            <a:off x="9371738" y="4014696"/>
            <a:ext cx="2455674" cy="93662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When </a:t>
            </a:r>
            <a:r>
              <a:rPr lang="en-US" sz="1800" dirty="0">
                <a:solidFill>
                  <a:srgbClr val="FF0000"/>
                </a:solidFill>
              </a:rPr>
              <a:t>a thread </a:t>
            </a:r>
            <a:r>
              <a:rPr lang="en-US" sz="1800" dirty="0">
                <a:solidFill>
                  <a:schemeClr val="bg1"/>
                </a:solidFill>
              </a:rPr>
              <a:t>finish using a shared resource 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B26EA926-EAE2-3BA7-FCDD-D7DEC5479E08}"/>
              </a:ext>
            </a:extLst>
          </p:cNvPr>
          <p:cNvSpPr/>
          <p:nvPr/>
        </p:nvSpPr>
        <p:spPr>
          <a:xfrm>
            <a:off x="9317087" y="5389935"/>
            <a:ext cx="2455674" cy="93662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A thread </a:t>
            </a:r>
            <a:r>
              <a:rPr lang="en-US" sz="1800" dirty="0">
                <a:solidFill>
                  <a:schemeClr val="bg1"/>
                </a:solidFill>
              </a:rPr>
              <a:t>cannot use the shared resource </a:t>
            </a:r>
          </a:p>
        </p:txBody>
      </p:sp>
    </p:spTree>
    <p:extLst>
      <p:ext uri="{BB962C8B-B14F-4D97-AF65-F5344CB8AC3E}">
        <p14:creationId xmlns:p14="http://schemas.microsoft.com/office/powerpoint/2010/main" val="146758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que 6">
            <a:extLst>
              <a:ext uri="{FF2B5EF4-FFF2-40B4-BE49-F238E27FC236}">
                <a16:creationId xmlns:a16="http://schemas.microsoft.com/office/drawing/2014/main" id="{63FE273C-F6AB-0C18-99A7-18C431AF7639}"/>
              </a:ext>
            </a:extLst>
          </p:cNvPr>
          <p:cNvSpPr/>
          <p:nvPr/>
        </p:nvSpPr>
        <p:spPr>
          <a:xfrm>
            <a:off x="6446876" y="2934055"/>
            <a:ext cx="2438400" cy="1676400"/>
          </a:xfrm>
          <a:prstGeom prst="plaqu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18537-C900-E938-1E60-F515D9669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1" y="-26666"/>
            <a:ext cx="10360501" cy="1223963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Solution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A1B7FA-8E8A-4BEC-BC88-1CAB6C312F2E}"/>
              </a:ext>
            </a:extLst>
          </p:cNvPr>
          <p:cNvSpPr/>
          <p:nvPr/>
        </p:nvSpPr>
        <p:spPr>
          <a:xfrm>
            <a:off x="1474740" y="2923202"/>
            <a:ext cx="990600" cy="9906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B:5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2254CEA-36E6-37EE-E255-CC8C5715CA3B}"/>
              </a:ext>
            </a:extLst>
          </p:cNvPr>
          <p:cNvSpPr/>
          <p:nvPr/>
        </p:nvSpPr>
        <p:spPr>
          <a:xfrm>
            <a:off x="1521659" y="4115155"/>
            <a:ext cx="990600" cy="9906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C:8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D8316E-C087-2125-A08C-C456E0483F12}"/>
              </a:ext>
            </a:extLst>
          </p:cNvPr>
          <p:cNvSpPr/>
          <p:nvPr/>
        </p:nvSpPr>
        <p:spPr>
          <a:xfrm>
            <a:off x="1512050" y="1519282"/>
            <a:ext cx="990600" cy="990600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A:10</a:t>
            </a:r>
          </a:p>
        </p:txBody>
      </p:sp>
      <p:sp>
        <p:nvSpPr>
          <p:cNvPr id="10" name="Flowchart: Direct Access Storage 9">
            <a:extLst>
              <a:ext uri="{FF2B5EF4-FFF2-40B4-BE49-F238E27FC236}">
                <a16:creationId xmlns:a16="http://schemas.microsoft.com/office/drawing/2014/main" id="{C73C0F1F-8FF6-C27D-BC37-B9CE79302990}"/>
              </a:ext>
            </a:extLst>
          </p:cNvPr>
          <p:cNvSpPr/>
          <p:nvPr/>
        </p:nvSpPr>
        <p:spPr>
          <a:xfrm>
            <a:off x="5832359" y="2923202"/>
            <a:ext cx="614517" cy="1849795"/>
          </a:xfrm>
          <a:prstGeom prst="flowChartMagneticDrum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</a:t>
            </a: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D79B19F1-7913-84C1-D32D-8CCD9F9D841C}"/>
              </a:ext>
            </a:extLst>
          </p:cNvPr>
          <p:cNvSpPr/>
          <p:nvPr/>
        </p:nvSpPr>
        <p:spPr>
          <a:xfrm>
            <a:off x="6780212" y="4960551"/>
            <a:ext cx="1828800" cy="1440721"/>
          </a:xfrm>
          <a:prstGeom prst="frame">
            <a:avLst/>
          </a:prstGeom>
          <a:solidFill>
            <a:srgbClr val="00206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2" name="Graphic 11" descr="Tricycle outline">
            <a:extLst>
              <a:ext uri="{FF2B5EF4-FFF2-40B4-BE49-F238E27FC236}">
                <a16:creationId xmlns:a16="http://schemas.microsoft.com/office/drawing/2014/main" id="{8D1631F5-2BC4-5F00-2D43-4153DD8D7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8876" y="3312459"/>
            <a:ext cx="914400" cy="914400"/>
          </a:xfrm>
          <a:prstGeom prst="rect">
            <a:avLst/>
          </a:prstGeom>
        </p:spPr>
      </p:pic>
      <p:sp>
        <p:nvSpPr>
          <p:cNvPr id="14" name="Frame 13">
            <a:extLst>
              <a:ext uri="{FF2B5EF4-FFF2-40B4-BE49-F238E27FC236}">
                <a16:creationId xmlns:a16="http://schemas.microsoft.com/office/drawing/2014/main" id="{BF915AAC-AEBD-F57B-2DCD-075CB0D269AD}"/>
              </a:ext>
            </a:extLst>
          </p:cNvPr>
          <p:cNvSpPr/>
          <p:nvPr/>
        </p:nvSpPr>
        <p:spPr>
          <a:xfrm>
            <a:off x="4722812" y="894112"/>
            <a:ext cx="4534317" cy="1676400"/>
          </a:xfrm>
          <a:prstGeom prst="frame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2F2747C5-C34B-6C21-3BED-0E06F1BBBF9F}"/>
              </a:ext>
            </a:extLst>
          </p:cNvPr>
          <p:cNvSpPr/>
          <p:nvPr/>
        </p:nvSpPr>
        <p:spPr>
          <a:xfrm>
            <a:off x="10134223" y="5334000"/>
            <a:ext cx="835778" cy="4592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55CFB7E3-1CF8-72EA-681C-E03EB2BFF6C9}"/>
              </a:ext>
            </a:extLst>
          </p:cNvPr>
          <p:cNvSpPr/>
          <p:nvPr/>
        </p:nvSpPr>
        <p:spPr>
          <a:xfrm>
            <a:off x="9294812" y="4876800"/>
            <a:ext cx="2514600" cy="3006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Free Bikes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E9BC5F-110E-9F3A-0CD0-0B38B43E6B23}"/>
              </a:ext>
            </a:extLst>
          </p:cNvPr>
          <p:cNvSpPr/>
          <p:nvPr/>
        </p:nvSpPr>
        <p:spPr>
          <a:xfrm>
            <a:off x="1507704" y="5409197"/>
            <a:ext cx="990600" cy="990600"/>
          </a:xfrm>
          <a:prstGeom prst="ellipse">
            <a:avLst/>
          </a:prstGeom>
          <a:solidFill>
            <a:srgbClr val="7B8D1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D:7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2AA3672D-211C-2E15-CAA0-338535435AE1}"/>
              </a:ext>
            </a:extLst>
          </p:cNvPr>
          <p:cNvSpPr/>
          <p:nvPr/>
        </p:nvSpPr>
        <p:spPr>
          <a:xfrm>
            <a:off x="10286623" y="1519282"/>
            <a:ext cx="835778" cy="4592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74F80B35-098B-C07E-E0A5-F0532E40113A}"/>
              </a:ext>
            </a:extLst>
          </p:cNvPr>
          <p:cNvSpPr/>
          <p:nvPr/>
        </p:nvSpPr>
        <p:spPr>
          <a:xfrm>
            <a:off x="9447212" y="1071584"/>
            <a:ext cx="2514600" cy="3006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# Waited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39E7974-14CE-CE54-920D-993B7F06ECD4}"/>
              </a:ext>
            </a:extLst>
          </p:cNvPr>
          <p:cNvSpPr/>
          <p:nvPr/>
        </p:nvSpPr>
        <p:spPr>
          <a:xfrm>
            <a:off x="5913476" y="367552"/>
            <a:ext cx="2971800" cy="310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Time Out Zone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42A131DE-50EC-DE7D-130B-329D3A54621F}"/>
              </a:ext>
            </a:extLst>
          </p:cNvPr>
          <p:cNvSpPr/>
          <p:nvPr/>
        </p:nvSpPr>
        <p:spPr>
          <a:xfrm>
            <a:off x="10134223" y="5334000"/>
            <a:ext cx="835778" cy="4592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139F270A-8359-8704-077F-B4D448B24764}"/>
              </a:ext>
            </a:extLst>
          </p:cNvPr>
          <p:cNvSpPr/>
          <p:nvPr/>
        </p:nvSpPr>
        <p:spPr>
          <a:xfrm>
            <a:off x="9308118" y="6400800"/>
            <a:ext cx="13716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Time: 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2A5DB452-D1A9-6088-AB9E-14C6F11BA7ED}"/>
              </a:ext>
            </a:extLst>
          </p:cNvPr>
          <p:cNvSpPr/>
          <p:nvPr/>
        </p:nvSpPr>
        <p:spPr>
          <a:xfrm>
            <a:off x="10856773" y="6323597"/>
            <a:ext cx="835778" cy="4592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B173D9D2-35BC-0618-DBE7-8BF46305E7B0}"/>
              </a:ext>
            </a:extLst>
          </p:cNvPr>
          <p:cNvSpPr/>
          <p:nvPr/>
        </p:nvSpPr>
        <p:spPr>
          <a:xfrm>
            <a:off x="10886561" y="6323596"/>
            <a:ext cx="835778" cy="4592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1AB4DE5F-DAAE-2390-D929-E7E0353B7740}"/>
              </a:ext>
            </a:extLst>
          </p:cNvPr>
          <p:cNvSpPr/>
          <p:nvPr/>
        </p:nvSpPr>
        <p:spPr>
          <a:xfrm>
            <a:off x="10895206" y="6323596"/>
            <a:ext cx="835778" cy="4592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D4DC0F5E-BC1C-A889-36AF-6A8705035030}"/>
              </a:ext>
            </a:extLst>
          </p:cNvPr>
          <p:cNvSpPr/>
          <p:nvPr/>
        </p:nvSpPr>
        <p:spPr>
          <a:xfrm>
            <a:off x="10286623" y="1519281"/>
            <a:ext cx="835778" cy="4592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034521D0-EC7C-2A9B-DFD6-D7558DAABDD2}"/>
              </a:ext>
            </a:extLst>
          </p:cNvPr>
          <p:cNvSpPr/>
          <p:nvPr/>
        </p:nvSpPr>
        <p:spPr>
          <a:xfrm>
            <a:off x="10286623" y="1504916"/>
            <a:ext cx="835778" cy="4592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02845432-3935-4C06-D21F-824269654D87}"/>
              </a:ext>
            </a:extLst>
          </p:cNvPr>
          <p:cNvSpPr/>
          <p:nvPr/>
        </p:nvSpPr>
        <p:spPr>
          <a:xfrm>
            <a:off x="10286623" y="1519280"/>
            <a:ext cx="835778" cy="4592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38020536-8DFA-E68C-E8EC-819C7CAEE99B}"/>
              </a:ext>
            </a:extLst>
          </p:cNvPr>
          <p:cNvSpPr/>
          <p:nvPr/>
        </p:nvSpPr>
        <p:spPr>
          <a:xfrm>
            <a:off x="10886561" y="6323596"/>
            <a:ext cx="835778" cy="4592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824261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9526E-6 0 L 0.27911 0.2620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49" y="1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911 0.26204 L 0.46665 0.2678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E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0.0118 L 0.00234 0.2814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47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665 0.26019 L 0.46665 0.5298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E1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32977E-7 3.7037E-7 L 0.28158 0.0569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79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58 0.05694 L 0.46913 0.06273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7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E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913 0.06273 L 0.29461 -0.2428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6" y="-1527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E1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9951E-6 -2.22222E-6 L 0.27819 -0.11643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97" y="-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82 -0.11643 L 0.46574 -0.11064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E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574 -0.11065 L 0.41026 -0.4166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4" y="-1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E1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7976E-6 3.7037E-7 L 0.27937 -0.30509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62" y="-1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937 -0.30509 L 0.46691 -0.2993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E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691 -0.29931 L 0.52943 -0.60532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6" y="-1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E1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6" grpId="2" animBg="1"/>
      <p:bldP spid="6" grpId="3" animBg="1"/>
      <p:bldP spid="22" grpId="0" animBg="1"/>
      <p:bldP spid="26" grpId="0" animBg="1"/>
      <p:bldP spid="26" grpId="1" animBg="1"/>
      <p:bldP spid="26" grpId="2" animBg="1"/>
      <p:bldP spid="26" grpId="3" animBg="1"/>
      <p:bldP spid="27" grpId="0" animBg="1"/>
      <p:bldP spid="30" grpId="0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que 11">
            <a:extLst>
              <a:ext uri="{FF2B5EF4-FFF2-40B4-BE49-F238E27FC236}">
                <a16:creationId xmlns:a16="http://schemas.microsoft.com/office/drawing/2014/main" id="{48FD81C5-C624-3B62-F0CC-4292CB0BF01E}"/>
              </a:ext>
            </a:extLst>
          </p:cNvPr>
          <p:cNvSpPr/>
          <p:nvPr/>
        </p:nvSpPr>
        <p:spPr>
          <a:xfrm>
            <a:off x="6627812" y="2858725"/>
            <a:ext cx="1777906" cy="1223964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01C3-8374-89B2-AEDD-5173D7E05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 the Mutex</a:t>
            </a:r>
          </a:p>
        </p:txBody>
      </p:sp>
      <p:sp>
        <p:nvSpPr>
          <p:cNvPr id="4" name="Flowchart: Direct Access Storage 3">
            <a:extLst>
              <a:ext uri="{FF2B5EF4-FFF2-40B4-BE49-F238E27FC236}">
                <a16:creationId xmlns:a16="http://schemas.microsoft.com/office/drawing/2014/main" id="{9BD7A432-CE98-2A70-AF69-BD783540D077}"/>
              </a:ext>
            </a:extLst>
          </p:cNvPr>
          <p:cNvSpPr/>
          <p:nvPr/>
        </p:nvSpPr>
        <p:spPr>
          <a:xfrm>
            <a:off x="9371012" y="274637"/>
            <a:ext cx="592570" cy="1024383"/>
          </a:xfrm>
          <a:prstGeom prst="flowChartMagneticDrum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</a:t>
            </a:r>
          </a:p>
        </p:txBody>
      </p:sp>
      <p:sp>
        <p:nvSpPr>
          <p:cNvPr id="5" name="Flowchart: Direct Access Storage 4">
            <a:extLst>
              <a:ext uri="{FF2B5EF4-FFF2-40B4-BE49-F238E27FC236}">
                <a16:creationId xmlns:a16="http://schemas.microsoft.com/office/drawing/2014/main" id="{B5417658-E94A-26BA-1402-0E588D8FE711}"/>
              </a:ext>
            </a:extLst>
          </p:cNvPr>
          <p:cNvSpPr/>
          <p:nvPr/>
        </p:nvSpPr>
        <p:spPr>
          <a:xfrm>
            <a:off x="11027474" y="228939"/>
            <a:ext cx="592570" cy="1024383"/>
          </a:xfrm>
          <a:prstGeom prst="flowChartMagneticDru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F956E7-0594-F048-6A2F-3A28385FC89C}"/>
              </a:ext>
            </a:extLst>
          </p:cNvPr>
          <p:cNvSpPr txBox="1"/>
          <p:nvPr/>
        </p:nvSpPr>
        <p:spPr>
          <a:xfrm>
            <a:off x="8638597" y="1999445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UNLOCKED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9DF47C-5A2D-4873-0AB0-3255364CB8DB}"/>
              </a:ext>
            </a:extLst>
          </p:cNvPr>
          <p:cNvSpPr txBox="1"/>
          <p:nvPr/>
        </p:nvSpPr>
        <p:spPr>
          <a:xfrm>
            <a:off x="10255278" y="1992733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LOCKED</a:t>
            </a:r>
          </a:p>
        </p:txBody>
      </p:sp>
      <p:sp>
        <p:nvSpPr>
          <p:cNvPr id="8" name="Flowchart: Direct Access Storage 7">
            <a:extLst>
              <a:ext uri="{FF2B5EF4-FFF2-40B4-BE49-F238E27FC236}">
                <a16:creationId xmlns:a16="http://schemas.microsoft.com/office/drawing/2014/main" id="{1662D283-512A-7CC8-1474-1301E6A6D662}"/>
              </a:ext>
            </a:extLst>
          </p:cNvPr>
          <p:cNvSpPr/>
          <p:nvPr/>
        </p:nvSpPr>
        <p:spPr>
          <a:xfrm>
            <a:off x="4799012" y="2548543"/>
            <a:ext cx="614517" cy="1849795"/>
          </a:xfrm>
          <a:prstGeom prst="flowChartMagneticDrum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2BAC2F-55A1-E23C-5435-F29B162AFD05}"/>
              </a:ext>
            </a:extLst>
          </p:cNvPr>
          <p:cNvSpPr txBox="1"/>
          <p:nvPr/>
        </p:nvSpPr>
        <p:spPr>
          <a:xfrm>
            <a:off x="3884612" y="48006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UNLOCKED</a:t>
            </a:r>
          </a:p>
        </p:txBody>
      </p:sp>
      <p:pic>
        <p:nvPicPr>
          <p:cNvPr id="11" name="Graphic 10" descr="Badge 1 with solid fill">
            <a:extLst>
              <a:ext uri="{FF2B5EF4-FFF2-40B4-BE49-F238E27FC236}">
                <a16:creationId xmlns:a16="http://schemas.microsoft.com/office/drawing/2014/main" id="{49C521EC-F598-52A4-BAEA-DA740724B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9212" y="3013507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BD7A3C-1DD5-F3AF-0AF8-1CADE5EBB531}"/>
              </a:ext>
            </a:extLst>
          </p:cNvPr>
          <p:cNvSpPr txBox="1"/>
          <p:nvPr/>
        </p:nvSpPr>
        <p:spPr>
          <a:xfrm>
            <a:off x="3884612" y="48006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LOCK (M)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D797B1-3157-E650-A80D-94E4217E9AAB}"/>
              </a:ext>
            </a:extLst>
          </p:cNvPr>
          <p:cNvSpPr txBox="1"/>
          <p:nvPr/>
        </p:nvSpPr>
        <p:spPr>
          <a:xfrm>
            <a:off x="3963706" y="4860988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UN-LOCK (M)</a:t>
            </a:r>
          </a:p>
        </p:txBody>
      </p:sp>
    </p:spTree>
    <p:extLst>
      <p:ext uri="{BB962C8B-B14F-4D97-AF65-F5344CB8AC3E}">
        <p14:creationId xmlns:p14="http://schemas.microsoft.com/office/powerpoint/2010/main" val="132334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7887E-6 1.48148E-6 L 0.36885 -0.006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E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85 -0.00602 L 0.61892 -0.0060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3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E1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3" grpId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E6A9-E620-A7CB-3C6E-A00DFFFA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Mutex Locks and Unlocks when a thread wants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BFD2C-56DA-8762-1D07-623E3F826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Access to the critical section (shared resource).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8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que 6">
            <a:extLst>
              <a:ext uri="{FF2B5EF4-FFF2-40B4-BE49-F238E27FC236}">
                <a16:creationId xmlns:a16="http://schemas.microsoft.com/office/drawing/2014/main" id="{63FE273C-F6AB-0C18-99A7-18C431AF7639}"/>
              </a:ext>
            </a:extLst>
          </p:cNvPr>
          <p:cNvSpPr/>
          <p:nvPr/>
        </p:nvSpPr>
        <p:spPr>
          <a:xfrm>
            <a:off x="6446876" y="2934055"/>
            <a:ext cx="2438400" cy="1676400"/>
          </a:xfrm>
          <a:prstGeom prst="plaqu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18537-C900-E938-1E60-F515D9669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1" y="-26666"/>
            <a:ext cx="10360501" cy="1223963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Solution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A1B7FA-8E8A-4BEC-BC88-1CAB6C312F2E}"/>
              </a:ext>
            </a:extLst>
          </p:cNvPr>
          <p:cNvSpPr/>
          <p:nvPr/>
        </p:nvSpPr>
        <p:spPr>
          <a:xfrm>
            <a:off x="1474740" y="2923202"/>
            <a:ext cx="990600" cy="9906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B:5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2254CEA-36E6-37EE-E255-CC8C5715CA3B}"/>
              </a:ext>
            </a:extLst>
          </p:cNvPr>
          <p:cNvSpPr/>
          <p:nvPr/>
        </p:nvSpPr>
        <p:spPr>
          <a:xfrm>
            <a:off x="1521659" y="4115155"/>
            <a:ext cx="990600" cy="9906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C:8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D8316E-C087-2125-A08C-C456E0483F12}"/>
              </a:ext>
            </a:extLst>
          </p:cNvPr>
          <p:cNvSpPr/>
          <p:nvPr/>
        </p:nvSpPr>
        <p:spPr>
          <a:xfrm>
            <a:off x="1512050" y="1519282"/>
            <a:ext cx="990600" cy="990600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A:10</a:t>
            </a:r>
          </a:p>
        </p:txBody>
      </p:sp>
      <p:sp>
        <p:nvSpPr>
          <p:cNvPr id="10" name="Flowchart: Direct Access Storage 9">
            <a:extLst>
              <a:ext uri="{FF2B5EF4-FFF2-40B4-BE49-F238E27FC236}">
                <a16:creationId xmlns:a16="http://schemas.microsoft.com/office/drawing/2014/main" id="{C73C0F1F-8FF6-C27D-BC37-B9CE79302990}"/>
              </a:ext>
            </a:extLst>
          </p:cNvPr>
          <p:cNvSpPr/>
          <p:nvPr/>
        </p:nvSpPr>
        <p:spPr>
          <a:xfrm>
            <a:off x="5832359" y="2923202"/>
            <a:ext cx="614517" cy="1849795"/>
          </a:xfrm>
          <a:prstGeom prst="flowChartMagneticDrum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</a:t>
            </a: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D79B19F1-7913-84C1-D32D-8CCD9F9D841C}"/>
              </a:ext>
            </a:extLst>
          </p:cNvPr>
          <p:cNvSpPr/>
          <p:nvPr/>
        </p:nvSpPr>
        <p:spPr>
          <a:xfrm>
            <a:off x="6780212" y="4960551"/>
            <a:ext cx="1828800" cy="1440721"/>
          </a:xfrm>
          <a:prstGeom prst="frame">
            <a:avLst/>
          </a:prstGeom>
          <a:solidFill>
            <a:srgbClr val="00206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2" name="Graphic 11" descr="Tricycle outline">
            <a:extLst>
              <a:ext uri="{FF2B5EF4-FFF2-40B4-BE49-F238E27FC236}">
                <a16:creationId xmlns:a16="http://schemas.microsoft.com/office/drawing/2014/main" id="{8D1631F5-2BC4-5F00-2D43-4153DD8D7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8876" y="3312459"/>
            <a:ext cx="914400" cy="914400"/>
          </a:xfrm>
          <a:prstGeom prst="rect">
            <a:avLst/>
          </a:prstGeom>
        </p:spPr>
      </p:pic>
      <p:sp>
        <p:nvSpPr>
          <p:cNvPr id="14" name="Frame 13">
            <a:extLst>
              <a:ext uri="{FF2B5EF4-FFF2-40B4-BE49-F238E27FC236}">
                <a16:creationId xmlns:a16="http://schemas.microsoft.com/office/drawing/2014/main" id="{BF915AAC-AEBD-F57B-2DCD-075CB0D269AD}"/>
              </a:ext>
            </a:extLst>
          </p:cNvPr>
          <p:cNvSpPr/>
          <p:nvPr/>
        </p:nvSpPr>
        <p:spPr>
          <a:xfrm>
            <a:off x="4722812" y="894112"/>
            <a:ext cx="4534317" cy="1676400"/>
          </a:xfrm>
          <a:prstGeom prst="frame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2F2747C5-C34B-6C21-3BED-0E06F1BBBF9F}"/>
              </a:ext>
            </a:extLst>
          </p:cNvPr>
          <p:cNvSpPr/>
          <p:nvPr/>
        </p:nvSpPr>
        <p:spPr>
          <a:xfrm>
            <a:off x="10134223" y="5334000"/>
            <a:ext cx="835778" cy="4592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55CFB7E3-1CF8-72EA-681C-E03EB2BFF6C9}"/>
              </a:ext>
            </a:extLst>
          </p:cNvPr>
          <p:cNvSpPr/>
          <p:nvPr/>
        </p:nvSpPr>
        <p:spPr>
          <a:xfrm>
            <a:off x="9294812" y="4876800"/>
            <a:ext cx="2514600" cy="3006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Free Bikes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E9BC5F-110E-9F3A-0CD0-0B38B43E6B23}"/>
              </a:ext>
            </a:extLst>
          </p:cNvPr>
          <p:cNvSpPr/>
          <p:nvPr/>
        </p:nvSpPr>
        <p:spPr>
          <a:xfrm>
            <a:off x="1507704" y="5409197"/>
            <a:ext cx="990600" cy="990600"/>
          </a:xfrm>
          <a:prstGeom prst="ellipse">
            <a:avLst/>
          </a:prstGeom>
          <a:solidFill>
            <a:srgbClr val="7B8D1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D:7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2AA3672D-211C-2E15-CAA0-338535435AE1}"/>
              </a:ext>
            </a:extLst>
          </p:cNvPr>
          <p:cNvSpPr/>
          <p:nvPr/>
        </p:nvSpPr>
        <p:spPr>
          <a:xfrm>
            <a:off x="10286623" y="1519282"/>
            <a:ext cx="835778" cy="4592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74F80B35-098B-C07E-E0A5-F0532E40113A}"/>
              </a:ext>
            </a:extLst>
          </p:cNvPr>
          <p:cNvSpPr/>
          <p:nvPr/>
        </p:nvSpPr>
        <p:spPr>
          <a:xfrm>
            <a:off x="9447212" y="1071584"/>
            <a:ext cx="2514600" cy="3006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# Waited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39E7974-14CE-CE54-920D-993B7F06ECD4}"/>
              </a:ext>
            </a:extLst>
          </p:cNvPr>
          <p:cNvSpPr/>
          <p:nvPr/>
        </p:nvSpPr>
        <p:spPr>
          <a:xfrm>
            <a:off x="5913476" y="367552"/>
            <a:ext cx="2971800" cy="310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Time Out Zone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42A131DE-50EC-DE7D-130B-329D3A54621F}"/>
              </a:ext>
            </a:extLst>
          </p:cNvPr>
          <p:cNvSpPr/>
          <p:nvPr/>
        </p:nvSpPr>
        <p:spPr>
          <a:xfrm>
            <a:off x="10134223" y="5334000"/>
            <a:ext cx="835778" cy="4592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139F270A-8359-8704-077F-B4D448B24764}"/>
              </a:ext>
            </a:extLst>
          </p:cNvPr>
          <p:cNvSpPr/>
          <p:nvPr/>
        </p:nvSpPr>
        <p:spPr>
          <a:xfrm>
            <a:off x="9308118" y="6400800"/>
            <a:ext cx="13716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Time: 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2A5DB452-D1A9-6088-AB9E-14C6F11BA7ED}"/>
              </a:ext>
            </a:extLst>
          </p:cNvPr>
          <p:cNvSpPr/>
          <p:nvPr/>
        </p:nvSpPr>
        <p:spPr>
          <a:xfrm>
            <a:off x="10856773" y="6323597"/>
            <a:ext cx="835778" cy="4592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B173D9D2-35BC-0618-DBE7-8BF46305E7B0}"/>
              </a:ext>
            </a:extLst>
          </p:cNvPr>
          <p:cNvSpPr/>
          <p:nvPr/>
        </p:nvSpPr>
        <p:spPr>
          <a:xfrm>
            <a:off x="10886561" y="6323596"/>
            <a:ext cx="835778" cy="4592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1AB4DE5F-DAAE-2390-D929-E7E0353B7740}"/>
              </a:ext>
            </a:extLst>
          </p:cNvPr>
          <p:cNvSpPr/>
          <p:nvPr/>
        </p:nvSpPr>
        <p:spPr>
          <a:xfrm>
            <a:off x="10895206" y="6323596"/>
            <a:ext cx="835778" cy="4592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D4DC0F5E-BC1C-A889-36AF-6A8705035030}"/>
              </a:ext>
            </a:extLst>
          </p:cNvPr>
          <p:cNvSpPr/>
          <p:nvPr/>
        </p:nvSpPr>
        <p:spPr>
          <a:xfrm>
            <a:off x="10286623" y="1519281"/>
            <a:ext cx="835778" cy="4592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034521D0-EC7C-2A9B-DFD6-D7558DAABDD2}"/>
              </a:ext>
            </a:extLst>
          </p:cNvPr>
          <p:cNvSpPr/>
          <p:nvPr/>
        </p:nvSpPr>
        <p:spPr>
          <a:xfrm>
            <a:off x="10286623" y="1504916"/>
            <a:ext cx="835778" cy="4592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02845432-3935-4C06-D21F-824269654D87}"/>
              </a:ext>
            </a:extLst>
          </p:cNvPr>
          <p:cNvSpPr/>
          <p:nvPr/>
        </p:nvSpPr>
        <p:spPr>
          <a:xfrm>
            <a:off x="10286623" y="1519280"/>
            <a:ext cx="835778" cy="4592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38020536-8DFA-E68C-E8EC-819C7CAEE99B}"/>
              </a:ext>
            </a:extLst>
          </p:cNvPr>
          <p:cNvSpPr/>
          <p:nvPr/>
        </p:nvSpPr>
        <p:spPr>
          <a:xfrm>
            <a:off x="10886561" y="6323596"/>
            <a:ext cx="835778" cy="4592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9</a:t>
            </a:r>
          </a:p>
        </p:txBody>
      </p:sp>
      <p:pic>
        <p:nvPicPr>
          <p:cNvPr id="3" name="Graphic 2" descr="Warning with solid fill">
            <a:extLst>
              <a:ext uri="{FF2B5EF4-FFF2-40B4-BE49-F238E27FC236}">
                <a16:creationId xmlns:a16="http://schemas.microsoft.com/office/drawing/2014/main" id="{F268A3FC-1E22-A7BB-2AA0-60E732E076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79518" y="33124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44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9526E-6 0 L 0.27911 0.2620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49" y="1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911 0.26204 L 0.46665 0.2678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E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0.0118 L 0.00234 0.2814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47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665 0.26019 L 0.46665 0.5298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E1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32977E-7 3.7037E-7 L 0.28158 0.0569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79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58 0.05694 L 0.46913 0.06273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7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E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913 0.06273 L 0.29461 -0.2428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6" y="-1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E1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9951E-6 -2.22222E-6 L 0.27819 -0.11643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97" y="-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82 -0.11643 L 0.46574 -0.11064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E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574 -0.11065 L 0.41026 -0.41666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4" y="-1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E1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7976E-6 3.7037E-7 L 0.27937 -0.30509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62" y="-1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937 -0.30509 L 0.46691 -0.2993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E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691 -0.29931 L 0.52943 -0.60532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6" y="-1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E1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6" grpId="2" animBg="1"/>
      <p:bldP spid="6" grpId="3" animBg="1"/>
      <p:bldP spid="22" grpId="0" animBg="1"/>
      <p:bldP spid="26" grpId="0" animBg="1"/>
      <p:bldP spid="26" grpId="1" animBg="1"/>
      <p:bldP spid="26" grpId="2" animBg="1"/>
      <p:bldP spid="26" grpId="3" animBg="1"/>
      <p:bldP spid="27" grpId="0" animBg="1"/>
      <p:bldP spid="30" grpId="0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que 6">
            <a:extLst>
              <a:ext uri="{FF2B5EF4-FFF2-40B4-BE49-F238E27FC236}">
                <a16:creationId xmlns:a16="http://schemas.microsoft.com/office/drawing/2014/main" id="{63FE273C-F6AB-0C18-99A7-18C431AF7639}"/>
              </a:ext>
            </a:extLst>
          </p:cNvPr>
          <p:cNvSpPr/>
          <p:nvPr/>
        </p:nvSpPr>
        <p:spPr>
          <a:xfrm>
            <a:off x="6475412" y="2962403"/>
            <a:ext cx="2438400" cy="1676400"/>
          </a:xfrm>
          <a:prstGeom prst="plaqu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18537-C900-E938-1E60-F515D9669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1" y="-26666"/>
            <a:ext cx="10360501" cy="1223963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Solution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A1B7FA-8E8A-4BEC-BC88-1CAB6C312F2E}"/>
              </a:ext>
            </a:extLst>
          </p:cNvPr>
          <p:cNvSpPr/>
          <p:nvPr/>
        </p:nvSpPr>
        <p:spPr>
          <a:xfrm>
            <a:off x="5049923" y="1221901"/>
            <a:ext cx="990600" cy="9906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B:5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2254CEA-36E6-37EE-E255-CC8C5715CA3B}"/>
              </a:ext>
            </a:extLst>
          </p:cNvPr>
          <p:cNvSpPr/>
          <p:nvPr/>
        </p:nvSpPr>
        <p:spPr>
          <a:xfrm>
            <a:off x="6230606" y="1224191"/>
            <a:ext cx="990600" cy="9906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C:8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D8316E-C087-2125-A08C-C456E0483F12}"/>
              </a:ext>
            </a:extLst>
          </p:cNvPr>
          <p:cNvSpPr/>
          <p:nvPr/>
        </p:nvSpPr>
        <p:spPr>
          <a:xfrm>
            <a:off x="7221206" y="5190173"/>
            <a:ext cx="990600" cy="990600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A:10</a:t>
            </a:r>
          </a:p>
        </p:txBody>
      </p:sp>
      <p:sp>
        <p:nvSpPr>
          <p:cNvPr id="10" name="Flowchart: Direct Access Storage 9">
            <a:extLst>
              <a:ext uri="{FF2B5EF4-FFF2-40B4-BE49-F238E27FC236}">
                <a16:creationId xmlns:a16="http://schemas.microsoft.com/office/drawing/2014/main" id="{C73C0F1F-8FF6-C27D-BC37-B9CE79302990}"/>
              </a:ext>
            </a:extLst>
          </p:cNvPr>
          <p:cNvSpPr/>
          <p:nvPr/>
        </p:nvSpPr>
        <p:spPr>
          <a:xfrm>
            <a:off x="5832359" y="2923202"/>
            <a:ext cx="614517" cy="1849795"/>
          </a:xfrm>
          <a:prstGeom prst="flowChartMagneticDrum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</a:t>
            </a: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D79B19F1-7913-84C1-D32D-8CCD9F9D841C}"/>
              </a:ext>
            </a:extLst>
          </p:cNvPr>
          <p:cNvSpPr/>
          <p:nvPr/>
        </p:nvSpPr>
        <p:spPr>
          <a:xfrm>
            <a:off x="6780212" y="4960551"/>
            <a:ext cx="1828800" cy="1440721"/>
          </a:xfrm>
          <a:prstGeom prst="frame">
            <a:avLst/>
          </a:prstGeom>
          <a:solidFill>
            <a:srgbClr val="00206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2" name="Graphic 11" descr="Tricycle outline">
            <a:extLst>
              <a:ext uri="{FF2B5EF4-FFF2-40B4-BE49-F238E27FC236}">
                <a16:creationId xmlns:a16="http://schemas.microsoft.com/office/drawing/2014/main" id="{8D1631F5-2BC4-5F00-2D43-4153DD8D7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7406" y="5266373"/>
            <a:ext cx="914400" cy="914400"/>
          </a:xfrm>
          <a:prstGeom prst="rect">
            <a:avLst/>
          </a:prstGeom>
        </p:spPr>
      </p:pic>
      <p:sp>
        <p:nvSpPr>
          <p:cNvPr id="14" name="Frame 13">
            <a:extLst>
              <a:ext uri="{FF2B5EF4-FFF2-40B4-BE49-F238E27FC236}">
                <a16:creationId xmlns:a16="http://schemas.microsoft.com/office/drawing/2014/main" id="{BF915AAC-AEBD-F57B-2DCD-075CB0D269AD}"/>
              </a:ext>
            </a:extLst>
          </p:cNvPr>
          <p:cNvSpPr/>
          <p:nvPr/>
        </p:nvSpPr>
        <p:spPr>
          <a:xfrm>
            <a:off x="4722812" y="894112"/>
            <a:ext cx="4534317" cy="1676400"/>
          </a:xfrm>
          <a:prstGeom prst="frame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2F2747C5-C34B-6C21-3BED-0E06F1BBBF9F}"/>
              </a:ext>
            </a:extLst>
          </p:cNvPr>
          <p:cNvSpPr/>
          <p:nvPr/>
        </p:nvSpPr>
        <p:spPr>
          <a:xfrm>
            <a:off x="10134223" y="5334000"/>
            <a:ext cx="835778" cy="4592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55CFB7E3-1CF8-72EA-681C-E03EB2BFF6C9}"/>
              </a:ext>
            </a:extLst>
          </p:cNvPr>
          <p:cNvSpPr/>
          <p:nvPr/>
        </p:nvSpPr>
        <p:spPr>
          <a:xfrm>
            <a:off x="9294812" y="4876800"/>
            <a:ext cx="2514600" cy="3006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Free Bikes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E9BC5F-110E-9F3A-0CD0-0B38B43E6B23}"/>
              </a:ext>
            </a:extLst>
          </p:cNvPr>
          <p:cNvSpPr/>
          <p:nvPr/>
        </p:nvSpPr>
        <p:spPr>
          <a:xfrm>
            <a:off x="7537764" y="1237012"/>
            <a:ext cx="990600" cy="990600"/>
          </a:xfrm>
          <a:prstGeom prst="ellipse">
            <a:avLst/>
          </a:prstGeom>
          <a:solidFill>
            <a:srgbClr val="7B8D1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D:7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74F80B35-098B-C07E-E0A5-F0532E40113A}"/>
              </a:ext>
            </a:extLst>
          </p:cNvPr>
          <p:cNvSpPr/>
          <p:nvPr/>
        </p:nvSpPr>
        <p:spPr>
          <a:xfrm>
            <a:off x="9447212" y="1071584"/>
            <a:ext cx="2514600" cy="3006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# Waited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39E7974-14CE-CE54-920D-993B7F06ECD4}"/>
              </a:ext>
            </a:extLst>
          </p:cNvPr>
          <p:cNvSpPr/>
          <p:nvPr/>
        </p:nvSpPr>
        <p:spPr>
          <a:xfrm>
            <a:off x="5913476" y="367552"/>
            <a:ext cx="2971800" cy="310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Time Out Zone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42A131DE-50EC-DE7D-130B-329D3A54621F}"/>
              </a:ext>
            </a:extLst>
          </p:cNvPr>
          <p:cNvSpPr/>
          <p:nvPr/>
        </p:nvSpPr>
        <p:spPr>
          <a:xfrm>
            <a:off x="10134223" y="5334000"/>
            <a:ext cx="835778" cy="4592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139F270A-8359-8704-077F-B4D448B24764}"/>
              </a:ext>
            </a:extLst>
          </p:cNvPr>
          <p:cNvSpPr/>
          <p:nvPr/>
        </p:nvSpPr>
        <p:spPr>
          <a:xfrm>
            <a:off x="9308118" y="6400800"/>
            <a:ext cx="13716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Time: 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02845432-3935-4C06-D21F-824269654D87}"/>
              </a:ext>
            </a:extLst>
          </p:cNvPr>
          <p:cNvSpPr/>
          <p:nvPr/>
        </p:nvSpPr>
        <p:spPr>
          <a:xfrm>
            <a:off x="10286623" y="1524696"/>
            <a:ext cx="835778" cy="4592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38020536-8DFA-E68C-E8EC-819C7CAEE99B}"/>
              </a:ext>
            </a:extLst>
          </p:cNvPr>
          <p:cNvSpPr/>
          <p:nvPr/>
        </p:nvSpPr>
        <p:spPr>
          <a:xfrm>
            <a:off x="10856773" y="6323597"/>
            <a:ext cx="835778" cy="4592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10</a:t>
            </a:r>
          </a:p>
        </p:txBody>
      </p:sp>
      <p:pic>
        <p:nvPicPr>
          <p:cNvPr id="3" name="Graphic 2" descr="Wi-Fi with solid fill">
            <a:extLst>
              <a:ext uri="{FF2B5EF4-FFF2-40B4-BE49-F238E27FC236}">
                <a16:creationId xmlns:a16="http://schemas.microsoft.com/office/drawing/2014/main" id="{31680F8A-D557-DBBC-675A-CE2BC665C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75112" y="1804892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56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199E-6 4.81481E-6 L -0.20631 -0.25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5" y="-125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9411E-6 -7.40741E-7 L -0.2063 -0.2567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5" y="-1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943 -0.25671 L -0.00937 -0.2567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631 -0.25116 L -0.00625 -0.2511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3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E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25116 L 0.24824 -0.2622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25" y="-55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187E-6 -2.96296E-6 L -0.02814 0.3273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0" y="169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3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E1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6" grpId="2" animBg="1"/>
      <p:bldP spid="6" grpId="3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8B3A-F99D-9126-1AA3-21CC1488A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366" y="304800"/>
            <a:ext cx="10360501" cy="1223963"/>
          </a:xfrm>
        </p:spPr>
        <p:txBody>
          <a:bodyPr/>
          <a:lstStyle/>
          <a:p>
            <a:r>
              <a:rPr lang="en-US" dirty="0"/>
              <a:t>Notice the 2 conditional signals [A]/[B]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B327C-1759-127B-E240-47219E941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1223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signal must take place </a:t>
            </a:r>
            <a:r>
              <a:rPr lang="en-US" dirty="0">
                <a:solidFill>
                  <a:srgbClr val="FF0000"/>
                </a:solidFill>
              </a:rPr>
              <a:t>within</a:t>
            </a:r>
            <a:r>
              <a:rPr lang="en-US" dirty="0"/>
              <a:t> a mutex lock and unlock region. </a:t>
            </a:r>
          </a:p>
          <a:p>
            <a:pPr marL="0" indent="0" algn="ctr">
              <a:buNone/>
            </a:pPr>
            <a:r>
              <a:rPr lang="en-US" dirty="0"/>
              <a:t>General Outline: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B28F8018-592A-D7B8-8AA1-545B9C219BF8}"/>
              </a:ext>
            </a:extLst>
          </p:cNvPr>
          <p:cNvSpPr/>
          <p:nvPr/>
        </p:nvSpPr>
        <p:spPr>
          <a:xfrm>
            <a:off x="616696" y="3798797"/>
            <a:ext cx="3543300" cy="1881371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 (Mutex)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(Not Enough Resources)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[B]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that Boy in Timeout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that Resource (Minus 1 )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Unlock (Mutex)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95305700-0B46-BD39-004E-854074A121E4}"/>
              </a:ext>
            </a:extLst>
          </p:cNvPr>
          <p:cNvSpPr/>
          <p:nvPr/>
        </p:nvSpPr>
        <p:spPr>
          <a:xfrm>
            <a:off x="4613974" y="3954653"/>
            <a:ext cx="3276600" cy="1569660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that thread use that resource for X amount of time 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8B8AB059-4542-BB3A-8DDA-51174383809C}"/>
              </a:ext>
            </a:extLst>
          </p:cNvPr>
          <p:cNvSpPr/>
          <p:nvPr/>
        </p:nvSpPr>
        <p:spPr>
          <a:xfrm>
            <a:off x="8338482" y="3778624"/>
            <a:ext cx="3623330" cy="1881371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 (Mutex)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back the Resource (Plus 1)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[A]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thread to wake up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Unlock (Mutex)</a:t>
            </a:r>
          </a:p>
        </p:txBody>
      </p:sp>
      <p:pic>
        <p:nvPicPr>
          <p:cNvPr id="10" name="Graphic 9" descr="Wi-Fi with solid fill">
            <a:extLst>
              <a:ext uri="{FF2B5EF4-FFF2-40B4-BE49-F238E27FC236}">
                <a16:creationId xmlns:a16="http://schemas.microsoft.com/office/drawing/2014/main" id="{0508101C-4128-E0AF-13ED-661B5C19D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1012" y="5410200"/>
            <a:ext cx="1676400" cy="1676400"/>
          </a:xfrm>
          <a:prstGeom prst="rect">
            <a:avLst/>
          </a:prstGeom>
        </p:spPr>
      </p:pic>
      <p:pic>
        <p:nvPicPr>
          <p:cNvPr id="11" name="Graphic 10" descr="Warning with solid fill">
            <a:extLst>
              <a:ext uri="{FF2B5EF4-FFF2-40B4-BE49-F238E27FC236}">
                <a16:creationId xmlns:a16="http://schemas.microsoft.com/office/drawing/2014/main" id="{9D221BC8-9967-0C25-3EF3-78FCD2F3C5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4812" y="5867400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63894C-BDF8-FA80-50B9-5030055FA61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159996" y="4739483"/>
            <a:ext cx="4539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472772-A808-31A6-AAAD-F6BBB6729571}"/>
              </a:ext>
            </a:extLst>
          </p:cNvPr>
          <p:cNvCxnSpPr>
            <a:cxnSpLocks/>
          </p:cNvCxnSpPr>
          <p:nvPr/>
        </p:nvCxnSpPr>
        <p:spPr>
          <a:xfrm>
            <a:off x="7890574" y="4707498"/>
            <a:ext cx="4539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47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95C9-54BC-AB80-C6AE-C34D1C67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Libraries for the mutex/signals  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A3CB175-9EB9-69D3-F32A-C358A2B8E7B2}"/>
              </a:ext>
            </a:extLst>
          </p:cNvPr>
          <p:cNvSpPr/>
          <p:nvPr/>
        </p:nvSpPr>
        <p:spPr>
          <a:xfrm>
            <a:off x="573134" y="1703484"/>
            <a:ext cx="3543300" cy="1881371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 (Mutex)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(Not Enough Resources)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[B]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that Boy in Timeout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that Resource (Minus 1 )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Unlock (Mutex)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7699FA06-4BE3-25AE-37F1-D8B4AE68B300}"/>
              </a:ext>
            </a:extLst>
          </p:cNvPr>
          <p:cNvSpPr/>
          <p:nvPr/>
        </p:nvSpPr>
        <p:spPr>
          <a:xfrm>
            <a:off x="4570412" y="1859340"/>
            <a:ext cx="3276600" cy="1569660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that thread use that resource for X amount of time 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2FB3A22A-D8C4-D6A2-CA7D-5661832E915C}"/>
              </a:ext>
            </a:extLst>
          </p:cNvPr>
          <p:cNvSpPr/>
          <p:nvPr/>
        </p:nvSpPr>
        <p:spPr>
          <a:xfrm>
            <a:off x="8294920" y="1683311"/>
            <a:ext cx="3623330" cy="1881371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 (Mutex)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back the Resource (Plus 1)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[A]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thread to wake up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Unlock (Mutex)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A9D94F-00CD-5A6D-FB91-56100975C69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116434" y="2644170"/>
            <a:ext cx="4539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D9C4CC-4C76-7F6E-DA8D-4C431EF58F69}"/>
              </a:ext>
            </a:extLst>
          </p:cNvPr>
          <p:cNvCxnSpPr>
            <a:cxnSpLocks/>
          </p:cNvCxnSpPr>
          <p:nvPr/>
        </p:nvCxnSpPr>
        <p:spPr>
          <a:xfrm>
            <a:off x="7847012" y="2612185"/>
            <a:ext cx="4539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BC2ABC2-D645-136F-865C-7F9F8525E548}"/>
              </a:ext>
            </a:extLst>
          </p:cNvPr>
          <p:cNvSpPr/>
          <p:nvPr/>
        </p:nvSpPr>
        <p:spPr>
          <a:xfrm>
            <a:off x="836612" y="4213830"/>
            <a:ext cx="4173678" cy="2013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Mutex: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/>
              <a:t>pthread_mutex_t</a:t>
            </a:r>
            <a:r>
              <a:rPr lang="en-US" sz="2800" dirty="0"/>
              <a:t> </a:t>
            </a:r>
            <a:r>
              <a:rPr lang="en-US" sz="2800" dirty="0" err="1"/>
              <a:t>nameofmutex</a:t>
            </a:r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FA3162-3D46-8F74-207E-B261EA7F48B2}"/>
              </a:ext>
            </a:extLst>
          </p:cNvPr>
          <p:cNvSpPr/>
          <p:nvPr/>
        </p:nvSpPr>
        <p:spPr>
          <a:xfrm>
            <a:off x="6399133" y="4168053"/>
            <a:ext cx="4173678" cy="2013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Conditional: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/>
              <a:t>pthread_cond_t</a:t>
            </a:r>
            <a:r>
              <a:rPr lang="en-US" sz="2800" dirty="0"/>
              <a:t> </a:t>
            </a:r>
            <a:r>
              <a:rPr lang="en-US" sz="2800" dirty="0" err="1"/>
              <a:t>nameofcondition</a:t>
            </a:r>
            <a:endParaRPr lang="en-US" sz="2800" dirty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41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2C79-5BA4-5280-87A1-B9D33AF3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Welcome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210AC-7760-88DF-8AB6-A94F817C4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ea typeface="ADLaM Display" panose="02010000000000000000" pitchFamily="2" charset="0"/>
                <a:cs typeface="Times New Roman" panose="02020603050405020304" pitchFamily="18" charset="0"/>
              </a:rPr>
              <a:t>It's been a ride.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ea typeface="ADLaM Display" panose="02010000000000000000" pitchFamily="2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ea typeface="ADLaM Display" panose="02010000000000000000" pitchFamily="2" charset="0"/>
                <a:cs typeface="Times New Roman" panose="02020603050405020304" pitchFamily="18" charset="0"/>
              </a:rPr>
              <a:t>This is the final stretch hope we can clutch this out for an easy summer.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26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5B30-3103-13DE-6F41-1484A80BE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Mutex: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DB600-16CC-AE41-A47E-9D3C2B07E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676400"/>
            <a:ext cx="4570412" cy="2184400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 (Mutex)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(Not Enough Resources)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[B]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that Boy in Timeout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that Resource (Minus 1 )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Unlock (Mutex)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9CB55-BFB1-6FDF-45CE-9F1C4EF7176A}"/>
              </a:ext>
            </a:extLst>
          </p:cNvPr>
          <p:cNvSpPr txBox="1"/>
          <p:nvPr/>
        </p:nvSpPr>
        <p:spPr>
          <a:xfrm>
            <a:off x="6551612" y="1371600"/>
            <a:ext cx="502777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mutex global: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pthread_mutex_t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nameofmutex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pthread_mutex_lock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nameofmutex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pthread_mutex_unlock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nameofmutex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328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5B30-3103-13DE-6F41-1484A80BE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Condition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9CB55-BFB1-6FDF-45CE-9F1C4EF7176A}"/>
              </a:ext>
            </a:extLst>
          </p:cNvPr>
          <p:cNvSpPr txBox="1"/>
          <p:nvPr/>
        </p:nvSpPr>
        <p:spPr>
          <a:xfrm>
            <a:off x="2589212" y="2057400"/>
            <a:ext cx="6019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condition global: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dirty="0" err="1"/>
              <a:t>pthread_cond_t</a:t>
            </a:r>
            <a:r>
              <a:rPr lang="en-US" sz="1800" dirty="0"/>
              <a:t> </a:t>
            </a:r>
            <a:r>
              <a:rPr lang="en-US" sz="1800" dirty="0" err="1"/>
              <a:t>nameofcondition</a:t>
            </a:r>
            <a:endParaRPr lang="en-US" sz="1800" dirty="0"/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this conditional will be used for both the sleep (timeout) and the awake (signal)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2826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F39D-46D8-6B57-B430-0C22BE3D6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sleep condition (timeout)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BAA8-2280-6393-BD38-5D34EE2F9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676400"/>
            <a:ext cx="4570412" cy="2184400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 (Mutex)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(Not Enough Resources)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[B]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that Boy in Timeout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that Resource (Minus 1 )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Unlock (Mutex)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A86869-01BC-5CA2-5BD0-6AA77D4EFF1C}"/>
              </a:ext>
            </a:extLst>
          </p:cNvPr>
          <p:cNvSpPr txBox="1"/>
          <p:nvPr/>
        </p:nvSpPr>
        <p:spPr>
          <a:xfrm>
            <a:off x="6551612" y="1371600"/>
            <a:ext cx="502777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pthread_cond_wait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800" dirty="0" err="1"/>
              <a:t>nameofcondition</a:t>
            </a:r>
            <a:r>
              <a:rPr lang="en-US" sz="1800" dirty="0"/>
              <a:t>,</a:t>
            </a:r>
            <a:r>
              <a:rPr lang="en-US" sz="1800" b="1" dirty="0">
                <a:solidFill>
                  <a:srgbClr val="FF0000"/>
                </a:solidFill>
              </a:rPr>
              <a:t>&amp;</a:t>
            </a:r>
            <a:r>
              <a:rPr lang="en-US" sz="1800" b="1" dirty="0" err="1">
                <a:solidFill>
                  <a:srgbClr val="FF0000"/>
                </a:solidFill>
              </a:rPr>
              <a:t>nameofmutex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Note: Here we must unlock </a:t>
            </a:r>
            <a:r>
              <a:rPr lang="en-US" sz="2800" b="1" dirty="0">
                <a:solidFill>
                  <a:srgbClr val="FF0000"/>
                </a:solidFill>
              </a:rPr>
              <a:t>as well </a:t>
            </a:r>
            <a:r>
              <a:rPr lang="en-US" sz="2800" dirty="0"/>
              <a:t>the mutex, since we never are able to use the unlock mutex below (we don’t use the resource)</a:t>
            </a:r>
          </a:p>
        </p:txBody>
      </p:sp>
    </p:spTree>
    <p:extLst>
      <p:ext uri="{BB962C8B-B14F-4D97-AF65-F5344CB8AC3E}">
        <p14:creationId xmlns:p14="http://schemas.microsoft.com/office/powerpoint/2010/main" val="293151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F39D-46D8-6B57-B430-0C22BE3D6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awake a thread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A86869-01BC-5CA2-5BD0-6AA77D4EFF1C}"/>
              </a:ext>
            </a:extLst>
          </p:cNvPr>
          <p:cNvSpPr txBox="1"/>
          <p:nvPr/>
        </p:nvSpPr>
        <p:spPr>
          <a:xfrm>
            <a:off x="6551612" y="1371600"/>
            <a:ext cx="502777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pthread_cond_signal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800" dirty="0" err="1"/>
              <a:t>nameofcondition</a:t>
            </a:r>
            <a:r>
              <a:rPr lang="en-US" sz="1800" dirty="0"/>
              <a:t>)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Note: Here we just need the signal that condition to wake up </a:t>
            </a:r>
            <a:r>
              <a:rPr lang="en-US" sz="2800" b="1" dirty="0">
                <a:solidFill>
                  <a:srgbClr val="FF0000"/>
                </a:solidFill>
              </a:rPr>
              <a:t>a single </a:t>
            </a:r>
            <a:r>
              <a:rPr lang="en-US" sz="2800" dirty="0"/>
              <a:t>sleeping thread</a:t>
            </a:r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ADB83633-002D-6E53-96DD-0A874C5E9882}"/>
              </a:ext>
            </a:extLst>
          </p:cNvPr>
          <p:cNvSpPr/>
          <p:nvPr/>
        </p:nvSpPr>
        <p:spPr>
          <a:xfrm>
            <a:off x="1218883" y="2133600"/>
            <a:ext cx="3623330" cy="1881371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 (Mutex)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back the Resource (Plus 1)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[A]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thread to wake up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Unlock (Mutex)</a:t>
            </a:r>
          </a:p>
        </p:txBody>
      </p:sp>
    </p:spTree>
    <p:extLst>
      <p:ext uri="{BB962C8B-B14F-4D97-AF65-F5344CB8AC3E}">
        <p14:creationId xmlns:p14="http://schemas.microsoft.com/office/powerpoint/2010/main" val="1201374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40AF-DF58-EF4E-8B82-5EB051BBE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Now some coding a little </a:t>
            </a: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4B34B2E7-44E1-FB1E-E3F0-F592E2F6F4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54" r="-1" b="19621"/>
          <a:stretch/>
        </p:blipFill>
        <p:spPr>
          <a:xfrm>
            <a:off x="1218883" y="1701797"/>
            <a:ext cx="10360501" cy="4462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21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5042-6CB6-9FC6-9639-60005F65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the Win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A8DAE-E2D1-519A-5D9B-B9E7A9A6C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https://onlinegdb.com/HD3T_8zcI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rest I’m confident you can do, just follow the steps inside the function in the slides above ^^^</a:t>
            </a:r>
          </a:p>
        </p:txBody>
      </p:sp>
    </p:spTree>
    <p:extLst>
      <p:ext uri="{BB962C8B-B14F-4D97-AF65-F5344CB8AC3E}">
        <p14:creationId xmlns:p14="http://schemas.microsoft.com/office/powerpoint/2010/main" val="268038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D3C0-9D9C-0136-E2D7-DF2FB831F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Big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6F16F-7DE4-3C77-CAC5-90A94D589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is that threads in a process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memory space.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thing is only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thread at time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use the shared space {critical section}.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mutexes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0300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que 6">
            <a:extLst>
              <a:ext uri="{FF2B5EF4-FFF2-40B4-BE49-F238E27FC236}">
                <a16:creationId xmlns:a16="http://schemas.microsoft.com/office/drawing/2014/main" id="{63FE273C-F6AB-0C18-99A7-18C431AF7639}"/>
              </a:ext>
            </a:extLst>
          </p:cNvPr>
          <p:cNvSpPr/>
          <p:nvPr/>
        </p:nvSpPr>
        <p:spPr>
          <a:xfrm>
            <a:off x="6475412" y="2882626"/>
            <a:ext cx="2438400" cy="1676400"/>
          </a:xfrm>
          <a:prstGeom prst="plaqu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18537-C900-E938-1E60-F515D966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Visual of the problem to solve: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A1B7FA-8E8A-4BEC-BC88-1CAB6C312F2E}"/>
              </a:ext>
            </a:extLst>
          </p:cNvPr>
          <p:cNvSpPr/>
          <p:nvPr/>
        </p:nvSpPr>
        <p:spPr>
          <a:xfrm>
            <a:off x="1524835" y="3352800"/>
            <a:ext cx="990600" cy="9906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2254CEA-36E6-37EE-E255-CC8C5715CA3B}"/>
              </a:ext>
            </a:extLst>
          </p:cNvPr>
          <p:cNvSpPr/>
          <p:nvPr/>
        </p:nvSpPr>
        <p:spPr>
          <a:xfrm>
            <a:off x="1533691" y="4579079"/>
            <a:ext cx="990600" cy="9906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D8316E-C087-2125-A08C-C456E0483F12}"/>
              </a:ext>
            </a:extLst>
          </p:cNvPr>
          <p:cNvSpPr/>
          <p:nvPr/>
        </p:nvSpPr>
        <p:spPr>
          <a:xfrm>
            <a:off x="1523247" y="1979195"/>
            <a:ext cx="990600" cy="990600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200A38-8231-4D5A-FA4D-B0B3B177E517}"/>
              </a:ext>
            </a:extLst>
          </p:cNvPr>
          <p:cNvSpPr txBox="1"/>
          <p:nvPr/>
        </p:nvSpPr>
        <p:spPr>
          <a:xfrm>
            <a:off x="6284912" y="2474495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 (CS)</a:t>
            </a:r>
          </a:p>
        </p:txBody>
      </p:sp>
    </p:spTree>
    <p:extLst>
      <p:ext uri="{BB962C8B-B14F-4D97-AF65-F5344CB8AC3E}">
        <p14:creationId xmlns:p14="http://schemas.microsoft.com/office/powerpoint/2010/main" val="192268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5725E-6 3.7037E-7 L 0.47187 0.1724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87" y="86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15E-6 -1.11111E-6 L 0.47174 -0.027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87" y="-138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3751E-7 -4.81481E-6 L 0.46483 -0.206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35" y="-1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que 6">
            <a:extLst>
              <a:ext uri="{FF2B5EF4-FFF2-40B4-BE49-F238E27FC236}">
                <a16:creationId xmlns:a16="http://schemas.microsoft.com/office/drawing/2014/main" id="{63FE273C-F6AB-0C18-99A7-18C431AF7639}"/>
              </a:ext>
            </a:extLst>
          </p:cNvPr>
          <p:cNvSpPr/>
          <p:nvPr/>
        </p:nvSpPr>
        <p:spPr>
          <a:xfrm>
            <a:off x="6446876" y="2934055"/>
            <a:ext cx="2438400" cy="1676400"/>
          </a:xfrm>
          <a:prstGeom prst="plaqu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18537-C900-E938-1E60-F515D9669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1" y="-26666"/>
            <a:ext cx="10360501" cy="1223963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Solution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A1B7FA-8E8A-4BEC-BC88-1CAB6C312F2E}"/>
              </a:ext>
            </a:extLst>
          </p:cNvPr>
          <p:cNvSpPr/>
          <p:nvPr/>
        </p:nvSpPr>
        <p:spPr>
          <a:xfrm>
            <a:off x="1474740" y="2923202"/>
            <a:ext cx="990600" cy="9906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B:5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2254CEA-36E6-37EE-E255-CC8C5715CA3B}"/>
              </a:ext>
            </a:extLst>
          </p:cNvPr>
          <p:cNvSpPr/>
          <p:nvPr/>
        </p:nvSpPr>
        <p:spPr>
          <a:xfrm>
            <a:off x="1521659" y="4115155"/>
            <a:ext cx="990600" cy="9906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C:8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D8316E-C087-2125-A08C-C456E0483F12}"/>
              </a:ext>
            </a:extLst>
          </p:cNvPr>
          <p:cNvSpPr/>
          <p:nvPr/>
        </p:nvSpPr>
        <p:spPr>
          <a:xfrm>
            <a:off x="1512050" y="1519282"/>
            <a:ext cx="990600" cy="990600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A:10</a:t>
            </a:r>
          </a:p>
        </p:txBody>
      </p:sp>
      <p:sp>
        <p:nvSpPr>
          <p:cNvPr id="10" name="Flowchart: Direct Access Storage 9">
            <a:extLst>
              <a:ext uri="{FF2B5EF4-FFF2-40B4-BE49-F238E27FC236}">
                <a16:creationId xmlns:a16="http://schemas.microsoft.com/office/drawing/2014/main" id="{C73C0F1F-8FF6-C27D-BC37-B9CE79302990}"/>
              </a:ext>
            </a:extLst>
          </p:cNvPr>
          <p:cNvSpPr/>
          <p:nvPr/>
        </p:nvSpPr>
        <p:spPr>
          <a:xfrm>
            <a:off x="5832359" y="2923202"/>
            <a:ext cx="614517" cy="1849795"/>
          </a:xfrm>
          <a:prstGeom prst="flowChartMagneticDrum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</a:t>
            </a: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D79B19F1-7913-84C1-D32D-8CCD9F9D841C}"/>
              </a:ext>
            </a:extLst>
          </p:cNvPr>
          <p:cNvSpPr/>
          <p:nvPr/>
        </p:nvSpPr>
        <p:spPr>
          <a:xfrm>
            <a:off x="6780212" y="4960551"/>
            <a:ext cx="1828800" cy="1440721"/>
          </a:xfrm>
          <a:prstGeom prst="frame">
            <a:avLst/>
          </a:prstGeom>
          <a:solidFill>
            <a:srgbClr val="00206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2" name="Graphic 11" descr="Tricycle outline">
            <a:extLst>
              <a:ext uri="{FF2B5EF4-FFF2-40B4-BE49-F238E27FC236}">
                <a16:creationId xmlns:a16="http://schemas.microsoft.com/office/drawing/2014/main" id="{8D1631F5-2BC4-5F00-2D43-4153DD8D7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8876" y="3312459"/>
            <a:ext cx="914400" cy="914400"/>
          </a:xfrm>
          <a:prstGeom prst="rect">
            <a:avLst/>
          </a:prstGeom>
        </p:spPr>
      </p:pic>
      <p:sp>
        <p:nvSpPr>
          <p:cNvPr id="14" name="Frame 13">
            <a:extLst>
              <a:ext uri="{FF2B5EF4-FFF2-40B4-BE49-F238E27FC236}">
                <a16:creationId xmlns:a16="http://schemas.microsoft.com/office/drawing/2014/main" id="{BF915AAC-AEBD-F57B-2DCD-075CB0D269AD}"/>
              </a:ext>
            </a:extLst>
          </p:cNvPr>
          <p:cNvSpPr/>
          <p:nvPr/>
        </p:nvSpPr>
        <p:spPr>
          <a:xfrm>
            <a:off x="4722812" y="894112"/>
            <a:ext cx="4534317" cy="1676400"/>
          </a:xfrm>
          <a:prstGeom prst="frame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2F2747C5-C34B-6C21-3BED-0E06F1BBBF9F}"/>
              </a:ext>
            </a:extLst>
          </p:cNvPr>
          <p:cNvSpPr/>
          <p:nvPr/>
        </p:nvSpPr>
        <p:spPr>
          <a:xfrm>
            <a:off x="10134223" y="5334000"/>
            <a:ext cx="835778" cy="4592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55CFB7E3-1CF8-72EA-681C-E03EB2BFF6C9}"/>
              </a:ext>
            </a:extLst>
          </p:cNvPr>
          <p:cNvSpPr/>
          <p:nvPr/>
        </p:nvSpPr>
        <p:spPr>
          <a:xfrm>
            <a:off x="9294812" y="4876800"/>
            <a:ext cx="2514600" cy="3006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Free Bikes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E9BC5F-110E-9F3A-0CD0-0B38B43E6B23}"/>
              </a:ext>
            </a:extLst>
          </p:cNvPr>
          <p:cNvSpPr/>
          <p:nvPr/>
        </p:nvSpPr>
        <p:spPr>
          <a:xfrm>
            <a:off x="1507704" y="5409197"/>
            <a:ext cx="990600" cy="990600"/>
          </a:xfrm>
          <a:prstGeom prst="ellipse">
            <a:avLst/>
          </a:prstGeom>
          <a:solidFill>
            <a:srgbClr val="7B8D1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D:7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2AA3672D-211C-2E15-CAA0-338535435AE1}"/>
              </a:ext>
            </a:extLst>
          </p:cNvPr>
          <p:cNvSpPr/>
          <p:nvPr/>
        </p:nvSpPr>
        <p:spPr>
          <a:xfrm>
            <a:off x="10286623" y="1519282"/>
            <a:ext cx="835778" cy="4592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74F80B35-098B-C07E-E0A5-F0532E40113A}"/>
              </a:ext>
            </a:extLst>
          </p:cNvPr>
          <p:cNvSpPr/>
          <p:nvPr/>
        </p:nvSpPr>
        <p:spPr>
          <a:xfrm>
            <a:off x="9447212" y="1071584"/>
            <a:ext cx="2514600" cy="3006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# Waited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39E7974-14CE-CE54-920D-993B7F06ECD4}"/>
              </a:ext>
            </a:extLst>
          </p:cNvPr>
          <p:cNvSpPr/>
          <p:nvPr/>
        </p:nvSpPr>
        <p:spPr>
          <a:xfrm>
            <a:off x="5913476" y="367552"/>
            <a:ext cx="2971800" cy="310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Time Out Zone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42A131DE-50EC-DE7D-130B-329D3A54621F}"/>
              </a:ext>
            </a:extLst>
          </p:cNvPr>
          <p:cNvSpPr/>
          <p:nvPr/>
        </p:nvSpPr>
        <p:spPr>
          <a:xfrm>
            <a:off x="10134223" y="5334000"/>
            <a:ext cx="835778" cy="4592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139F270A-8359-8704-077F-B4D448B24764}"/>
              </a:ext>
            </a:extLst>
          </p:cNvPr>
          <p:cNvSpPr/>
          <p:nvPr/>
        </p:nvSpPr>
        <p:spPr>
          <a:xfrm>
            <a:off x="9308118" y="6400800"/>
            <a:ext cx="13716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Time: 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2A5DB452-D1A9-6088-AB9E-14C6F11BA7ED}"/>
              </a:ext>
            </a:extLst>
          </p:cNvPr>
          <p:cNvSpPr/>
          <p:nvPr/>
        </p:nvSpPr>
        <p:spPr>
          <a:xfrm>
            <a:off x="10856773" y="6323597"/>
            <a:ext cx="835778" cy="4592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B173D9D2-35BC-0618-DBE7-8BF46305E7B0}"/>
              </a:ext>
            </a:extLst>
          </p:cNvPr>
          <p:cNvSpPr/>
          <p:nvPr/>
        </p:nvSpPr>
        <p:spPr>
          <a:xfrm>
            <a:off x="10886561" y="6323596"/>
            <a:ext cx="835778" cy="4592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1AB4DE5F-DAAE-2390-D929-E7E0353B7740}"/>
              </a:ext>
            </a:extLst>
          </p:cNvPr>
          <p:cNvSpPr/>
          <p:nvPr/>
        </p:nvSpPr>
        <p:spPr>
          <a:xfrm>
            <a:off x="10895206" y="6323596"/>
            <a:ext cx="835778" cy="4592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D4DC0F5E-BC1C-A889-36AF-6A8705035030}"/>
              </a:ext>
            </a:extLst>
          </p:cNvPr>
          <p:cNvSpPr/>
          <p:nvPr/>
        </p:nvSpPr>
        <p:spPr>
          <a:xfrm>
            <a:off x="10286623" y="1519281"/>
            <a:ext cx="835778" cy="4592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034521D0-EC7C-2A9B-DFD6-D7558DAABDD2}"/>
              </a:ext>
            </a:extLst>
          </p:cNvPr>
          <p:cNvSpPr/>
          <p:nvPr/>
        </p:nvSpPr>
        <p:spPr>
          <a:xfrm>
            <a:off x="10286623" y="1504916"/>
            <a:ext cx="835778" cy="4592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02845432-3935-4C06-D21F-824269654D87}"/>
              </a:ext>
            </a:extLst>
          </p:cNvPr>
          <p:cNvSpPr/>
          <p:nvPr/>
        </p:nvSpPr>
        <p:spPr>
          <a:xfrm>
            <a:off x="10286623" y="1519280"/>
            <a:ext cx="835778" cy="4592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38020536-8DFA-E68C-E8EC-819C7CAEE99B}"/>
              </a:ext>
            </a:extLst>
          </p:cNvPr>
          <p:cNvSpPr/>
          <p:nvPr/>
        </p:nvSpPr>
        <p:spPr>
          <a:xfrm>
            <a:off x="10886561" y="6323596"/>
            <a:ext cx="835778" cy="4592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508044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9526E-6 0 L 0.27911 0.2620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49" y="1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911 0.26204 L 0.46665 0.2678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E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0.0118 L 0.00234 0.2814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47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665 0.26019 L 0.46665 0.5298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E1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32977E-7 3.7037E-7 L 0.28158 0.0569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79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58 0.05694 L 0.46913 0.06273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7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E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913 0.06273 L 0.29461 -0.2428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6" y="-1527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E1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9951E-6 -2.22222E-6 L 0.27819 -0.11643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97" y="-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82 -0.11643 L 0.46574 -0.11064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E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574 -0.11065 L 0.41026 -0.41666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4" y="-1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E1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7976E-6 3.7037E-7 L 0.27937 -0.30509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62" y="-1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937 -0.30509 L 0.46691 -0.2993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E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691 -0.29931 L 0.52943 -0.60532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6" y="-1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E1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6" grpId="2" animBg="1"/>
      <p:bldP spid="6" grpId="3" animBg="1"/>
      <p:bldP spid="22" grpId="0" animBg="1"/>
      <p:bldP spid="26" grpId="0" animBg="1"/>
      <p:bldP spid="26" grpId="1" animBg="1"/>
      <p:bldP spid="26" grpId="2" animBg="1"/>
      <p:bldP spid="26" grpId="3" animBg="1"/>
      <p:bldP spid="27" grpId="0" animBg="1"/>
      <p:bldP spid="30" grpId="0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que 6">
            <a:extLst>
              <a:ext uri="{FF2B5EF4-FFF2-40B4-BE49-F238E27FC236}">
                <a16:creationId xmlns:a16="http://schemas.microsoft.com/office/drawing/2014/main" id="{63FE273C-F6AB-0C18-99A7-18C431AF7639}"/>
              </a:ext>
            </a:extLst>
          </p:cNvPr>
          <p:cNvSpPr/>
          <p:nvPr/>
        </p:nvSpPr>
        <p:spPr>
          <a:xfrm>
            <a:off x="6475412" y="2962403"/>
            <a:ext cx="2438400" cy="1676400"/>
          </a:xfrm>
          <a:prstGeom prst="plaqu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18537-C900-E938-1E60-F515D9669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1" y="-26666"/>
            <a:ext cx="10360501" cy="1223963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Solution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A1B7FA-8E8A-4BEC-BC88-1CAB6C312F2E}"/>
              </a:ext>
            </a:extLst>
          </p:cNvPr>
          <p:cNvSpPr/>
          <p:nvPr/>
        </p:nvSpPr>
        <p:spPr>
          <a:xfrm>
            <a:off x="5049923" y="1221901"/>
            <a:ext cx="990600" cy="9906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B:5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2254CEA-36E6-37EE-E255-CC8C5715CA3B}"/>
              </a:ext>
            </a:extLst>
          </p:cNvPr>
          <p:cNvSpPr/>
          <p:nvPr/>
        </p:nvSpPr>
        <p:spPr>
          <a:xfrm>
            <a:off x="6230606" y="1224191"/>
            <a:ext cx="990600" cy="9906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C:8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D8316E-C087-2125-A08C-C456E0483F12}"/>
              </a:ext>
            </a:extLst>
          </p:cNvPr>
          <p:cNvSpPr/>
          <p:nvPr/>
        </p:nvSpPr>
        <p:spPr>
          <a:xfrm>
            <a:off x="7221206" y="5190173"/>
            <a:ext cx="990600" cy="990600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A:10</a:t>
            </a:r>
          </a:p>
        </p:txBody>
      </p:sp>
      <p:sp>
        <p:nvSpPr>
          <p:cNvPr id="10" name="Flowchart: Direct Access Storage 9">
            <a:extLst>
              <a:ext uri="{FF2B5EF4-FFF2-40B4-BE49-F238E27FC236}">
                <a16:creationId xmlns:a16="http://schemas.microsoft.com/office/drawing/2014/main" id="{C73C0F1F-8FF6-C27D-BC37-B9CE79302990}"/>
              </a:ext>
            </a:extLst>
          </p:cNvPr>
          <p:cNvSpPr/>
          <p:nvPr/>
        </p:nvSpPr>
        <p:spPr>
          <a:xfrm>
            <a:off x="5832359" y="2923202"/>
            <a:ext cx="614517" cy="1849795"/>
          </a:xfrm>
          <a:prstGeom prst="flowChartMagneticDrum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</a:t>
            </a: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D79B19F1-7913-84C1-D32D-8CCD9F9D841C}"/>
              </a:ext>
            </a:extLst>
          </p:cNvPr>
          <p:cNvSpPr/>
          <p:nvPr/>
        </p:nvSpPr>
        <p:spPr>
          <a:xfrm>
            <a:off x="6780212" y="4960551"/>
            <a:ext cx="1828800" cy="1440721"/>
          </a:xfrm>
          <a:prstGeom prst="frame">
            <a:avLst/>
          </a:prstGeom>
          <a:solidFill>
            <a:srgbClr val="00206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2" name="Graphic 11" descr="Tricycle outline">
            <a:extLst>
              <a:ext uri="{FF2B5EF4-FFF2-40B4-BE49-F238E27FC236}">
                <a16:creationId xmlns:a16="http://schemas.microsoft.com/office/drawing/2014/main" id="{8D1631F5-2BC4-5F00-2D43-4153DD8D7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7406" y="5266373"/>
            <a:ext cx="914400" cy="914400"/>
          </a:xfrm>
          <a:prstGeom prst="rect">
            <a:avLst/>
          </a:prstGeom>
        </p:spPr>
      </p:pic>
      <p:sp>
        <p:nvSpPr>
          <p:cNvPr id="14" name="Frame 13">
            <a:extLst>
              <a:ext uri="{FF2B5EF4-FFF2-40B4-BE49-F238E27FC236}">
                <a16:creationId xmlns:a16="http://schemas.microsoft.com/office/drawing/2014/main" id="{BF915AAC-AEBD-F57B-2DCD-075CB0D269AD}"/>
              </a:ext>
            </a:extLst>
          </p:cNvPr>
          <p:cNvSpPr/>
          <p:nvPr/>
        </p:nvSpPr>
        <p:spPr>
          <a:xfrm>
            <a:off x="4722812" y="894112"/>
            <a:ext cx="4534317" cy="1676400"/>
          </a:xfrm>
          <a:prstGeom prst="frame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2F2747C5-C34B-6C21-3BED-0E06F1BBBF9F}"/>
              </a:ext>
            </a:extLst>
          </p:cNvPr>
          <p:cNvSpPr/>
          <p:nvPr/>
        </p:nvSpPr>
        <p:spPr>
          <a:xfrm>
            <a:off x="10134223" y="5334000"/>
            <a:ext cx="835778" cy="4592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55CFB7E3-1CF8-72EA-681C-E03EB2BFF6C9}"/>
              </a:ext>
            </a:extLst>
          </p:cNvPr>
          <p:cNvSpPr/>
          <p:nvPr/>
        </p:nvSpPr>
        <p:spPr>
          <a:xfrm>
            <a:off x="9294812" y="4876800"/>
            <a:ext cx="2514600" cy="3006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Free Bikes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E9BC5F-110E-9F3A-0CD0-0B38B43E6B23}"/>
              </a:ext>
            </a:extLst>
          </p:cNvPr>
          <p:cNvSpPr/>
          <p:nvPr/>
        </p:nvSpPr>
        <p:spPr>
          <a:xfrm>
            <a:off x="7537764" y="1237012"/>
            <a:ext cx="990600" cy="990600"/>
          </a:xfrm>
          <a:prstGeom prst="ellipse">
            <a:avLst/>
          </a:prstGeom>
          <a:solidFill>
            <a:srgbClr val="7B8D1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D:7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74F80B35-098B-C07E-E0A5-F0532E40113A}"/>
              </a:ext>
            </a:extLst>
          </p:cNvPr>
          <p:cNvSpPr/>
          <p:nvPr/>
        </p:nvSpPr>
        <p:spPr>
          <a:xfrm>
            <a:off x="9447212" y="1071584"/>
            <a:ext cx="2514600" cy="3006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# Waited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39E7974-14CE-CE54-920D-993B7F06ECD4}"/>
              </a:ext>
            </a:extLst>
          </p:cNvPr>
          <p:cNvSpPr/>
          <p:nvPr/>
        </p:nvSpPr>
        <p:spPr>
          <a:xfrm>
            <a:off x="5913476" y="367552"/>
            <a:ext cx="2971800" cy="310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Time Out Zone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42A131DE-50EC-DE7D-130B-329D3A54621F}"/>
              </a:ext>
            </a:extLst>
          </p:cNvPr>
          <p:cNvSpPr/>
          <p:nvPr/>
        </p:nvSpPr>
        <p:spPr>
          <a:xfrm>
            <a:off x="10134223" y="5334000"/>
            <a:ext cx="835778" cy="4592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139F270A-8359-8704-077F-B4D448B24764}"/>
              </a:ext>
            </a:extLst>
          </p:cNvPr>
          <p:cNvSpPr/>
          <p:nvPr/>
        </p:nvSpPr>
        <p:spPr>
          <a:xfrm>
            <a:off x="9308118" y="6400800"/>
            <a:ext cx="13716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Time: 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02845432-3935-4C06-D21F-824269654D87}"/>
              </a:ext>
            </a:extLst>
          </p:cNvPr>
          <p:cNvSpPr/>
          <p:nvPr/>
        </p:nvSpPr>
        <p:spPr>
          <a:xfrm>
            <a:off x="10286623" y="1524696"/>
            <a:ext cx="835778" cy="4592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38020536-8DFA-E68C-E8EC-819C7CAEE99B}"/>
              </a:ext>
            </a:extLst>
          </p:cNvPr>
          <p:cNvSpPr/>
          <p:nvPr/>
        </p:nvSpPr>
        <p:spPr>
          <a:xfrm>
            <a:off x="10856773" y="6323597"/>
            <a:ext cx="835778" cy="4592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67519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199E-6 4.81481E-6 L -0.20631 -0.25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5" y="-125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9411E-6 -7.40741E-7 L -0.2063 -0.2567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5" y="-1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943 -0.25671 L -0.00937 -0.2567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631 -0.25116 L -0.00625 -0.2511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3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E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25116 L 0.24824 -0.2622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25" y="-55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187E-6 -2.96296E-6 L -0.02814 0.3273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0" y="1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3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E1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6" grpId="2" animBg="1"/>
      <p:bldP spid="6" grpId="3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que 6">
            <a:extLst>
              <a:ext uri="{FF2B5EF4-FFF2-40B4-BE49-F238E27FC236}">
                <a16:creationId xmlns:a16="http://schemas.microsoft.com/office/drawing/2014/main" id="{63FE273C-F6AB-0C18-99A7-18C431AF7639}"/>
              </a:ext>
            </a:extLst>
          </p:cNvPr>
          <p:cNvSpPr/>
          <p:nvPr/>
        </p:nvSpPr>
        <p:spPr>
          <a:xfrm>
            <a:off x="6446876" y="2962403"/>
            <a:ext cx="2438400" cy="1676400"/>
          </a:xfrm>
          <a:prstGeom prst="plaqu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18537-C900-E938-1E60-F515D9669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1" y="-26666"/>
            <a:ext cx="10360501" cy="1223963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Solution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A1B7FA-8E8A-4BEC-BC88-1CAB6C312F2E}"/>
              </a:ext>
            </a:extLst>
          </p:cNvPr>
          <p:cNvSpPr/>
          <p:nvPr/>
        </p:nvSpPr>
        <p:spPr>
          <a:xfrm>
            <a:off x="4789223" y="3305303"/>
            <a:ext cx="990600" cy="9906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B:5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2254CEA-36E6-37EE-E255-CC8C5715CA3B}"/>
              </a:ext>
            </a:extLst>
          </p:cNvPr>
          <p:cNvSpPr/>
          <p:nvPr/>
        </p:nvSpPr>
        <p:spPr>
          <a:xfrm>
            <a:off x="6230606" y="1224191"/>
            <a:ext cx="990600" cy="9906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C:8</a:t>
            </a:r>
          </a:p>
        </p:txBody>
      </p:sp>
      <p:sp>
        <p:nvSpPr>
          <p:cNvPr id="10" name="Flowchart: Direct Access Storage 9">
            <a:extLst>
              <a:ext uri="{FF2B5EF4-FFF2-40B4-BE49-F238E27FC236}">
                <a16:creationId xmlns:a16="http://schemas.microsoft.com/office/drawing/2014/main" id="{C73C0F1F-8FF6-C27D-BC37-B9CE79302990}"/>
              </a:ext>
            </a:extLst>
          </p:cNvPr>
          <p:cNvSpPr/>
          <p:nvPr/>
        </p:nvSpPr>
        <p:spPr>
          <a:xfrm>
            <a:off x="5832359" y="2923202"/>
            <a:ext cx="614517" cy="1849795"/>
          </a:xfrm>
          <a:prstGeom prst="flowChartMagneticDrum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</a:t>
            </a: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D79B19F1-7913-84C1-D32D-8CCD9F9D841C}"/>
              </a:ext>
            </a:extLst>
          </p:cNvPr>
          <p:cNvSpPr/>
          <p:nvPr/>
        </p:nvSpPr>
        <p:spPr>
          <a:xfrm>
            <a:off x="6751676" y="4882876"/>
            <a:ext cx="1828800" cy="1440721"/>
          </a:xfrm>
          <a:prstGeom prst="frame">
            <a:avLst/>
          </a:prstGeom>
          <a:solidFill>
            <a:srgbClr val="00206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2" name="Graphic 11" descr="Tricycle outline">
            <a:extLst>
              <a:ext uri="{FF2B5EF4-FFF2-40B4-BE49-F238E27FC236}">
                <a16:creationId xmlns:a16="http://schemas.microsoft.com/office/drawing/2014/main" id="{8D1631F5-2BC4-5F00-2D43-4153DD8D7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8664" y="3470343"/>
            <a:ext cx="914400" cy="914400"/>
          </a:xfrm>
          <a:prstGeom prst="rect">
            <a:avLst/>
          </a:prstGeom>
        </p:spPr>
      </p:pic>
      <p:sp>
        <p:nvSpPr>
          <p:cNvPr id="14" name="Frame 13">
            <a:extLst>
              <a:ext uri="{FF2B5EF4-FFF2-40B4-BE49-F238E27FC236}">
                <a16:creationId xmlns:a16="http://schemas.microsoft.com/office/drawing/2014/main" id="{BF915AAC-AEBD-F57B-2DCD-075CB0D269AD}"/>
              </a:ext>
            </a:extLst>
          </p:cNvPr>
          <p:cNvSpPr/>
          <p:nvPr/>
        </p:nvSpPr>
        <p:spPr>
          <a:xfrm>
            <a:off x="4722812" y="894112"/>
            <a:ext cx="4534317" cy="1676400"/>
          </a:xfrm>
          <a:prstGeom prst="frame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2F2747C5-C34B-6C21-3BED-0E06F1BBBF9F}"/>
              </a:ext>
            </a:extLst>
          </p:cNvPr>
          <p:cNvSpPr/>
          <p:nvPr/>
        </p:nvSpPr>
        <p:spPr>
          <a:xfrm>
            <a:off x="10134223" y="5334000"/>
            <a:ext cx="835778" cy="4592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55CFB7E3-1CF8-72EA-681C-E03EB2BFF6C9}"/>
              </a:ext>
            </a:extLst>
          </p:cNvPr>
          <p:cNvSpPr/>
          <p:nvPr/>
        </p:nvSpPr>
        <p:spPr>
          <a:xfrm>
            <a:off x="9294812" y="4876800"/>
            <a:ext cx="2514600" cy="3006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Free Bikes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E9BC5F-110E-9F3A-0CD0-0B38B43E6B23}"/>
              </a:ext>
            </a:extLst>
          </p:cNvPr>
          <p:cNvSpPr/>
          <p:nvPr/>
        </p:nvSpPr>
        <p:spPr>
          <a:xfrm>
            <a:off x="7537764" y="1237012"/>
            <a:ext cx="990600" cy="990600"/>
          </a:xfrm>
          <a:prstGeom prst="ellipse">
            <a:avLst/>
          </a:prstGeom>
          <a:solidFill>
            <a:srgbClr val="7B8D1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D:7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74F80B35-098B-C07E-E0A5-F0532E40113A}"/>
              </a:ext>
            </a:extLst>
          </p:cNvPr>
          <p:cNvSpPr/>
          <p:nvPr/>
        </p:nvSpPr>
        <p:spPr>
          <a:xfrm>
            <a:off x="9447212" y="1071584"/>
            <a:ext cx="2514600" cy="3006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# Waited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39E7974-14CE-CE54-920D-993B7F06ECD4}"/>
              </a:ext>
            </a:extLst>
          </p:cNvPr>
          <p:cNvSpPr/>
          <p:nvPr/>
        </p:nvSpPr>
        <p:spPr>
          <a:xfrm>
            <a:off x="5913476" y="367552"/>
            <a:ext cx="2971800" cy="310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Time Out Zone</a:t>
            </a: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139F270A-8359-8704-077F-B4D448B24764}"/>
              </a:ext>
            </a:extLst>
          </p:cNvPr>
          <p:cNvSpPr/>
          <p:nvPr/>
        </p:nvSpPr>
        <p:spPr>
          <a:xfrm>
            <a:off x="9308118" y="6400800"/>
            <a:ext cx="13716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Time: 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02845432-3935-4C06-D21F-824269654D87}"/>
              </a:ext>
            </a:extLst>
          </p:cNvPr>
          <p:cNvSpPr/>
          <p:nvPr/>
        </p:nvSpPr>
        <p:spPr>
          <a:xfrm>
            <a:off x="10286623" y="1524696"/>
            <a:ext cx="835778" cy="4592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38020536-8DFA-E68C-E8EC-819C7CAEE99B}"/>
              </a:ext>
            </a:extLst>
          </p:cNvPr>
          <p:cNvSpPr/>
          <p:nvPr/>
        </p:nvSpPr>
        <p:spPr>
          <a:xfrm>
            <a:off x="10856773" y="6323597"/>
            <a:ext cx="835778" cy="4592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36351DA7-3234-E2D0-1479-F68E3CFAEF35}"/>
              </a:ext>
            </a:extLst>
          </p:cNvPr>
          <p:cNvSpPr/>
          <p:nvPr/>
        </p:nvSpPr>
        <p:spPr>
          <a:xfrm>
            <a:off x="10134223" y="5334000"/>
            <a:ext cx="835778" cy="4592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596FE11E-5F2F-5CAD-0B8A-180E3CECF687}"/>
              </a:ext>
            </a:extLst>
          </p:cNvPr>
          <p:cNvSpPr/>
          <p:nvPr/>
        </p:nvSpPr>
        <p:spPr>
          <a:xfrm>
            <a:off x="1651946" y="4851832"/>
            <a:ext cx="3181567" cy="107619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Repeats just like A</a:t>
            </a:r>
          </a:p>
        </p:txBody>
      </p:sp>
    </p:spTree>
    <p:extLst>
      <p:ext uri="{BB962C8B-B14F-4D97-AF65-F5344CB8AC3E}">
        <p14:creationId xmlns:p14="http://schemas.microsoft.com/office/powerpoint/2010/main" val="3717708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78E-6 3.33333E-6 L 0.18481 0.0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34" y="62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E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481 0.0125 L 0.19145 0.2655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" y="1263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E1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que 6">
            <a:extLst>
              <a:ext uri="{FF2B5EF4-FFF2-40B4-BE49-F238E27FC236}">
                <a16:creationId xmlns:a16="http://schemas.microsoft.com/office/drawing/2014/main" id="{63FE273C-F6AB-0C18-99A7-18C431AF7639}"/>
              </a:ext>
            </a:extLst>
          </p:cNvPr>
          <p:cNvSpPr/>
          <p:nvPr/>
        </p:nvSpPr>
        <p:spPr>
          <a:xfrm>
            <a:off x="6446876" y="2962403"/>
            <a:ext cx="2438400" cy="1676400"/>
          </a:xfrm>
          <a:prstGeom prst="plaqu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18537-C900-E938-1E60-F515D9669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1" y="-26666"/>
            <a:ext cx="10360501" cy="1223963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Solution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A1B7FA-8E8A-4BEC-BC88-1CAB6C312F2E}"/>
              </a:ext>
            </a:extLst>
          </p:cNvPr>
          <p:cNvSpPr/>
          <p:nvPr/>
        </p:nvSpPr>
        <p:spPr>
          <a:xfrm>
            <a:off x="7168724" y="5107936"/>
            <a:ext cx="990600" cy="9906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B:5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2254CEA-36E6-37EE-E255-CC8C5715CA3B}"/>
              </a:ext>
            </a:extLst>
          </p:cNvPr>
          <p:cNvSpPr/>
          <p:nvPr/>
        </p:nvSpPr>
        <p:spPr>
          <a:xfrm>
            <a:off x="6230606" y="1224191"/>
            <a:ext cx="990600" cy="9906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C:8</a:t>
            </a:r>
          </a:p>
        </p:txBody>
      </p:sp>
      <p:sp>
        <p:nvSpPr>
          <p:cNvPr id="10" name="Flowchart: Direct Access Storage 9">
            <a:extLst>
              <a:ext uri="{FF2B5EF4-FFF2-40B4-BE49-F238E27FC236}">
                <a16:creationId xmlns:a16="http://schemas.microsoft.com/office/drawing/2014/main" id="{C73C0F1F-8FF6-C27D-BC37-B9CE79302990}"/>
              </a:ext>
            </a:extLst>
          </p:cNvPr>
          <p:cNvSpPr/>
          <p:nvPr/>
        </p:nvSpPr>
        <p:spPr>
          <a:xfrm>
            <a:off x="5832359" y="2923202"/>
            <a:ext cx="614517" cy="1849795"/>
          </a:xfrm>
          <a:prstGeom prst="flowChartMagneticDrum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</a:t>
            </a: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D79B19F1-7913-84C1-D32D-8CCD9F9D841C}"/>
              </a:ext>
            </a:extLst>
          </p:cNvPr>
          <p:cNvSpPr/>
          <p:nvPr/>
        </p:nvSpPr>
        <p:spPr>
          <a:xfrm>
            <a:off x="6751676" y="4882876"/>
            <a:ext cx="1828800" cy="1440721"/>
          </a:xfrm>
          <a:prstGeom prst="frame">
            <a:avLst/>
          </a:prstGeom>
          <a:solidFill>
            <a:srgbClr val="00206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2" name="Graphic 11" descr="Tricycle outline">
            <a:extLst>
              <a:ext uri="{FF2B5EF4-FFF2-40B4-BE49-F238E27FC236}">
                <a16:creationId xmlns:a16="http://schemas.microsoft.com/office/drawing/2014/main" id="{8D1631F5-2BC4-5F00-2D43-4153DD8D7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0994" y="5204329"/>
            <a:ext cx="914400" cy="914400"/>
          </a:xfrm>
          <a:prstGeom prst="rect">
            <a:avLst/>
          </a:prstGeom>
        </p:spPr>
      </p:pic>
      <p:sp>
        <p:nvSpPr>
          <p:cNvPr id="14" name="Frame 13">
            <a:extLst>
              <a:ext uri="{FF2B5EF4-FFF2-40B4-BE49-F238E27FC236}">
                <a16:creationId xmlns:a16="http://schemas.microsoft.com/office/drawing/2014/main" id="{BF915AAC-AEBD-F57B-2DCD-075CB0D269AD}"/>
              </a:ext>
            </a:extLst>
          </p:cNvPr>
          <p:cNvSpPr/>
          <p:nvPr/>
        </p:nvSpPr>
        <p:spPr>
          <a:xfrm>
            <a:off x="4722812" y="894112"/>
            <a:ext cx="4534317" cy="1676400"/>
          </a:xfrm>
          <a:prstGeom prst="frame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2F2747C5-C34B-6C21-3BED-0E06F1BBBF9F}"/>
              </a:ext>
            </a:extLst>
          </p:cNvPr>
          <p:cNvSpPr/>
          <p:nvPr/>
        </p:nvSpPr>
        <p:spPr>
          <a:xfrm>
            <a:off x="10134223" y="5334000"/>
            <a:ext cx="835778" cy="4592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55CFB7E3-1CF8-72EA-681C-E03EB2BFF6C9}"/>
              </a:ext>
            </a:extLst>
          </p:cNvPr>
          <p:cNvSpPr/>
          <p:nvPr/>
        </p:nvSpPr>
        <p:spPr>
          <a:xfrm>
            <a:off x="9294812" y="4876800"/>
            <a:ext cx="2514600" cy="3006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Free Bikes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E9BC5F-110E-9F3A-0CD0-0B38B43E6B23}"/>
              </a:ext>
            </a:extLst>
          </p:cNvPr>
          <p:cNvSpPr/>
          <p:nvPr/>
        </p:nvSpPr>
        <p:spPr>
          <a:xfrm>
            <a:off x="7537764" y="1237012"/>
            <a:ext cx="990600" cy="990600"/>
          </a:xfrm>
          <a:prstGeom prst="ellipse">
            <a:avLst/>
          </a:prstGeom>
          <a:solidFill>
            <a:srgbClr val="7B8D1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D:7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74F80B35-098B-C07E-E0A5-F0532E40113A}"/>
              </a:ext>
            </a:extLst>
          </p:cNvPr>
          <p:cNvSpPr/>
          <p:nvPr/>
        </p:nvSpPr>
        <p:spPr>
          <a:xfrm>
            <a:off x="9447212" y="1071584"/>
            <a:ext cx="2514600" cy="3006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# Waited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39E7974-14CE-CE54-920D-993B7F06ECD4}"/>
              </a:ext>
            </a:extLst>
          </p:cNvPr>
          <p:cNvSpPr/>
          <p:nvPr/>
        </p:nvSpPr>
        <p:spPr>
          <a:xfrm>
            <a:off x="5913476" y="367552"/>
            <a:ext cx="2971800" cy="310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Time Out Zone</a:t>
            </a: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139F270A-8359-8704-077F-B4D448B24764}"/>
              </a:ext>
            </a:extLst>
          </p:cNvPr>
          <p:cNvSpPr/>
          <p:nvPr/>
        </p:nvSpPr>
        <p:spPr>
          <a:xfrm>
            <a:off x="9308118" y="6400800"/>
            <a:ext cx="13716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Time: 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02845432-3935-4C06-D21F-824269654D87}"/>
              </a:ext>
            </a:extLst>
          </p:cNvPr>
          <p:cNvSpPr/>
          <p:nvPr/>
        </p:nvSpPr>
        <p:spPr>
          <a:xfrm>
            <a:off x="10286623" y="1524696"/>
            <a:ext cx="835778" cy="4592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38020536-8DFA-E68C-E8EC-819C7CAEE99B}"/>
              </a:ext>
            </a:extLst>
          </p:cNvPr>
          <p:cNvSpPr/>
          <p:nvPr/>
        </p:nvSpPr>
        <p:spPr>
          <a:xfrm>
            <a:off x="10856773" y="6323597"/>
            <a:ext cx="835778" cy="4592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15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36351DA7-3234-E2D0-1479-F68E3CFAEF35}"/>
              </a:ext>
            </a:extLst>
          </p:cNvPr>
          <p:cNvSpPr/>
          <p:nvPr/>
        </p:nvSpPr>
        <p:spPr>
          <a:xfrm>
            <a:off x="10134223" y="5334000"/>
            <a:ext cx="835778" cy="4592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596FE11E-5F2F-5CAD-0B8A-180E3CECF687}"/>
              </a:ext>
            </a:extLst>
          </p:cNvPr>
          <p:cNvSpPr/>
          <p:nvPr/>
        </p:nvSpPr>
        <p:spPr>
          <a:xfrm>
            <a:off x="1651946" y="4851832"/>
            <a:ext cx="3181567" cy="107619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Repeats just like A</a:t>
            </a:r>
          </a:p>
        </p:txBody>
      </p:sp>
    </p:spTree>
    <p:extLst>
      <p:ext uri="{BB962C8B-B14F-4D97-AF65-F5344CB8AC3E}">
        <p14:creationId xmlns:p14="http://schemas.microsoft.com/office/powerpoint/2010/main" val="1554944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999D-A8AC-4870-F2F4-61E0D18BD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4" y="304800"/>
            <a:ext cx="10360501" cy="1223963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What time is it? Code Time!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BED79-02C7-D9CB-D955-99E07952801F}"/>
              </a:ext>
            </a:extLst>
          </p:cNvPr>
          <p:cNvSpPr txBox="1"/>
          <p:nvPr/>
        </p:nvSpPr>
        <p:spPr>
          <a:xfrm>
            <a:off x="1218884" y="1828800"/>
            <a:ext cx="83807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need the </a:t>
            </a:r>
            <a:r>
              <a:rPr lang="en-US" sz="2800" b="1" dirty="0">
                <a:solidFill>
                  <a:srgbClr val="FF0000"/>
                </a:solidFill>
              </a:rPr>
              <a:t>&lt;pthread.h&gt; </a:t>
            </a:r>
            <a:r>
              <a:rPr lang="en-US" sz="2800" dirty="0"/>
              <a:t>library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How do we create a thread in the first place??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250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76BC7EDE2035499550F44E00CDE981" ma:contentTypeVersion="17" ma:contentTypeDescription="Create a new document." ma:contentTypeScope="" ma:versionID="cf4d57960734f757a9840808456d86ed">
  <xsd:schema xmlns:xsd="http://www.w3.org/2001/XMLSchema" xmlns:xs="http://www.w3.org/2001/XMLSchema" xmlns:p="http://schemas.microsoft.com/office/2006/metadata/properties" xmlns:ns3="2b2cd5da-1c5c-49c0-83a9-659924c321e7" xmlns:ns4="0564b427-04a2-4815-854f-bd5db68d661e" targetNamespace="http://schemas.microsoft.com/office/2006/metadata/properties" ma:root="true" ma:fieldsID="a34c1fdf76e7308ed4d33effb8f0bae8" ns3:_="" ns4:_="">
    <xsd:import namespace="2b2cd5da-1c5c-49c0-83a9-659924c321e7"/>
    <xsd:import namespace="0564b427-04a2-4815-854f-bd5db68d661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LengthInSeconds" minOccurs="0"/>
                <xsd:element ref="ns3:MediaServiceSystemTag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2cd5da-1c5c-49c0-83a9-659924c321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4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64b427-04a2-4815-854f-bd5db68d661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b2cd5da-1c5c-49c0-83a9-659924c321e7" xsi:nil="true"/>
  </documentManagement>
</p:properties>
</file>

<file path=customXml/itemProps1.xml><?xml version="1.0" encoding="utf-8"?>
<ds:datastoreItem xmlns:ds="http://schemas.openxmlformats.org/officeDocument/2006/customXml" ds:itemID="{90547B84-2EE2-402C-A0C1-6212EB535B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0CE274-D0E8-473D-AF87-2004BB62A8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2cd5da-1c5c-49c0-83a9-659924c321e7"/>
    <ds:schemaRef ds:uri="0564b427-04a2-4815-854f-bd5db68d66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0564b427-04a2-4815-854f-bd5db68d661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2b2cd5da-1c5c-49c0-83a9-659924c321e7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203</TotalTime>
  <Words>943</Words>
  <Application>Microsoft Office PowerPoint</Application>
  <PresentationFormat>Custom</PresentationFormat>
  <Paragraphs>263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ADLaM Display</vt:lpstr>
      <vt:lpstr>Arial</vt:lpstr>
      <vt:lpstr>Bauhaus 93</vt:lpstr>
      <vt:lpstr>Calibri</vt:lpstr>
      <vt:lpstr>Times New Roman</vt:lpstr>
      <vt:lpstr>Tech 16x9</vt:lpstr>
      <vt:lpstr>Assignment 3 </vt:lpstr>
      <vt:lpstr>Welcome Back</vt:lpstr>
      <vt:lpstr>Big Idea</vt:lpstr>
      <vt:lpstr>Visual of the problem to solve:</vt:lpstr>
      <vt:lpstr>Solution </vt:lpstr>
      <vt:lpstr>Solution </vt:lpstr>
      <vt:lpstr>Solution </vt:lpstr>
      <vt:lpstr>Solution </vt:lpstr>
      <vt:lpstr>What time is it? Code Time!</vt:lpstr>
      <vt:lpstr>How to Create POSIX (User LVL) Threads</vt:lpstr>
      <vt:lpstr>How to Terminate POSIX Threads</vt:lpstr>
      <vt:lpstr>Before we hop into the coding lets think of the things we need </vt:lpstr>
      <vt:lpstr>R Solution </vt:lpstr>
      <vt:lpstr>Notice the Mutex</vt:lpstr>
      <vt:lpstr>Mutex Locks and Unlocks when a thread wants </vt:lpstr>
      <vt:lpstr>R Solution </vt:lpstr>
      <vt:lpstr>Solution </vt:lpstr>
      <vt:lpstr>Notice the 2 conditional signals [A]/[B]</vt:lpstr>
      <vt:lpstr>Important Libraries for the mutex/signals  </vt:lpstr>
      <vt:lpstr>How to Use the Mutex:</vt:lpstr>
      <vt:lpstr>How to Use Condition </vt:lpstr>
      <vt:lpstr>How to use sleep condition (timeout)</vt:lpstr>
      <vt:lpstr>How to use awake a thread</vt:lpstr>
      <vt:lpstr>Now some coding a little </vt:lpstr>
      <vt:lpstr>Code for the Win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unkoen</dc:creator>
  <cp:lastModifiedBy>Mathews, Joshua T</cp:lastModifiedBy>
  <cp:revision>2</cp:revision>
  <dcterms:created xsi:type="dcterms:W3CDTF">2024-04-19T15:49:28Z</dcterms:created>
  <dcterms:modified xsi:type="dcterms:W3CDTF">2024-04-19T20:32:39Z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0x0101009776BC7EDE2035499550F44E00CDE981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