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Lora"/>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ora-bold.fntdata"/><Relationship Id="rId30" Type="http://schemas.openxmlformats.org/officeDocument/2006/relationships/font" Target="fonts/Lora-regular.fntdata"/><Relationship Id="rId11" Type="http://schemas.openxmlformats.org/officeDocument/2006/relationships/slide" Target="slides/slide6.xml"/><Relationship Id="rId33" Type="http://schemas.openxmlformats.org/officeDocument/2006/relationships/font" Target="fonts/Lora-boldItalic.fntdata"/><Relationship Id="rId10" Type="http://schemas.openxmlformats.org/officeDocument/2006/relationships/slide" Target="slides/slide5.xml"/><Relationship Id="rId32" Type="http://schemas.openxmlformats.org/officeDocument/2006/relationships/font" Target="fonts/Lora-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f1462b6b86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f1462b6b86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f1462b6b86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f1462b6b86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1462b6b86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1462b6b86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1462b6b86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f1462b6b86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1462b6b86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f1462b6b86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1462b6b86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f1462b6b86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f1462b6b86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f1462b6b86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f1462b6b86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f1462b6b86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f1462b6b86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f1462b6b86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f1462b6b86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f1462b6b86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f1462b6b8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f1462b6b8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f1462b6b86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f1462b6b86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f1462b6b86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f1462b6b86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f1462b6b86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f1462b6b86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f1462b6b86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f1462b6b86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f1462b6b86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f1462b6b86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f1462b6b8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f1462b6b8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f1462b6b8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f1462b6b8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1462b6b8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f1462b6b8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1462b6b8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1462b6b8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1462b6b8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1462b6b8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1462b6b8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1462b6b8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f1462b6b86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f1462b6b86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3034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4.png"/><Relationship Id="rId7"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22.png"/><Relationship Id="rId5" Type="http://schemas.openxmlformats.org/officeDocument/2006/relationships/image" Target="../media/image21.png"/><Relationship Id="rId6"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9.png"/><Relationship Id="rId5"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3.png"/><Relationship Id="rId5"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25.png"/><Relationship Id="rId5"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6.png"/><Relationship Id="rId5"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29.png"/><Relationship Id="rId5"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32.png"/><Relationship Id="rId5" Type="http://schemas.openxmlformats.org/officeDocument/2006/relationships/image" Target="../media/image27.png"/><Relationship Id="rId6"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78950" y="3806325"/>
            <a:ext cx="3290675" cy="1261425"/>
          </a:xfrm>
          <a:prstGeom prst="rect">
            <a:avLst/>
          </a:prstGeom>
          <a:noFill/>
          <a:ln>
            <a:noFill/>
          </a:ln>
        </p:spPr>
      </p:pic>
      <p:sp>
        <p:nvSpPr>
          <p:cNvPr id="55" name="Google Shape;55;p13"/>
          <p:cNvSpPr txBox="1"/>
          <p:nvPr>
            <p:ph idx="4294967295" type="title"/>
          </p:nvPr>
        </p:nvSpPr>
        <p:spPr>
          <a:xfrm>
            <a:off x="2391900" y="1247675"/>
            <a:ext cx="5883000" cy="5727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en">
                <a:latin typeface="Lora"/>
                <a:ea typeface="Lora"/>
                <a:cs typeface="Lora"/>
                <a:sym typeface="Lora"/>
              </a:rPr>
              <a:t>Liberty Insurance Case Study</a:t>
            </a:r>
            <a:endParaRPr>
              <a:latin typeface="Lora"/>
              <a:ea typeface="Lora"/>
              <a:cs typeface="Lora"/>
              <a:sym typeface="Lora"/>
            </a:endParaRPr>
          </a:p>
        </p:txBody>
      </p:sp>
      <p:sp>
        <p:nvSpPr>
          <p:cNvPr id="56" name="Google Shape;56;p13"/>
          <p:cNvSpPr txBox="1"/>
          <p:nvPr>
            <p:ph idx="4294967295" type="title"/>
          </p:nvPr>
        </p:nvSpPr>
        <p:spPr>
          <a:xfrm>
            <a:off x="4409700" y="1952475"/>
            <a:ext cx="3865200" cy="5727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SzPts val="990"/>
              <a:buNone/>
            </a:pPr>
            <a:r>
              <a:rPr lang="en" sz="1820">
                <a:latin typeface="Lora"/>
                <a:ea typeface="Lora"/>
                <a:cs typeface="Lora"/>
                <a:sym typeface="Lora"/>
              </a:rPr>
              <a:t>Dev: Mateus Broilo da Rocha</a:t>
            </a:r>
            <a:endParaRPr sz="1820">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6" name="Shape 136"/>
        <p:cNvGrpSpPr/>
        <p:nvPr/>
      </p:nvGrpSpPr>
      <p:grpSpPr>
        <a:xfrm>
          <a:off x="0" y="0"/>
          <a:ext cx="0" cy="0"/>
          <a:chOff x="0" y="0"/>
          <a:chExt cx="0" cy="0"/>
        </a:xfrm>
      </p:grpSpPr>
      <p:sp>
        <p:nvSpPr>
          <p:cNvPr id="137" name="Google Shape;137;p22"/>
          <p:cNvSpPr txBox="1"/>
          <p:nvPr>
            <p:ph idx="4294967295" type="title"/>
          </p:nvPr>
        </p:nvSpPr>
        <p:spPr>
          <a:xfrm>
            <a:off x="3027350" y="300525"/>
            <a:ext cx="5883000" cy="5727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en">
                <a:latin typeface="Lora"/>
                <a:ea typeface="Lora"/>
                <a:cs typeface="Lora"/>
                <a:sym typeface="Lora"/>
              </a:rPr>
              <a:t>Univariate EDA</a:t>
            </a:r>
            <a:endParaRPr>
              <a:latin typeface="Lora"/>
              <a:ea typeface="Lora"/>
              <a:cs typeface="Lora"/>
              <a:sym typeface="Lora"/>
            </a:endParaRPr>
          </a:p>
        </p:txBody>
      </p:sp>
      <p:pic>
        <p:nvPicPr>
          <p:cNvPr id="138" name="Google Shape;138;p22"/>
          <p:cNvPicPr preferRelativeResize="0"/>
          <p:nvPr/>
        </p:nvPicPr>
        <p:blipFill>
          <a:blip r:embed="rId3">
            <a:alphaModFix/>
          </a:blip>
          <a:stretch>
            <a:fillRect/>
          </a:stretch>
        </p:blipFill>
        <p:spPr>
          <a:xfrm>
            <a:off x="78950" y="4456775"/>
            <a:ext cx="1593825" cy="610975"/>
          </a:xfrm>
          <a:prstGeom prst="rect">
            <a:avLst/>
          </a:prstGeom>
          <a:noFill/>
          <a:ln>
            <a:noFill/>
          </a:ln>
        </p:spPr>
      </p:pic>
      <p:sp>
        <p:nvSpPr>
          <p:cNvPr id="139" name="Google Shape;139;p22"/>
          <p:cNvSpPr txBox="1"/>
          <p:nvPr/>
        </p:nvSpPr>
        <p:spPr>
          <a:xfrm>
            <a:off x="183400" y="491450"/>
            <a:ext cx="665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40" name="Google Shape;140;p22"/>
          <p:cNvPicPr preferRelativeResize="0"/>
          <p:nvPr/>
        </p:nvPicPr>
        <p:blipFill>
          <a:blip r:embed="rId4">
            <a:alphaModFix/>
          </a:blip>
          <a:stretch>
            <a:fillRect/>
          </a:stretch>
        </p:blipFill>
        <p:spPr>
          <a:xfrm>
            <a:off x="78951" y="115125"/>
            <a:ext cx="6049651" cy="1423750"/>
          </a:xfrm>
          <a:prstGeom prst="rect">
            <a:avLst/>
          </a:prstGeom>
          <a:noFill/>
          <a:ln>
            <a:noFill/>
          </a:ln>
        </p:spPr>
      </p:pic>
      <p:pic>
        <p:nvPicPr>
          <p:cNvPr id="141" name="Google Shape;141;p22"/>
          <p:cNvPicPr preferRelativeResize="0"/>
          <p:nvPr/>
        </p:nvPicPr>
        <p:blipFill>
          <a:blip r:embed="rId5">
            <a:alphaModFix/>
          </a:blip>
          <a:stretch>
            <a:fillRect/>
          </a:stretch>
        </p:blipFill>
        <p:spPr>
          <a:xfrm>
            <a:off x="217850" y="1592100"/>
            <a:ext cx="4907465" cy="1877175"/>
          </a:xfrm>
          <a:prstGeom prst="rect">
            <a:avLst/>
          </a:prstGeom>
          <a:noFill/>
          <a:ln>
            <a:noFill/>
          </a:ln>
        </p:spPr>
      </p:pic>
      <p:pic>
        <p:nvPicPr>
          <p:cNvPr id="142" name="Google Shape;142;p22"/>
          <p:cNvPicPr preferRelativeResize="0"/>
          <p:nvPr/>
        </p:nvPicPr>
        <p:blipFill>
          <a:blip r:embed="rId6">
            <a:alphaModFix/>
          </a:blip>
          <a:stretch>
            <a:fillRect/>
          </a:stretch>
        </p:blipFill>
        <p:spPr>
          <a:xfrm>
            <a:off x="4036950" y="3370950"/>
            <a:ext cx="4873400" cy="1696800"/>
          </a:xfrm>
          <a:prstGeom prst="rect">
            <a:avLst/>
          </a:prstGeom>
          <a:noFill/>
          <a:ln>
            <a:noFill/>
          </a:ln>
        </p:spPr>
      </p:pic>
      <p:sp>
        <p:nvSpPr>
          <p:cNvPr id="143" name="Google Shape;143;p22"/>
          <p:cNvSpPr txBox="1"/>
          <p:nvPr/>
        </p:nvSpPr>
        <p:spPr>
          <a:xfrm>
            <a:off x="5268425" y="2082100"/>
            <a:ext cx="37194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solidFill>
                  <a:schemeClr val="dk1"/>
                </a:solidFill>
                <a:latin typeface="Times New Roman"/>
                <a:ea typeface="Times New Roman"/>
                <a:cs typeface="Times New Roman"/>
                <a:sym typeface="Times New Roman"/>
              </a:rPr>
              <a:t>Most of the vihicles (~73%) appears to be concentrated in the age range 0 .LE. age .LE. 10.</a:t>
            </a:r>
            <a:endParaRPr sz="1000">
              <a:solidFill>
                <a:schemeClr val="dk1"/>
              </a:solidFill>
              <a:latin typeface="Times New Roman"/>
              <a:ea typeface="Times New Roman"/>
              <a:cs typeface="Times New Roman"/>
              <a:sym typeface="Times New Roman"/>
            </a:endParaRPr>
          </a:p>
        </p:txBody>
      </p:sp>
      <p:sp>
        <p:nvSpPr>
          <p:cNvPr id="144" name="Google Shape;144;p22"/>
          <p:cNvSpPr txBox="1"/>
          <p:nvPr/>
        </p:nvSpPr>
        <p:spPr>
          <a:xfrm>
            <a:off x="183400" y="3885125"/>
            <a:ext cx="37194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solidFill>
                  <a:schemeClr val="dk1"/>
                </a:solidFill>
                <a:latin typeface="Times New Roman"/>
                <a:ea typeface="Times New Roman"/>
                <a:cs typeface="Times New Roman"/>
                <a:sym typeface="Times New Roman"/>
              </a:rPr>
              <a:t>~27% are in the interval 10 .LE. age .LE.  20.</a:t>
            </a:r>
            <a:endParaRPr sz="10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8" name="Shape 148"/>
        <p:cNvGrpSpPr/>
        <p:nvPr/>
      </p:nvGrpSpPr>
      <p:grpSpPr>
        <a:xfrm>
          <a:off x="0" y="0"/>
          <a:ext cx="0" cy="0"/>
          <a:chOff x="0" y="0"/>
          <a:chExt cx="0" cy="0"/>
        </a:xfrm>
      </p:grpSpPr>
      <p:sp>
        <p:nvSpPr>
          <p:cNvPr id="149" name="Google Shape;149;p23"/>
          <p:cNvSpPr txBox="1"/>
          <p:nvPr>
            <p:ph idx="4294967295" type="title"/>
          </p:nvPr>
        </p:nvSpPr>
        <p:spPr>
          <a:xfrm>
            <a:off x="3027350" y="300525"/>
            <a:ext cx="5883000" cy="5727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en">
                <a:latin typeface="Lora"/>
                <a:ea typeface="Lora"/>
                <a:cs typeface="Lora"/>
                <a:sym typeface="Lora"/>
              </a:rPr>
              <a:t>Univariate EDA</a:t>
            </a:r>
            <a:endParaRPr>
              <a:latin typeface="Lora"/>
              <a:ea typeface="Lora"/>
              <a:cs typeface="Lora"/>
              <a:sym typeface="Lora"/>
            </a:endParaRPr>
          </a:p>
        </p:txBody>
      </p:sp>
      <p:pic>
        <p:nvPicPr>
          <p:cNvPr id="150" name="Google Shape;150;p23"/>
          <p:cNvPicPr preferRelativeResize="0"/>
          <p:nvPr/>
        </p:nvPicPr>
        <p:blipFill>
          <a:blip r:embed="rId3">
            <a:alphaModFix/>
          </a:blip>
          <a:stretch>
            <a:fillRect/>
          </a:stretch>
        </p:blipFill>
        <p:spPr>
          <a:xfrm>
            <a:off x="78950" y="4456775"/>
            <a:ext cx="1593825" cy="610975"/>
          </a:xfrm>
          <a:prstGeom prst="rect">
            <a:avLst/>
          </a:prstGeom>
          <a:noFill/>
          <a:ln>
            <a:noFill/>
          </a:ln>
        </p:spPr>
      </p:pic>
      <p:sp>
        <p:nvSpPr>
          <p:cNvPr id="151" name="Google Shape;151;p23"/>
          <p:cNvSpPr txBox="1"/>
          <p:nvPr/>
        </p:nvSpPr>
        <p:spPr>
          <a:xfrm>
            <a:off x="183400" y="491450"/>
            <a:ext cx="665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52" name="Google Shape;152;p23"/>
          <p:cNvPicPr preferRelativeResize="0"/>
          <p:nvPr/>
        </p:nvPicPr>
        <p:blipFill>
          <a:blip r:embed="rId4">
            <a:alphaModFix/>
          </a:blip>
          <a:stretch>
            <a:fillRect/>
          </a:stretch>
        </p:blipFill>
        <p:spPr>
          <a:xfrm>
            <a:off x="183400" y="49825"/>
            <a:ext cx="5802550" cy="1559425"/>
          </a:xfrm>
          <a:prstGeom prst="rect">
            <a:avLst/>
          </a:prstGeom>
          <a:noFill/>
          <a:ln>
            <a:noFill/>
          </a:ln>
        </p:spPr>
      </p:pic>
      <p:pic>
        <p:nvPicPr>
          <p:cNvPr id="153" name="Google Shape;153;p23"/>
          <p:cNvPicPr preferRelativeResize="0"/>
          <p:nvPr/>
        </p:nvPicPr>
        <p:blipFill>
          <a:blip r:embed="rId5">
            <a:alphaModFix/>
          </a:blip>
          <a:stretch>
            <a:fillRect/>
          </a:stretch>
        </p:blipFill>
        <p:spPr>
          <a:xfrm>
            <a:off x="246650" y="1659725"/>
            <a:ext cx="4104026" cy="1458075"/>
          </a:xfrm>
          <a:prstGeom prst="rect">
            <a:avLst/>
          </a:prstGeom>
          <a:noFill/>
          <a:ln>
            <a:noFill/>
          </a:ln>
        </p:spPr>
      </p:pic>
      <p:pic>
        <p:nvPicPr>
          <p:cNvPr id="154" name="Google Shape;154;p23"/>
          <p:cNvPicPr preferRelativeResize="0"/>
          <p:nvPr/>
        </p:nvPicPr>
        <p:blipFill>
          <a:blip r:embed="rId6">
            <a:alphaModFix/>
          </a:blip>
          <a:stretch>
            <a:fillRect/>
          </a:stretch>
        </p:blipFill>
        <p:spPr>
          <a:xfrm>
            <a:off x="4914875" y="1734375"/>
            <a:ext cx="3841050" cy="1484775"/>
          </a:xfrm>
          <a:prstGeom prst="rect">
            <a:avLst/>
          </a:prstGeom>
          <a:noFill/>
          <a:ln>
            <a:noFill/>
          </a:ln>
        </p:spPr>
      </p:pic>
      <p:pic>
        <p:nvPicPr>
          <p:cNvPr id="155" name="Google Shape;155;p23"/>
          <p:cNvPicPr preferRelativeResize="0"/>
          <p:nvPr/>
        </p:nvPicPr>
        <p:blipFill>
          <a:blip r:embed="rId7">
            <a:alphaModFix/>
          </a:blip>
          <a:stretch>
            <a:fillRect/>
          </a:stretch>
        </p:blipFill>
        <p:spPr>
          <a:xfrm>
            <a:off x="4847850" y="3416625"/>
            <a:ext cx="3941825" cy="1527450"/>
          </a:xfrm>
          <a:prstGeom prst="rect">
            <a:avLst/>
          </a:prstGeom>
          <a:noFill/>
          <a:ln>
            <a:noFill/>
          </a:ln>
        </p:spPr>
      </p:pic>
      <p:sp>
        <p:nvSpPr>
          <p:cNvPr id="156" name="Google Shape;156;p23"/>
          <p:cNvSpPr txBox="1"/>
          <p:nvPr/>
        </p:nvSpPr>
        <p:spPr>
          <a:xfrm>
            <a:off x="536150" y="3147225"/>
            <a:ext cx="4624800" cy="1582200"/>
          </a:xfrm>
          <a:prstGeom prst="rect">
            <a:avLst/>
          </a:prstGeom>
          <a:noFill/>
          <a:ln>
            <a:noFill/>
          </a:ln>
        </p:spPr>
        <p:txBody>
          <a:bodyPr anchorCtr="0" anchor="t" bIns="91425" lIns="91425" spcFirstLastPara="1" rIns="91425" wrap="square" tIns="91425">
            <a:spAutoFit/>
          </a:bodyPr>
          <a:lstStyle/>
          <a:p>
            <a:pPr indent="-279400" lvl="0" marL="457200" rtl="0" algn="l">
              <a:lnSpc>
                <a:spcPct val="115000"/>
              </a:lnSpc>
              <a:spcBef>
                <a:spcPts val="0"/>
              </a:spcBef>
              <a:spcAft>
                <a:spcPts val="0"/>
              </a:spcAft>
              <a:buSzPts val="800"/>
              <a:buFont typeface="Times New Roman"/>
              <a:buChar char="➔"/>
            </a:pPr>
            <a:r>
              <a:rPr lang="en" sz="800">
                <a:latin typeface="Times New Roman"/>
                <a:ea typeface="Times New Roman"/>
                <a:cs typeface="Times New Roman"/>
                <a:sym typeface="Times New Roman"/>
              </a:rPr>
              <a:t>Almost 96% corresponds to discounts applied to policy premium.</a:t>
            </a:r>
            <a:endParaRPr sz="800">
              <a:latin typeface="Times New Roman"/>
              <a:ea typeface="Times New Roman"/>
              <a:cs typeface="Times New Roman"/>
              <a:sym typeface="Times New Roman"/>
            </a:endParaRPr>
          </a:p>
          <a:p>
            <a:pPr indent="-279400" lvl="0" marL="457200" rtl="0" algn="l">
              <a:lnSpc>
                <a:spcPct val="115000"/>
              </a:lnSpc>
              <a:spcBef>
                <a:spcPts val="0"/>
              </a:spcBef>
              <a:spcAft>
                <a:spcPts val="0"/>
              </a:spcAft>
              <a:buSzPts val="800"/>
              <a:buFont typeface="Times New Roman"/>
              <a:buChar char="➔"/>
            </a:pPr>
            <a:r>
              <a:rPr lang="en" sz="800">
                <a:latin typeface="Times New Roman"/>
                <a:ea typeface="Times New Roman"/>
                <a:cs typeface="Times New Roman"/>
                <a:sym typeface="Times New Roman"/>
              </a:rPr>
              <a:t>~3% of the policy premium remain unchanged.</a:t>
            </a:r>
            <a:endParaRPr sz="800">
              <a:latin typeface="Times New Roman"/>
              <a:ea typeface="Times New Roman"/>
              <a:cs typeface="Times New Roman"/>
              <a:sym typeface="Times New Roman"/>
            </a:endParaRPr>
          </a:p>
          <a:p>
            <a:pPr indent="-279400" lvl="0" marL="457200" rtl="0" algn="l">
              <a:lnSpc>
                <a:spcPct val="115000"/>
              </a:lnSpc>
              <a:spcBef>
                <a:spcPts val="0"/>
              </a:spcBef>
              <a:spcAft>
                <a:spcPts val="0"/>
              </a:spcAft>
              <a:buSzPts val="800"/>
              <a:buFont typeface="Times New Roman"/>
              <a:buChar char="➔"/>
            </a:pPr>
            <a:r>
              <a:rPr lang="en" sz="800">
                <a:latin typeface="Times New Roman"/>
                <a:ea typeface="Times New Roman"/>
                <a:cs typeface="Times New Roman"/>
                <a:sym typeface="Times New Roman"/>
              </a:rPr>
              <a:t>And just ~1.2% actually had an increase.</a:t>
            </a:r>
            <a:endParaRPr sz="800">
              <a:latin typeface="Times New Roman"/>
              <a:ea typeface="Times New Roman"/>
              <a:cs typeface="Times New Roman"/>
              <a:sym typeface="Times New Roman"/>
            </a:endParaRPr>
          </a:p>
          <a:p>
            <a:pPr indent="-279400" lvl="0" marL="457200" rtl="0" algn="l">
              <a:lnSpc>
                <a:spcPct val="115000"/>
              </a:lnSpc>
              <a:spcBef>
                <a:spcPts val="0"/>
              </a:spcBef>
              <a:spcAft>
                <a:spcPts val="0"/>
              </a:spcAft>
              <a:buSzPts val="800"/>
              <a:buFont typeface="Times New Roman"/>
              <a:buChar char="➔"/>
            </a:pPr>
            <a:r>
              <a:rPr lang="en" sz="800">
                <a:latin typeface="Times New Roman"/>
                <a:ea typeface="Times New Roman"/>
                <a:cs typeface="Times New Roman"/>
                <a:sym typeface="Times New Roman"/>
              </a:rPr>
              <a:t>Therefore, 97% of the dataset had some kind of applied action.</a:t>
            </a:r>
            <a:endParaRPr sz="800">
              <a:latin typeface="Times New Roman"/>
              <a:ea typeface="Times New Roman"/>
              <a:cs typeface="Times New Roman"/>
              <a:sym typeface="Times New Roman"/>
            </a:endParaRPr>
          </a:p>
          <a:p>
            <a:pPr indent="-279400" lvl="0" marL="457200" rtl="0" algn="l">
              <a:lnSpc>
                <a:spcPct val="115000"/>
              </a:lnSpc>
              <a:spcBef>
                <a:spcPts val="0"/>
              </a:spcBef>
              <a:spcAft>
                <a:spcPts val="0"/>
              </a:spcAft>
              <a:buSzPts val="800"/>
              <a:buFont typeface="Times New Roman"/>
              <a:buChar char="➔"/>
            </a:pPr>
            <a:r>
              <a:rPr lang="en" sz="800">
                <a:latin typeface="Times New Roman"/>
                <a:ea typeface="Times New Roman"/>
                <a:cs typeface="Times New Roman"/>
                <a:sym typeface="Times New Roman"/>
              </a:rPr>
              <a:t>It was created 5 new resources:</a:t>
            </a:r>
            <a:endParaRPr sz="800">
              <a:latin typeface="Times New Roman"/>
              <a:ea typeface="Times New Roman"/>
              <a:cs typeface="Times New Roman"/>
              <a:sym typeface="Times New Roman"/>
            </a:endParaRPr>
          </a:p>
          <a:p>
            <a:pPr indent="-279400" lvl="1" marL="914400" rtl="0" algn="l">
              <a:lnSpc>
                <a:spcPct val="115000"/>
              </a:lnSpc>
              <a:spcBef>
                <a:spcPts val="0"/>
              </a:spcBef>
              <a:spcAft>
                <a:spcPts val="0"/>
              </a:spcAft>
              <a:buSzPts val="800"/>
              <a:buFont typeface="Times New Roman"/>
              <a:buChar char="◆"/>
            </a:pPr>
            <a:r>
              <a:rPr lang="en" sz="800">
                <a:latin typeface="Times New Roman"/>
                <a:ea typeface="Times New Roman"/>
                <a:cs typeface="Times New Roman"/>
                <a:sym typeface="Times New Roman"/>
              </a:rPr>
              <a:t>num_noClaimDiscountPercent_DESCRIPTION: specifies the action applied</a:t>
            </a:r>
            <a:endParaRPr sz="800">
              <a:latin typeface="Times New Roman"/>
              <a:ea typeface="Times New Roman"/>
              <a:cs typeface="Times New Roman"/>
              <a:sym typeface="Times New Roman"/>
            </a:endParaRPr>
          </a:p>
          <a:p>
            <a:pPr indent="-279400" lvl="1" marL="914400" rtl="0" algn="l">
              <a:lnSpc>
                <a:spcPct val="115000"/>
              </a:lnSpc>
              <a:spcBef>
                <a:spcPts val="0"/>
              </a:spcBef>
              <a:spcAft>
                <a:spcPts val="0"/>
              </a:spcAft>
              <a:buSzPts val="800"/>
              <a:buFont typeface="Times New Roman"/>
              <a:buChar char="◆"/>
            </a:pPr>
            <a:r>
              <a:rPr lang="en" sz="800">
                <a:latin typeface="Times New Roman"/>
                <a:ea typeface="Times New Roman"/>
                <a:cs typeface="Times New Roman"/>
                <a:sym typeface="Times New Roman"/>
              </a:rPr>
              <a:t>num_PREMIUM_DISC: by how much whether the action was a discount</a:t>
            </a:r>
            <a:endParaRPr sz="800">
              <a:latin typeface="Times New Roman"/>
              <a:ea typeface="Times New Roman"/>
              <a:cs typeface="Times New Roman"/>
              <a:sym typeface="Times New Roman"/>
            </a:endParaRPr>
          </a:p>
          <a:p>
            <a:pPr indent="-279400" lvl="1" marL="914400" rtl="0" algn="l">
              <a:lnSpc>
                <a:spcPct val="115000"/>
              </a:lnSpc>
              <a:spcBef>
                <a:spcPts val="0"/>
              </a:spcBef>
              <a:spcAft>
                <a:spcPts val="0"/>
              </a:spcAft>
              <a:buSzPts val="800"/>
              <a:buFont typeface="Times New Roman"/>
              <a:buChar char="◆"/>
            </a:pPr>
            <a:r>
              <a:rPr lang="en" sz="800">
                <a:latin typeface="Times New Roman"/>
                <a:ea typeface="Times New Roman"/>
                <a:cs typeface="Times New Roman"/>
                <a:sym typeface="Times New Roman"/>
              </a:rPr>
              <a:t>num_PREMIUM_INC: by how much whether the action was an increase</a:t>
            </a:r>
            <a:endParaRPr sz="800">
              <a:latin typeface="Times New Roman"/>
              <a:ea typeface="Times New Roman"/>
              <a:cs typeface="Times New Roman"/>
              <a:sym typeface="Times New Roman"/>
            </a:endParaRPr>
          </a:p>
          <a:p>
            <a:pPr indent="-279400" lvl="1" marL="914400" rtl="0" algn="l">
              <a:lnSpc>
                <a:spcPct val="115000"/>
              </a:lnSpc>
              <a:spcBef>
                <a:spcPts val="0"/>
              </a:spcBef>
              <a:spcAft>
                <a:spcPts val="0"/>
              </a:spcAft>
              <a:buSzPts val="800"/>
              <a:buFont typeface="Times New Roman"/>
              <a:buChar char="◆"/>
            </a:pPr>
            <a:r>
              <a:rPr lang="en" sz="800">
                <a:latin typeface="Times New Roman"/>
                <a:ea typeface="Times New Roman"/>
                <a:cs typeface="Times New Roman"/>
                <a:sym typeface="Times New Roman"/>
              </a:rPr>
              <a:t>PREMIUM_CHG: wheter there was an action</a:t>
            </a:r>
            <a:endParaRPr sz="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8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0" name="Shape 160"/>
        <p:cNvGrpSpPr/>
        <p:nvPr/>
      </p:nvGrpSpPr>
      <p:grpSpPr>
        <a:xfrm>
          <a:off x="0" y="0"/>
          <a:ext cx="0" cy="0"/>
          <a:chOff x="0" y="0"/>
          <a:chExt cx="0" cy="0"/>
        </a:xfrm>
      </p:grpSpPr>
      <p:sp>
        <p:nvSpPr>
          <p:cNvPr id="161" name="Google Shape;161;p24"/>
          <p:cNvSpPr txBox="1"/>
          <p:nvPr>
            <p:ph idx="4294967295" type="title"/>
          </p:nvPr>
        </p:nvSpPr>
        <p:spPr>
          <a:xfrm>
            <a:off x="3027350" y="300525"/>
            <a:ext cx="5883000" cy="5727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en">
                <a:latin typeface="Lora"/>
                <a:ea typeface="Lora"/>
                <a:cs typeface="Lora"/>
                <a:sym typeface="Lora"/>
              </a:rPr>
              <a:t>Univariate EDA</a:t>
            </a:r>
            <a:endParaRPr>
              <a:latin typeface="Lora"/>
              <a:ea typeface="Lora"/>
              <a:cs typeface="Lora"/>
              <a:sym typeface="Lora"/>
            </a:endParaRPr>
          </a:p>
        </p:txBody>
      </p:sp>
      <p:pic>
        <p:nvPicPr>
          <p:cNvPr id="162" name="Google Shape;162;p24"/>
          <p:cNvPicPr preferRelativeResize="0"/>
          <p:nvPr/>
        </p:nvPicPr>
        <p:blipFill>
          <a:blip r:embed="rId3">
            <a:alphaModFix/>
          </a:blip>
          <a:stretch>
            <a:fillRect/>
          </a:stretch>
        </p:blipFill>
        <p:spPr>
          <a:xfrm>
            <a:off x="78950" y="4456775"/>
            <a:ext cx="1593825" cy="610975"/>
          </a:xfrm>
          <a:prstGeom prst="rect">
            <a:avLst/>
          </a:prstGeom>
          <a:noFill/>
          <a:ln>
            <a:noFill/>
          </a:ln>
        </p:spPr>
      </p:pic>
      <p:sp>
        <p:nvSpPr>
          <p:cNvPr id="163" name="Google Shape;163;p24"/>
          <p:cNvSpPr txBox="1"/>
          <p:nvPr/>
        </p:nvSpPr>
        <p:spPr>
          <a:xfrm>
            <a:off x="183400" y="491450"/>
            <a:ext cx="665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64" name="Google Shape;164;p24"/>
          <p:cNvSpPr txBox="1"/>
          <p:nvPr/>
        </p:nvSpPr>
        <p:spPr>
          <a:xfrm>
            <a:off x="1071575" y="3372825"/>
            <a:ext cx="7789200" cy="1440600"/>
          </a:xfrm>
          <a:prstGeom prst="rect">
            <a:avLst/>
          </a:prstGeom>
          <a:noFill/>
          <a:ln>
            <a:noFill/>
          </a:ln>
        </p:spPr>
        <p:txBody>
          <a:bodyPr anchorCtr="0" anchor="t" bIns="91425" lIns="91425" spcFirstLastPara="1" rIns="91425" wrap="square" tIns="91425">
            <a:spAutoFit/>
          </a:bodyPr>
          <a:lstStyle/>
          <a:p>
            <a:pPr indent="-279400" lvl="0" marL="457200" rtl="0" algn="l">
              <a:lnSpc>
                <a:spcPct val="115000"/>
              </a:lnSpc>
              <a:spcBef>
                <a:spcPts val="0"/>
              </a:spcBef>
              <a:spcAft>
                <a:spcPts val="0"/>
              </a:spcAft>
              <a:buSzPts val="800"/>
              <a:buFont typeface="Times New Roman"/>
              <a:buChar char="➔"/>
            </a:pPr>
            <a:r>
              <a:rPr lang="en" sz="800">
                <a:latin typeface="Times New Roman"/>
                <a:ea typeface="Times New Roman"/>
                <a:cs typeface="Times New Roman"/>
                <a:sym typeface="Times New Roman"/>
              </a:rPr>
              <a:t>Almost 95% of the customers have no claims at all</a:t>
            </a:r>
            <a:endParaRPr sz="800">
              <a:latin typeface="Times New Roman"/>
              <a:ea typeface="Times New Roman"/>
              <a:cs typeface="Times New Roman"/>
              <a:sym typeface="Times New Roman"/>
            </a:endParaRPr>
          </a:p>
          <a:p>
            <a:pPr indent="-279400" lvl="0" marL="457200" rtl="0" algn="l">
              <a:lnSpc>
                <a:spcPct val="115000"/>
              </a:lnSpc>
              <a:spcBef>
                <a:spcPts val="0"/>
              </a:spcBef>
              <a:spcAft>
                <a:spcPts val="0"/>
              </a:spcAft>
              <a:buSzPts val="800"/>
              <a:buFont typeface="Times New Roman"/>
              <a:buChar char="➔"/>
            </a:pPr>
            <a:r>
              <a:rPr lang="en" sz="800">
                <a:latin typeface="Times New Roman"/>
                <a:ea typeface="Times New Roman"/>
                <a:cs typeface="Times New Roman"/>
                <a:sym typeface="Times New Roman"/>
              </a:rPr>
              <a:t>Only ~5% of them have one claims</a:t>
            </a:r>
            <a:endParaRPr sz="800">
              <a:latin typeface="Times New Roman"/>
              <a:ea typeface="Times New Roman"/>
              <a:cs typeface="Times New Roman"/>
              <a:sym typeface="Times New Roman"/>
            </a:endParaRPr>
          </a:p>
          <a:p>
            <a:pPr indent="-279400" lvl="0" marL="457200" rtl="0" algn="l">
              <a:lnSpc>
                <a:spcPct val="115000"/>
              </a:lnSpc>
              <a:spcBef>
                <a:spcPts val="0"/>
              </a:spcBef>
              <a:spcAft>
                <a:spcPts val="0"/>
              </a:spcAft>
              <a:buSzPts val="800"/>
              <a:buFont typeface="Times New Roman"/>
              <a:buChar char="➔"/>
            </a:pPr>
            <a:r>
              <a:rPr lang="en" sz="800">
                <a:latin typeface="Times New Roman"/>
                <a:ea typeface="Times New Roman"/>
                <a:cs typeface="Times New Roman"/>
                <a:sym typeface="Times New Roman"/>
              </a:rPr>
              <a:t>And less then 0.5% have 2 or more claims.</a:t>
            </a:r>
            <a:endParaRPr sz="800">
              <a:latin typeface="Times New Roman"/>
              <a:ea typeface="Times New Roman"/>
              <a:cs typeface="Times New Roman"/>
              <a:sym typeface="Times New Roman"/>
            </a:endParaRPr>
          </a:p>
          <a:p>
            <a:pPr indent="-279400" lvl="0" marL="457200" rtl="0" algn="l">
              <a:lnSpc>
                <a:spcPct val="115000"/>
              </a:lnSpc>
              <a:spcBef>
                <a:spcPts val="0"/>
              </a:spcBef>
              <a:spcAft>
                <a:spcPts val="0"/>
              </a:spcAft>
              <a:buSzPts val="800"/>
              <a:buFont typeface="Times New Roman"/>
              <a:buChar char="➔"/>
            </a:pPr>
            <a:r>
              <a:rPr lang="en" sz="800">
                <a:latin typeface="Times New Roman"/>
                <a:ea typeface="Times New Roman"/>
                <a:cs typeface="Times New Roman"/>
                <a:sym typeface="Times New Roman"/>
              </a:rPr>
              <a:t>Created a new resource which states whether there was a claims: IS_CLAIM </a:t>
            </a:r>
            <a:endParaRPr sz="800">
              <a:latin typeface="Times New Roman"/>
              <a:ea typeface="Times New Roman"/>
              <a:cs typeface="Times New Roman"/>
              <a:sym typeface="Times New Roman"/>
            </a:endParaRPr>
          </a:p>
          <a:p>
            <a:pPr indent="-279400" lvl="1" marL="914400" rtl="0" algn="l">
              <a:lnSpc>
                <a:spcPct val="115000"/>
              </a:lnSpc>
              <a:spcBef>
                <a:spcPts val="0"/>
              </a:spcBef>
              <a:spcAft>
                <a:spcPts val="0"/>
              </a:spcAft>
              <a:buSzPts val="800"/>
              <a:buFont typeface="Times New Roman"/>
              <a:buChar char="◆"/>
            </a:pPr>
            <a:r>
              <a:rPr lang="en" sz="800">
                <a:latin typeface="Times New Roman"/>
                <a:ea typeface="Times New Roman"/>
                <a:cs typeface="Times New Roman"/>
                <a:sym typeface="Times New Roman"/>
              </a:rPr>
              <a:t>This could be interesting to use in a classification problem. For instance, verify the propensity of a given customer made a claim. However, this would imply in a highly unbalanced dataset. One possible way out could be by means of data augmentation (unsing Random Oversampling in the lowest classification, Over and Under Sampling, or using a sintetic algorithm that generates data, *e.g.* SMOTE. On the other hand, depending on the ML-classifier, for example XGBoost has a hyperparameter which deals with unbalanced data.)</a:t>
            </a:r>
            <a:endParaRPr sz="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800">
              <a:latin typeface="Times New Roman"/>
              <a:ea typeface="Times New Roman"/>
              <a:cs typeface="Times New Roman"/>
              <a:sym typeface="Times New Roman"/>
            </a:endParaRPr>
          </a:p>
        </p:txBody>
      </p:sp>
      <p:pic>
        <p:nvPicPr>
          <p:cNvPr id="165" name="Google Shape;165;p24"/>
          <p:cNvPicPr preferRelativeResize="0"/>
          <p:nvPr/>
        </p:nvPicPr>
        <p:blipFill>
          <a:blip r:embed="rId4">
            <a:alphaModFix/>
          </a:blip>
          <a:stretch>
            <a:fillRect/>
          </a:stretch>
        </p:blipFill>
        <p:spPr>
          <a:xfrm>
            <a:off x="37450" y="38350"/>
            <a:ext cx="3743499" cy="1417850"/>
          </a:xfrm>
          <a:prstGeom prst="rect">
            <a:avLst/>
          </a:prstGeom>
          <a:noFill/>
          <a:ln>
            <a:noFill/>
          </a:ln>
        </p:spPr>
      </p:pic>
      <p:pic>
        <p:nvPicPr>
          <p:cNvPr id="166" name="Google Shape;166;p24"/>
          <p:cNvPicPr preferRelativeResize="0"/>
          <p:nvPr/>
        </p:nvPicPr>
        <p:blipFill>
          <a:blip r:embed="rId5">
            <a:alphaModFix/>
          </a:blip>
          <a:stretch>
            <a:fillRect/>
          </a:stretch>
        </p:blipFill>
        <p:spPr>
          <a:xfrm>
            <a:off x="212150" y="1694213"/>
            <a:ext cx="3798901" cy="1440600"/>
          </a:xfrm>
          <a:prstGeom prst="rect">
            <a:avLst/>
          </a:prstGeom>
          <a:noFill/>
          <a:ln>
            <a:noFill/>
          </a:ln>
        </p:spPr>
      </p:pic>
      <p:pic>
        <p:nvPicPr>
          <p:cNvPr id="167" name="Google Shape;167;p24"/>
          <p:cNvPicPr preferRelativeResize="0"/>
          <p:nvPr/>
        </p:nvPicPr>
        <p:blipFill>
          <a:blip r:embed="rId6">
            <a:alphaModFix/>
          </a:blip>
          <a:stretch>
            <a:fillRect/>
          </a:stretch>
        </p:blipFill>
        <p:spPr>
          <a:xfrm>
            <a:off x="4319150" y="1564950"/>
            <a:ext cx="4541676" cy="159205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1" name="Shape 171"/>
        <p:cNvGrpSpPr/>
        <p:nvPr/>
      </p:nvGrpSpPr>
      <p:grpSpPr>
        <a:xfrm>
          <a:off x="0" y="0"/>
          <a:ext cx="0" cy="0"/>
          <a:chOff x="0" y="0"/>
          <a:chExt cx="0" cy="0"/>
        </a:xfrm>
      </p:grpSpPr>
      <p:sp>
        <p:nvSpPr>
          <p:cNvPr id="172" name="Google Shape;172;p25"/>
          <p:cNvSpPr txBox="1"/>
          <p:nvPr>
            <p:ph idx="4294967295" type="title"/>
          </p:nvPr>
        </p:nvSpPr>
        <p:spPr>
          <a:xfrm>
            <a:off x="3027350" y="300525"/>
            <a:ext cx="5883000" cy="5727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en">
                <a:latin typeface="Lora"/>
                <a:ea typeface="Lora"/>
                <a:cs typeface="Lora"/>
                <a:sym typeface="Lora"/>
              </a:rPr>
              <a:t>Univariate EDA</a:t>
            </a:r>
            <a:endParaRPr>
              <a:latin typeface="Lora"/>
              <a:ea typeface="Lora"/>
              <a:cs typeface="Lora"/>
              <a:sym typeface="Lora"/>
            </a:endParaRPr>
          </a:p>
        </p:txBody>
      </p:sp>
      <p:pic>
        <p:nvPicPr>
          <p:cNvPr id="173" name="Google Shape;173;p25"/>
          <p:cNvPicPr preferRelativeResize="0"/>
          <p:nvPr/>
        </p:nvPicPr>
        <p:blipFill>
          <a:blip r:embed="rId3">
            <a:alphaModFix/>
          </a:blip>
          <a:stretch>
            <a:fillRect/>
          </a:stretch>
        </p:blipFill>
        <p:spPr>
          <a:xfrm>
            <a:off x="78950" y="4456775"/>
            <a:ext cx="1593825" cy="610975"/>
          </a:xfrm>
          <a:prstGeom prst="rect">
            <a:avLst/>
          </a:prstGeom>
          <a:noFill/>
          <a:ln>
            <a:noFill/>
          </a:ln>
        </p:spPr>
      </p:pic>
      <p:sp>
        <p:nvSpPr>
          <p:cNvPr id="174" name="Google Shape;174;p25"/>
          <p:cNvSpPr txBox="1"/>
          <p:nvPr/>
        </p:nvSpPr>
        <p:spPr>
          <a:xfrm>
            <a:off x="183400" y="491450"/>
            <a:ext cx="665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75" name="Google Shape;175;p25"/>
          <p:cNvSpPr txBox="1"/>
          <p:nvPr/>
        </p:nvSpPr>
        <p:spPr>
          <a:xfrm>
            <a:off x="1551150" y="3430300"/>
            <a:ext cx="6505500" cy="1015800"/>
          </a:xfrm>
          <a:prstGeom prst="rect">
            <a:avLst/>
          </a:prstGeom>
          <a:noFill/>
          <a:ln>
            <a:noFill/>
          </a:ln>
        </p:spPr>
        <p:txBody>
          <a:bodyPr anchorCtr="0" anchor="t" bIns="91425" lIns="91425" spcFirstLastPara="1" rIns="91425" wrap="square" tIns="91425">
            <a:spAutoFit/>
          </a:bodyPr>
          <a:lstStyle/>
          <a:p>
            <a:pPr indent="-279400" lvl="0" marL="457200" rtl="0" algn="l">
              <a:lnSpc>
                <a:spcPct val="115000"/>
              </a:lnSpc>
              <a:spcBef>
                <a:spcPts val="0"/>
              </a:spcBef>
              <a:spcAft>
                <a:spcPts val="0"/>
              </a:spcAft>
              <a:buSzPts val="800"/>
              <a:buFont typeface="Times New Roman"/>
              <a:buChar char="➔"/>
            </a:pPr>
            <a:r>
              <a:rPr lang="en" sz="800">
                <a:latin typeface="Times New Roman"/>
                <a:ea typeface="Times New Roman"/>
                <a:cs typeface="Times New Roman"/>
                <a:sym typeface="Times New Roman"/>
              </a:rPr>
              <a:t>I think that I didn't quite get this info. I mean, let's work out an example:</a:t>
            </a:r>
            <a:endParaRPr sz="800">
              <a:latin typeface="Times New Roman"/>
              <a:ea typeface="Times New Roman"/>
              <a:cs typeface="Times New Roman"/>
              <a:sym typeface="Times New Roman"/>
            </a:endParaRPr>
          </a:p>
          <a:p>
            <a:pPr indent="-279400" lvl="1" marL="914400" rtl="0" algn="l">
              <a:lnSpc>
                <a:spcPct val="115000"/>
              </a:lnSpc>
              <a:spcBef>
                <a:spcPts val="0"/>
              </a:spcBef>
              <a:spcAft>
                <a:spcPts val="0"/>
              </a:spcAft>
              <a:buSzPts val="800"/>
              <a:buFont typeface="Times New Roman"/>
              <a:buChar char="◆"/>
            </a:pPr>
            <a:r>
              <a:rPr lang="en" sz="800">
                <a:latin typeface="Times New Roman"/>
                <a:ea typeface="Times New Roman"/>
                <a:cs typeface="Times New Roman"/>
                <a:sym typeface="Times New Roman"/>
              </a:rPr>
              <a:t>So, taking into account that num_exposure is, by definition, the exposure time of the policy.</a:t>
            </a:r>
            <a:endParaRPr sz="8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8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800">
                <a:latin typeface="Times New Roman"/>
                <a:ea typeface="Times New Roman"/>
                <a:cs typeface="Times New Roman"/>
                <a:sym typeface="Times New Roman"/>
              </a:rPr>
              <a:t>        (*) Then, in the new column where it is represented the exposure by months, in the 12th month, which is  where 26% of the customers have their exposure time policy insurance, approximately 1.7% of them actually made some claim due to any loss?</a:t>
            </a:r>
            <a:endParaRPr sz="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800">
              <a:latin typeface="Times New Roman"/>
              <a:ea typeface="Times New Roman"/>
              <a:cs typeface="Times New Roman"/>
              <a:sym typeface="Times New Roman"/>
            </a:endParaRPr>
          </a:p>
        </p:txBody>
      </p:sp>
      <p:pic>
        <p:nvPicPr>
          <p:cNvPr id="176" name="Google Shape;176;p25"/>
          <p:cNvPicPr preferRelativeResize="0"/>
          <p:nvPr/>
        </p:nvPicPr>
        <p:blipFill>
          <a:blip r:embed="rId4">
            <a:alphaModFix/>
          </a:blip>
          <a:stretch>
            <a:fillRect/>
          </a:stretch>
        </p:blipFill>
        <p:spPr>
          <a:xfrm>
            <a:off x="78950" y="95800"/>
            <a:ext cx="6187600" cy="1338575"/>
          </a:xfrm>
          <a:prstGeom prst="rect">
            <a:avLst/>
          </a:prstGeom>
          <a:noFill/>
          <a:ln>
            <a:noFill/>
          </a:ln>
        </p:spPr>
      </p:pic>
      <p:pic>
        <p:nvPicPr>
          <p:cNvPr id="177" name="Google Shape;177;p25"/>
          <p:cNvPicPr preferRelativeResize="0"/>
          <p:nvPr/>
        </p:nvPicPr>
        <p:blipFill>
          <a:blip r:embed="rId5">
            <a:alphaModFix/>
          </a:blip>
          <a:stretch>
            <a:fillRect/>
          </a:stretch>
        </p:blipFill>
        <p:spPr>
          <a:xfrm>
            <a:off x="2268299" y="1693200"/>
            <a:ext cx="6687626" cy="1473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1" name="Shape 181"/>
        <p:cNvGrpSpPr/>
        <p:nvPr/>
      </p:nvGrpSpPr>
      <p:grpSpPr>
        <a:xfrm>
          <a:off x="0" y="0"/>
          <a:ext cx="0" cy="0"/>
          <a:chOff x="0" y="0"/>
          <a:chExt cx="0" cy="0"/>
        </a:xfrm>
      </p:grpSpPr>
      <p:sp>
        <p:nvSpPr>
          <p:cNvPr id="182" name="Google Shape;182;p26"/>
          <p:cNvSpPr txBox="1"/>
          <p:nvPr>
            <p:ph idx="4294967295" type="title"/>
          </p:nvPr>
        </p:nvSpPr>
        <p:spPr>
          <a:xfrm>
            <a:off x="3027350" y="300525"/>
            <a:ext cx="5883000" cy="5727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en">
                <a:latin typeface="Lora"/>
                <a:ea typeface="Lora"/>
                <a:cs typeface="Lora"/>
                <a:sym typeface="Lora"/>
              </a:rPr>
              <a:t>Univariate EDA</a:t>
            </a:r>
            <a:endParaRPr>
              <a:latin typeface="Lora"/>
              <a:ea typeface="Lora"/>
              <a:cs typeface="Lora"/>
              <a:sym typeface="Lora"/>
            </a:endParaRPr>
          </a:p>
        </p:txBody>
      </p:sp>
      <p:pic>
        <p:nvPicPr>
          <p:cNvPr id="183" name="Google Shape;183;p26"/>
          <p:cNvPicPr preferRelativeResize="0"/>
          <p:nvPr/>
        </p:nvPicPr>
        <p:blipFill>
          <a:blip r:embed="rId3">
            <a:alphaModFix/>
          </a:blip>
          <a:stretch>
            <a:fillRect/>
          </a:stretch>
        </p:blipFill>
        <p:spPr>
          <a:xfrm>
            <a:off x="78950" y="4456775"/>
            <a:ext cx="1593825" cy="610975"/>
          </a:xfrm>
          <a:prstGeom prst="rect">
            <a:avLst/>
          </a:prstGeom>
          <a:noFill/>
          <a:ln>
            <a:noFill/>
          </a:ln>
        </p:spPr>
      </p:pic>
      <p:sp>
        <p:nvSpPr>
          <p:cNvPr id="184" name="Google Shape;184;p26"/>
          <p:cNvSpPr txBox="1"/>
          <p:nvPr/>
        </p:nvSpPr>
        <p:spPr>
          <a:xfrm>
            <a:off x="183400" y="491450"/>
            <a:ext cx="665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85" name="Google Shape;185;p26"/>
          <p:cNvSpPr txBox="1"/>
          <p:nvPr/>
        </p:nvSpPr>
        <p:spPr>
          <a:xfrm>
            <a:off x="4572000" y="1237700"/>
            <a:ext cx="4374600" cy="732600"/>
          </a:xfrm>
          <a:prstGeom prst="rect">
            <a:avLst/>
          </a:prstGeom>
          <a:noFill/>
          <a:ln>
            <a:noFill/>
          </a:ln>
        </p:spPr>
        <p:txBody>
          <a:bodyPr anchorCtr="0" anchor="t" bIns="91425" lIns="91425" spcFirstLastPara="1" rIns="91425" wrap="square" tIns="91425">
            <a:spAutoFit/>
          </a:bodyPr>
          <a:lstStyle/>
          <a:p>
            <a:pPr indent="-279400" lvl="0" marL="457200" rtl="0" algn="l">
              <a:lnSpc>
                <a:spcPct val="115000"/>
              </a:lnSpc>
              <a:spcBef>
                <a:spcPts val="0"/>
              </a:spcBef>
              <a:spcAft>
                <a:spcPts val="0"/>
              </a:spcAft>
              <a:buSzPts val="800"/>
              <a:buFont typeface="Times New Roman"/>
              <a:buChar char="➔"/>
            </a:pPr>
            <a:r>
              <a:rPr lang="en" sz="800">
                <a:latin typeface="Times New Roman"/>
                <a:ea typeface="Times New Roman"/>
                <a:cs typeface="Times New Roman"/>
                <a:sym typeface="Times New Roman"/>
              </a:rPr>
              <a:t>Most of the customers, ~49%, appears to be betwqeen 31 and 50 yearls old.</a:t>
            </a:r>
            <a:endParaRPr sz="800">
              <a:latin typeface="Times New Roman"/>
              <a:ea typeface="Times New Roman"/>
              <a:cs typeface="Times New Roman"/>
              <a:sym typeface="Times New Roman"/>
            </a:endParaRPr>
          </a:p>
          <a:p>
            <a:pPr indent="-279400" lvl="1" marL="914400" rtl="0" algn="l">
              <a:lnSpc>
                <a:spcPct val="115000"/>
              </a:lnSpc>
              <a:spcBef>
                <a:spcPts val="0"/>
              </a:spcBef>
              <a:spcAft>
                <a:spcPts val="0"/>
              </a:spcAft>
              <a:buSzPts val="800"/>
              <a:buFont typeface="Times New Roman"/>
              <a:buChar char="◆"/>
            </a:pPr>
            <a:r>
              <a:rPr lang="en" sz="800">
                <a:latin typeface="Times New Roman"/>
                <a:ea typeface="Times New Roman"/>
                <a:cs typeface="Times New Roman"/>
                <a:sym typeface="Times New Roman"/>
              </a:rPr>
              <a:t>It was created a two new resource which is:</a:t>
            </a:r>
            <a:endParaRPr sz="800">
              <a:latin typeface="Times New Roman"/>
              <a:ea typeface="Times New Roman"/>
              <a:cs typeface="Times New Roman"/>
              <a:sym typeface="Times New Roman"/>
            </a:endParaRPr>
          </a:p>
          <a:p>
            <a:pPr indent="-279400" lvl="1" marL="914400" rtl="0" algn="l">
              <a:lnSpc>
                <a:spcPct val="115000"/>
              </a:lnSpc>
              <a:spcBef>
                <a:spcPts val="0"/>
              </a:spcBef>
              <a:spcAft>
                <a:spcPts val="0"/>
              </a:spcAft>
              <a:buSzPts val="800"/>
              <a:buFont typeface="Times New Roman"/>
              <a:buChar char="◆"/>
            </a:pPr>
            <a:r>
              <a:rPr lang="en" sz="800">
                <a:latin typeface="Times New Roman"/>
                <a:ea typeface="Times New Roman"/>
                <a:cs typeface="Times New Roman"/>
                <a:sym typeface="Times New Roman"/>
              </a:rPr>
              <a:t>The driver age range: num_driverAge_RANGE</a:t>
            </a:r>
            <a:endParaRPr sz="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800">
              <a:latin typeface="Times New Roman"/>
              <a:ea typeface="Times New Roman"/>
              <a:cs typeface="Times New Roman"/>
              <a:sym typeface="Times New Roman"/>
            </a:endParaRPr>
          </a:p>
        </p:txBody>
      </p:sp>
      <p:pic>
        <p:nvPicPr>
          <p:cNvPr id="186" name="Google Shape;186;p26"/>
          <p:cNvPicPr preferRelativeResize="0"/>
          <p:nvPr/>
        </p:nvPicPr>
        <p:blipFill>
          <a:blip r:embed="rId4">
            <a:alphaModFix/>
          </a:blip>
          <a:stretch>
            <a:fillRect/>
          </a:stretch>
        </p:blipFill>
        <p:spPr>
          <a:xfrm>
            <a:off x="835650" y="2615150"/>
            <a:ext cx="7552499" cy="1792125"/>
          </a:xfrm>
          <a:prstGeom prst="rect">
            <a:avLst/>
          </a:prstGeom>
          <a:noFill/>
          <a:ln>
            <a:noFill/>
          </a:ln>
        </p:spPr>
      </p:pic>
      <p:pic>
        <p:nvPicPr>
          <p:cNvPr id="187" name="Google Shape;187;p26"/>
          <p:cNvPicPr preferRelativeResize="0"/>
          <p:nvPr/>
        </p:nvPicPr>
        <p:blipFill>
          <a:blip r:embed="rId5">
            <a:alphaModFix/>
          </a:blip>
          <a:stretch>
            <a:fillRect/>
          </a:stretch>
        </p:blipFill>
        <p:spPr>
          <a:xfrm>
            <a:off x="463300" y="363422"/>
            <a:ext cx="3539775" cy="198421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1" name="Shape 191"/>
        <p:cNvGrpSpPr/>
        <p:nvPr/>
      </p:nvGrpSpPr>
      <p:grpSpPr>
        <a:xfrm>
          <a:off x="0" y="0"/>
          <a:ext cx="0" cy="0"/>
          <a:chOff x="0" y="0"/>
          <a:chExt cx="0" cy="0"/>
        </a:xfrm>
      </p:grpSpPr>
      <p:sp>
        <p:nvSpPr>
          <p:cNvPr id="192" name="Google Shape;192;p27"/>
          <p:cNvSpPr txBox="1"/>
          <p:nvPr>
            <p:ph idx="4294967295" type="title"/>
          </p:nvPr>
        </p:nvSpPr>
        <p:spPr>
          <a:xfrm>
            <a:off x="3027350" y="300525"/>
            <a:ext cx="5883000" cy="5727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en">
                <a:latin typeface="Lora"/>
                <a:ea typeface="Lora"/>
                <a:cs typeface="Lora"/>
                <a:sym typeface="Lora"/>
              </a:rPr>
              <a:t>Bivariate</a:t>
            </a:r>
            <a:r>
              <a:rPr lang="en">
                <a:latin typeface="Lora"/>
                <a:ea typeface="Lora"/>
                <a:cs typeface="Lora"/>
                <a:sym typeface="Lora"/>
              </a:rPr>
              <a:t> EDA</a:t>
            </a:r>
            <a:endParaRPr>
              <a:latin typeface="Lora"/>
              <a:ea typeface="Lora"/>
              <a:cs typeface="Lora"/>
              <a:sym typeface="Lora"/>
            </a:endParaRPr>
          </a:p>
        </p:txBody>
      </p:sp>
      <p:pic>
        <p:nvPicPr>
          <p:cNvPr id="193" name="Google Shape;193;p27"/>
          <p:cNvPicPr preferRelativeResize="0"/>
          <p:nvPr/>
        </p:nvPicPr>
        <p:blipFill>
          <a:blip r:embed="rId3">
            <a:alphaModFix/>
          </a:blip>
          <a:stretch>
            <a:fillRect/>
          </a:stretch>
        </p:blipFill>
        <p:spPr>
          <a:xfrm>
            <a:off x="78950" y="4456775"/>
            <a:ext cx="1593825" cy="610975"/>
          </a:xfrm>
          <a:prstGeom prst="rect">
            <a:avLst/>
          </a:prstGeom>
          <a:noFill/>
          <a:ln>
            <a:noFill/>
          </a:ln>
        </p:spPr>
      </p:pic>
      <p:sp>
        <p:nvSpPr>
          <p:cNvPr id="194" name="Google Shape;194;p27"/>
          <p:cNvSpPr txBox="1"/>
          <p:nvPr/>
        </p:nvSpPr>
        <p:spPr>
          <a:xfrm>
            <a:off x="183400" y="491450"/>
            <a:ext cx="665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95" name="Google Shape;195;p27"/>
          <p:cNvPicPr preferRelativeResize="0"/>
          <p:nvPr/>
        </p:nvPicPr>
        <p:blipFill>
          <a:blip r:embed="rId4">
            <a:alphaModFix/>
          </a:blip>
          <a:stretch>
            <a:fillRect/>
          </a:stretch>
        </p:blipFill>
        <p:spPr>
          <a:xfrm>
            <a:off x="152400" y="1584775"/>
            <a:ext cx="8839200" cy="197394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9" name="Shape 199"/>
        <p:cNvGrpSpPr/>
        <p:nvPr/>
      </p:nvGrpSpPr>
      <p:grpSpPr>
        <a:xfrm>
          <a:off x="0" y="0"/>
          <a:ext cx="0" cy="0"/>
          <a:chOff x="0" y="0"/>
          <a:chExt cx="0" cy="0"/>
        </a:xfrm>
      </p:grpSpPr>
      <p:pic>
        <p:nvPicPr>
          <p:cNvPr id="200" name="Google Shape;200;p28"/>
          <p:cNvPicPr preferRelativeResize="0"/>
          <p:nvPr/>
        </p:nvPicPr>
        <p:blipFill>
          <a:blip r:embed="rId3">
            <a:alphaModFix/>
          </a:blip>
          <a:stretch>
            <a:fillRect/>
          </a:stretch>
        </p:blipFill>
        <p:spPr>
          <a:xfrm>
            <a:off x="2750" y="74075"/>
            <a:ext cx="6978625" cy="2088225"/>
          </a:xfrm>
          <a:prstGeom prst="rect">
            <a:avLst/>
          </a:prstGeom>
          <a:noFill/>
          <a:ln>
            <a:noFill/>
          </a:ln>
        </p:spPr>
      </p:pic>
      <p:sp>
        <p:nvSpPr>
          <p:cNvPr id="201" name="Google Shape;201;p28"/>
          <p:cNvSpPr txBox="1"/>
          <p:nvPr>
            <p:ph idx="4294967295" type="title"/>
          </p:nvPr>
        </p:nvSpPr>
        <p:spPr>
          <a:xfrm>
            <a:off x="3027350" y="300525"/>
            <a:ext cx="5883000" cy="5727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en">
                <a:latin typeface="Lora"/>
                <a:ea typeface="Lora"/>
                <a:cs typeface="Lora"/>
                <a:sym typeface="Lora"/>
              </a:rPr>
              <a:t>Bivariate EDA</a:t>
            </a:r>
            <a:endParaRPr>
              <a:latin typeface="Lora"/>
              <a:ea typeface="Lora"/>
              <a:cs typeface="Lora"/>
              <a:sym typeface="Lora"/>
            </a:endParaRPr>
          </a:p>
        </p:txBody>
      </p:sp>
      <p:pic>
        <p:nvPicPr>
          <p:cNvPr id="202" name="Google Shape;202;p28"/>
          <p:cNvPicPr preferRelativeResize="0"/>
          <p:nvPr/>
        </p:nvPicPr>
        <p:blipFill>
          <a:blip r:embed="rId4">
            <a:alphaModFix/>
          </a:blip>
          <a:stretch>
            <a:fillRect/>
          </a:stretch>
        </p:blipFill>
        <p:spPr>
          <a:xfrm>
            <a:off x="78950" y="4456775"/>
            <a:ext cx="1593825" cy="610975"/>
          </a:xfrm>
          <a:prstGeom prst="rect">
            <a:avLst/>
          </a:prstGeom>
          <a:noFill/>
          <a:ln>
            <a:noFill/>
          </a:ln>
        </p:spPr>
      </p:pic>
      <p:sp>
        <p:nvSpPr>
          <p:cNvPr id="203" name="Google Shape;203;p28"/>
          <p:cNvSpPr txBox="1"/>
          <p:nvPr/>
        </p:nvSpPr>
        <p:spPr>
          <a:xfrm>
            <a:off x="183400" y="491450"/>
            <a:ext cx="665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04" name="Google Shape;204;p28"/>
          <p:cNvPicPr preferRelativeResize="0"/>
          <p:nvPr/>
        </p:nvPicPr>
        <p:blipFill>
          <a:blip r:embed="rId5">
            <a:alphaModFix/>
          </a:blip>
          <a:stretch>
            <a:fillRect/>
          </a:stretch>
        </p:blipFill>
        <p:spPr>
          <a:xfrm>
            <a:off x="1498500" y="2571750"/>
            <a:ext cx="7547900" cy="2143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8" name="Shape 208"/>
        <p:cNvGrpSpPr/>
        <p:nvPr/>
      </p:nvGrpSpPr>
      <p:grpSpPr>
        <a:xfrm>
          <a:off x="0" y="0"/>
          <a:ext cx="0" cy="0"/>
          <a:chOff x="0" y="0"/>
          <a:chExt cx="0" cy="0"/>
        </a:xfrm>
      </p:grpSpPr>
      <p:sp>
        <p:nvSpPr>
          <p:cNvPr id="209" name="Google Shape;209;p29"/>
          <p:cNvSpPr txBox="1"/>
          <p:nvPr>
            <p:ph idx="4294967295" type="title"/>
          </p:nvPr>
        </p:nvSpPr>
        <p:spPr>
          <a:xfrm>
            <a:off x="3027350" y="300525"/>
            <a:ext cx="5883000" cy="5727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en">
                <a:latin typeface="Lora"/>
                <a:ea typeface="Lora"/>
                <a:cs typeface="Lora"/>
                <a:sym typeface="Lora"/>
              </a:rPr>
              <a:t>Bivariate EDA</a:t>
            </a:r>
            <a:endParaRPr>
              <a:latin typeface="Lora"/>
              <a:ea typeface="Lora"/>
              <a:cs typeface="Lora"/>
              <a:sym typeface="Lora"/>
            </a:endParaRPr>
          </a:p>
        </p:txBody>
      </p:sp>
      <p:pic>
        <p:nvPicPr>
          <p:cNvPr id="210" name="Google Shape;210;p29"/>
          <p:cNvPicPr preferRelativeResize="0"/>
          <p:nvPr/>
        </p:nvPicPr>
        <p:blipFill>
          <a:blip r:embed="rId3">
            <a:alphaModFix/>
          </a:blip>
          <a:stretch>
            <a:fillRect/>
          </a:stretch>
        </p:blipFill>
        <p:spPr>
          <a:xfrm>
            <a:off x="78950" y="4456775"/>
            <a:ext cx="1593825" cy="610975"/>
          </a:xfrm>
          <a:prstGeom prst="rect">
            <a:avLst/>
          </a:prstGeom>
          <a:noFill/>
          <a:ln>
            <a:noFill/>
          </a:ln>
        </p:spPr>
      </p:pic>
      <p:sp>
        <p:nvSpPr>
          <p:cNvPr id="211" name="Google Shape;211;p29"/>
          <p:cNvSpPr txBox="1"/>
          <p:nvPr/>
        </p:nvSpPr>
        <p:spPr>
          <a:xfrm>
            <a:off x="183400" y="491450"/>
            <a:ext cx="665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12" name="Google Shape;212;p29"/>
          <p:cNvPicPr preferRelativeResize="0"/>
          <p:nvPr/>
        </p:nvPicPr>
        <p:blipFill>
          <a:blip r:embed="rId4">
            <a:alphaModFix/>
          </a:blip>
          <a:stretch>
            <a:fillRect/>
          </a:stretch>
        </p:blipFill>
        <p:spPr>
          <a:xfrm>
            <a:off x="676150" y="491450"/>
            <a:ext cx="4937267" cy="1939225"/>
          </a:xfrm>
          <a:prstGeom prst="rect">
            <a:avLst/>
          </a:prstGeom>
          <a:noFill/>
          <a:ln>
            <a:noFill/>
          </a:ln>
        </p:spPr>
      </p:pic>
      <p:pic>
        <p:nvPicPr>
          <p:cNvPr id="213" name="Google Shape;213;p29"/>
          <p:cNvPicPr preferRelativeResize="0"/>
          <p:nvPr/>
        </p:nvPicPr>
        <p:blipFill>
          <a:blip r:embed="rId5">
            <a:alphaModFix/>
          </a:blip>
          <a:stretch>
            <a:fillRect/>
          </a:stretch>
        </p:blipFill>
        <p:spPr>
          <a:xfrm>
            <a:off x="2367350" y="2892200"/>
            <a:ext cx="6543010" cy="18581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7" name="Shape 217"/>
        <p:cNvGrpSpPr/>
        <p:nvPr/>
      </p:nvGrpSpPr>
      <p:grpSpPr>
        <a:xfrm>
          <a:off x="0" y="0"/>
          <a:ext cx="0" cy="0"/>
          <a:chOff x="0" y="0"/>
          <a:chExt cx="0" cy="0"/>
        </a:xfrm>
      </p:grpSpPr>
      <p:sp>
        <p:nvSpPr>
          <p:cNvPr id="218" name="Google Shape;218;p30"/>
          <p:cNvSpPr txBox="1"/>
          <p:nvPr>
            <p:ph idx="4294967295" type="title"/>
          </p:nvPr>
        </p:nvSpPr>
        <p:spPr>
          <a:xfrm>
            <a:off x="3027350" y="300525"/>
            <a:ext cx="5883000" cy="5727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en">
                <a:latin typeface="Lora"/>
                <a:ea typeface="Lora"/>
                <a:cs typeface="Lora"/>
                <a:sym typeface="Lora"/>
              </a:rPr>
              <a:t>Bivariate EDA</a:t>
            </a:r>
            <a:endParaRPr>
              <a:latin typeface="Lora"/>
              <a:ea typeface="Lora"/>
              <a:cs typeface="Lora"/>
              <a:sym typeface="Lora"/>
            </a:endParaRPr>
          </a:p>
        </p:txBody>
      </p:sp>
      <p:pic>
        <p:nvPicPr>
          <p:cNvPr id="219" name="Google Shape;219;p30"/>
          <p:cNvPicPr preferRelativeResize="0"/>
          <p:nvPr/>
        </p:nvPicPr>
        <p:blipFill>
          <a:blip r:embed="rId3">
            <a:alphaModFix/>
          </a:blip>
          <a:stretch>
            <a:fillRect/>
          </a:stretch>
        </p:blipFill>
        <p:spPr>
          <a:xfrm>
            <a:off x="78950" y="4456775"/>
            <a:ext cx="1593825" cy="610975"/>
          </a:xfrm>
          <a:prstGeom prst="rect">
            <a:avLst/>
          </a:prstGeom>
          <a:noFill/>
          <a:ln>
            <a:noFill/>
          </a:ln>
        </p:spPr>
      </p:pic>
      <p:sp>
        <p:nvSpPr>
          <p:cNvPr id="220" name="Google Shape;220;p30"/>
          <p:cNvSpPr txBox="1"/>
          <p:nvPr/>
        </p:nvSpPr>
        <p:spPr>
          <a:xfrm>
            <a:off x="183400" y="491450"/>
            <a:ext cx="665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21" name="Google Shape;221;p30"/>
          <p:cNvPicPr preferRelativeResize="0"/>
          <p:nvPr/>
        </p:nvPicPr>
        <p:blipFill>
          <a:blip r:embed="rId4">
            <a:alphaModFix/>
          </a:blip>
          <a:stretch>
            <a:fillRect/>
          </a:stretch>
        </p:blipFill>
        <p:spPr>
          <a:xfrm>
            <a:off x="183400" y="403425"/>
            <a:ext cx="5520801" cy="2096700"/>
          </a:xfrm>
          <a:prstGeom prst="rect">
            <a:avLst/>
          </a:prstGeom>
          <a:noFill/>
          <a:ln>
            <a:noFill/>
          </a:ln>
        </p:spPr>
      </p:pic>
      <p:pic>
        <p:nvPicPr>
          <p:cNvPr id="222" name="Google Shape;222;p30"/>
          <p:cNvPicPr preferRelativeResize="0"/>
          <p:nvPr/>
        </p:nvPicPr>
        <p:blipFill>
          <a:blip r:embed="rId5">
            <a:alphaModFix/>
          </a:blip>
          <a:stretch>
            <a:fillRect/>
          </a:stretch>
        </p:blipFill>
        <p:spPr>
          <a:xfrm>
            <a:off x="1779100" y="2571750"/>
            <a:ext cx="6864395" cy="1970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 name="Shape 226"/>
        <p:cNvGrpSpPr/>
        <p:nvPr/>
      </p:nvGrpSpPr>
      <p:grpSpPr>
        <a:xfrm>
          <a:off x="0" y="0"/>
          <a:ext cx="0" cy="0"/>
          <a:chOff x="0" y="0"/>
          <a:chExt cx="0" cy="0"/>
        </a:xfrm>
      </p:grpSpPr>
      <p:sp>
        <p:nvSpPr>
          <p:cNvPr id="227" name="Google Shape;227;p31"/>
          <p:cNvSpPr txBox="1"/>
          <p:nvPr>
            <p:ph idx="4294967295" type="title"/>
          </p:nvPr>
        </p:nvSpPr>
        <p:spPr>
          <a:xfrm>
            <a:off x="3027350" y="300525"/>
            <a:ext cx="5883000" cy="5727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en">
                <a:latin typeface="Lora"/>
                <a:ea typeface="Lora"/>
                <a:cs typeface="Lora"/>
                <a:sym typeface="Lora"/>
              </a:rPr>
              <a:t>Bivariate EDA</a:t>
            </a:r>
            <a:endParaRPr>
              <a:latin typeface="Lora"/>
              <a:ea typeface="Lora"/>
              <a:cs typeface="Lora"/>
              <a:sym typeface="Lora"/>
            </a:endParaRPr>
          </a:p>
        </p:txBody>
      </p:sp>
      <p:pic>
        <p:nvPicPr>
          <p:cNvPr id="228" name="Google Shape;228;p31"/>
          <p:cNvPicPr preferRelativeResize="0"/>
          <p:nvPr/>
        </p:nvPicPr>
        <p:blipFill>
          <a:blip r:embed="rId3">
            <a:alphaModFix/>
          </a:blip>
          <a:stretch>
            <a:fillRect/>
          </a:stretch>
        </p:blipFill>
        <p:spPr>
          <a:xfrm>
            <a:off x="78950" y="4456775"/>
            <a:ext cx="1593825" cy="610975"/>
          </a:xfrm>
          <a:prstGeom prst="rect">
            <a:avLst/>
          </a:prstGeom>
          <a:noFill/>
          <a:ln>
            <a:noFill/>
          </a:ln>
        </p:spPr>
      </p:pic>
      <p:sp>
        <p:nvSpPr>
          <p:cNvPr id="229" name="Google Shape;229;p31"/>
          <p:cNvSpPr txBox="1"/>
          <p:nvPr/>
        </p:nvSpPr>
        <p:spPr>
          <a:xfrm>
            <a:off x="183400" y="491450"/>
            <a:ext cx="665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30" name="Google Shape;230;p31"/>
          <p:cNvPicPr preferRelativeResize="0"/>
          <p:nvPr/>
        </p:nvPicPr>
        <p:blipFill>
          <a:blip r:embed="rId4">
            <a:alphaModFix/>
          </a:blip>
          <a:stretch>
            <a:fillRect/>
          </a:stretch>
        </p:blipFill>
        <p:spPr>
          <a:xfrm>
            <a:off x="183400" y="940600"/>
            <a:ext cx="8839199" cy="2501919"/>
          </a:xfrm>
          <a:prstGeom prst="rect">
            <a:avLst/>
          </a:prstGeom>
          <a:noFill/>
          <a:ln>
            <a:noFill/>
          </a:ln>
        </p:spPr>
      </p:pic>
      <p:sp>
        <p:nvSpPr>
          <p:cNvPr id="231" name="Google Shape;231;p31"/>
          <p:cNvSpPr txBox="1"/>
          <p:nvPr/>
        </p:nvSpPr>
        <p:spPr>
          <a:xfrm>
            <a:off x="1591375" y="3442525"/>
            <a:ext cx="6505500" cy="1440600"/>
          </a:xfrm>
          <a:prstGeom prst="rect">
            <a:avLst/>
          </a:prstGeom>
          <a:noFill/>
          <a:ln>
            <a:noFill/>
          </a:ln>
        </p:spPr>
        <p:txBody>
          <a:bodyPr anchorCtr="0" anchor="t" bIns="91425" lIns="91425" spcFirstLastPara="1" rIns="91425" wrap="square" tIns="91425">
            <a:spAutoFit/>
          </a:bodyPr>
          <a:lstStyle/>
          <a:p>
            <a:pPr indent="-279400" lvl="0" marL="457200" rtl="0" algn="l">
              <a:lnSpc>
                <a:spcPct val="115000"/>
              </a:lnSpc>
              <a:spcBef>
                <a:spcPts val="0"/>
              </a:spcBef>
              <a:spcAft>
                <a:spcPts val="0"/>
              </a:spcAft>
              <a:buSzPts val="800"/>
              <a:buFont typeface="Times New Roman"/>
              <a:buChar char="➔"/>
            </a:pPr>
            <a:r>
              <a:rPr lang="en" sz="800">
                <a:latin typeface="Times New Roman"/>
                <a:ea typeface="Times New Roman"/>
                <a:cs typeface="Times New Roman"/>
                <a:sym typeface="Times New Roman"/>
              </a:rPr>
              <a:t>Notice that in bivariate analysis the EDA could still spend so much time. So far, the bivariate analysis was performed using some basic key-insigths in way to gather some kind of information.</a:t>
            </a:r>
            <a:endParaRPr sz="800">
              <a:latin typeface="Times New Roman"/>
              <a:ea typeface="Times New Roman"/>
              <a:cs typeface="Times New Roman"/>
              <a:sym typeface="Times New Roman"/>
            </a:endParaRPr>
          </a:p>
          <a:p>
            <a:pPr indent="-279400" lvl="0" marL="457200" rtl="0" algn="l">
              <a:lnSpc>
                <a:spcPct val="115000"/>
              </a:lnSpc>
              <a:spcBef>
                <a:spcPts val="0"/>
              </a:spcBef>
              <a:spcAft>
                <a:spcPts val="0"/>
              </a:spcAft>
              <a:buSzPts val="800"/>
              <a:buFont typeface="Times New Roman"/>
              <a:buChar char="➔"/>
            </a:pPr>
            <a:r>
              <a:rPr lang="en" sz="800">
                <a:latin typeface="Times New Roman"/>
                <a:ea typeface="Times New Roman"/>
                <a:cs typeface="Times New Roman"/>
                <a:sym typeface="Times New Roman"/>
              </a:rPr>
              <a:t>What else could be done in Bivariate and Multivariate EDA?</a:t>
            </a:r>
            <a:endParaRPr sz="800">
              <a:latin typeface="Times New Roman"/>
              <a:ea typeface="Times New Roman"/>
              <a:cs typeface="Times New Roman"/>
              <a:sym typeface="Times New Roman"/>
            </a:endParaRPr>
          </a:p>
          <a:p>
            <a:pPr indent="-279400" lvl="1" marL="914400" rtl="0" algn="l">
              <a:lnSpc>
                <a:spcPct val="115000"/>
              </a:lnSpc>
              <a:spcBef>
                <a:spcPts val="0"/>
              </a:spcBef>
              <a:spcAft>
                <a:spcPts val="0"/>
              </a:spcAft>
              <a:buSzPts val="800"/>
              <a:buFont typeface="Times New Roman"/>
              <a:buChar char="◆"/>
            </a:pPr>
            <a:r>
              <a:rPr lang="en" sz="800">
                <a:latin typeface="Times New Roman"/>
                <a:ea typeface="Times New Roman"/>
                <a:cs typeface="Times New Roman"/>
                <a:sym typeface="Times New Roman"/>
              </a:rPr>
              <a:t>The limit is the imagination! We could try scatter plots to verify if there's some kind of preferred direction say Drivers' Age VS Exposure?</a:t>
            </a:r>
            <a:endParaRPr sz="800">
              <a:latin typeface="Times New Roman"/>
              <a:ea typeface="Times New Roman"/>
              <a:cs typeface="Times New Roman"/>
              <a:sym typeface="Times New Roman"/>
            </a:endParaRPr>
          </a:p>
          <a:p>
            <a:pPr indent="-279400" lvl="1" marL="914400" rtl="0" algn="l">
              <a:lnSpc>
                <a:spcPct val="115000"/>
              </a:lnSpc>
              <a:spcBef>
                <a:spcPts val="0"/>
              </a:spcBef>
              <a:spcAft>
                <a:spcPts val="0"/>
              </a:spcAft>
              <a:buSzPts val="800"/>
              <a:buFont typeface="Times New Roman"/>
              <a:buChar char="◆"/>
            </a:pPr>
            <a:r>
              <a:rPr lang="en" sz="800">
                <a:latin typeface="Times New Roman"/>
                <a:ea typeface="Times New Roman"/>
                <a:cs typeface="Times New Roman"/>
                <a:sym typeface="Times New Roman"/>
              </a:rPr>
              <a:t>Check the correlation between resources. Find out if there're correlated or anticorrelated behaviours (Probably both).</a:t>
            </a:r>
            <a:endParaRPr sz="800">
              <a:latin typeface="Times New Roman"/>
              <a:ea typeface="Times New Roman"/>
              <a:cs typeface="Times New Roman"/>
              <a:sym typeface="Times New Roman"/>
            </a:endParaRPr>
          </a:p>
          <a:p>
            <a:pPr indent="-279400" lvl="1" marL="914400" rtl="0" algn="l">
              <a:lnSpc>
                <a:spcPct val="115000"/>
              </a:lnSpc>
              <a:spcBef>
                <a:spcPts val="0"/>
              </a:spcBef>
              <a:spcAft>
                <a:spcPts val="0"/>
              </a:spcAft>
              <a:buSzPts val="800"/>
              <a:buFont typeface="Times New Roman"/>
              <a:buChar char="◆"/>
            </a:pPr>
            <a:r>
              <a:rPr lang="en" sz="800">
                <a:latin typeface="Times New Roman"/>
                <a:ea typeface="Times New Roman"/>
                <a:cs typeface="Times New Roman"/>
                <a:sym typeface="Times New Roman"/>
              </a:rPr>
              <a:t>And so much more.</a:t>
            </a:r>
            <a:endParaRPr sz="800">
              <a:latin typeface="Times New Roman"/>
              <a:ea typeface="Times New Roman"/>
              <a:cs typeface="Times New Roman"/>
              <a:sym typeface="Times New Roman"/>
            </a:endParaRPr>
          </a:p>
          <a:p>
            <a:pPr indent="-279400" lvl="1" marL="914400" rtl="0" algn="l">
              <a:lnSpc>
                <a:spcPct val="115000"/>
              </a:lnSpc>
              <a:spcBef>
                <a:spcPts val="0"/>
              </a:spcBef>
              <a:spcAft>
                <a:spcPts val="0"/>
              </a:spcAft>
              <a:buSzPts val="800"/>
              <a:buFont typeface="Times New Roman"/>
              <a:buChar char="◆"/>
            </a:pPr>
            <a:r>
              <a:rPr lang="en" sz="800">
                <a:latin typeface="Times New Roman"/>
                <a:ea typeface="Times New Roman"/>
                <a:cs typeface="Times New Roman"/>
                <a:sym typeface="Times New Roman"/>
              </a:rPr>
              <a:t>But, let's focus on the target analysis. And the correlation between the resources.</a:t>
            </a:r>
            <a:endParaRPr sz="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 name="Shape 60"/>
        <p:cNvGrpSpPr/>
        <p:nvPr/>
      </p:nvGrpSpPr>
      <p:grpSpPr>
        <a:xfrm>
          <a:off x="0" y="0"/>
          <a:ext cx="0" cy="0"/>
          <a:chOff x="0" y="0"/>
          <a:chExt cx="0" cy="0"/>
        </a:xfrm>
      </p:grpSpPr>
      <p:sp>
        <p:nvSpPr>
          <p:cNvPr id="61" name="Google Shape;61;p14"/>
          <p:cNvSpPr txBox="1"/>
          <p:nvPr>
            <p:ph idx="4294967295" type="title"/>
          </p:nvPr>
        </p:nvSpPr>
        <p:spPr>
          <a:xfrm>
            <a:off x="3027350" y="300525"/>
            <a:ext cx="5883000" cy="5727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en">
                <a:latin typeface="Lora"/>
                <a:ea typeface="Lora"/>
                <a:cs typeface="Lora"/>
                <a:sym typeface="Lora"/>
              </a:rPr>
              <a:t>Statement of the Problem</a:t>
            </a:r>
            <a:endParaRPr>
              <a:latin typeface="Lora"/>
              <a:ea typeface="Lora"/>
              <a:cs typeface="Lora"/>
              <a:sym typeface="Lora"/>
            </a:endParaRPr>
          </a:p>
        </p:txBody>
      </p:sp>
      <p:sp>
        <p:nvSpPr>
          <p:cNvPr id="62" name="Google Shape;62;p14"/>
          <p:cNvSpPr txBox="1"/>
          <p:nvPr>
            <p:ph idx="4294967295" type="title"/>
          </p:nvPr>
        </p:nvSpPr>
        <p:spPr>
          <a:xfrm>
            <a:off x="353525" y="1408275"/>
            <a:ext cx="8699400" cy="96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1420">
                <a:latin typeface="Lora"/>
                <a:ea typeface="Lora"/>
                <a:cs typeface="Lora"/>
                <a:sym typeface="Lora"/>
              </a:rPr>
              <a:t>Problem: </a:t>
            </a:r>
            <a:endParaRPr b="1" sz="1420">
              <a:latin typeface="Lora"/>
              <a:ea typeface="Lora"/>
              <a:cs typeface="Lora"/>
              <a:sym typeface="Lora"/>
            </a:endParaRPr>
          </a:p>
          <a:p>
            <a:pPr indent="0" lvl="0" marL="0" rtl="0" algn="l">
              <a:spcBef>
                <a:spcPts val="0"/>
              </a:spcBef>
              <a:spcAft>
                <a:spcPts val="0"/>
              </a:spcAft>
              <a:buSzPts val="990"/>
              <a:buNone/>
            </a:pPr>
            <a:r>
              <a:rPr i="1" lang="en" sz="1320">
                <a:latin typeface="Times New Roman"/>
                <a:ea typeface="Times New Roman"/>
                <a:cs typeface="Times New Roman"/>
                <a:sym typeface="Times New Roman"/>
              </a:rPr>
              <a:t>Presently Liberty Insurance Co. has a very complicated problem regarding lack of trustful knowledge on claims that a policyholder is most likely to file during the exposure time policy.</a:t>
            </a:r>
            <a:endParaRPr i="1" sz="1320">
              <a:latin typeface="Times New Roman"/>
              <a:ea typeface="Times New Roman"/>
              <a:cs typeface="Times New Roman"/>
              <a:sym typeface="Times New Roman"/>
            </a:endParaRPr>
          </a:p>
        </p:txBody>
      </p:sp>
      <p:sp>
        <p:nvSpPr>
          <p:cNvPr id="63" name="Google Shape;63;p14"/>
          <p:cNvSpPr txBox="1"/>
          <p:nvPr>
            <p:ph idx="4294967295" type="title"/>
          </p:nvPr>
        </p:nvSpPr>
        <p:spPr>
          <a:xfrm>
            <a:off x="353525" y="2571750"/>
            <a:ext cx="8699400" cy="96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1420">
                <a:latin typeface="Lora"/>
                <a:ea typeface="Lora"/>
                <a:cs typeface="Lora"/>
                <a:sym typeface="Lora"/>
              </a:rPr>
              <a:t>Formal Statement: </a:t>
            </a:r>
            <a:endParaRPr b="1" sz="1420">
              <a:latin typeface="Lora"/>
              <a:ea typeface="Lora"/>
              <a:cs typeface="Lora"/>
              <a:sym typeface="Lora"/>
            </a:endParaRPr>
          </a:p>
          <a:p>
            <a:pPr indent="0" lvl="0" marL="0" rtl="0" algn="l">
              <a:spcBef>
                <a:spcPts val="0"/>
              </a:spcBef>
              <a:spcAft>
                <a:spcPts val="0"/>
              </a:spcAft>
              <a:buSzPts val="990"/>
              <a:buNone/>
            </a:pPr>
            <a:r>
              <a:rPr i="1" lang="en" sz="1420">
                <a:latin typeface="Times New Roman"/>
                <a:ea typeface="Times New Roman"/>
                <a:cs typeface="Times New Roman"/>
                <a:sym typeface="Times New Roman"/>
              </a:rPr>
              <a:t>Build a model able to predict the total number of claims a customer is going to file with the company.</a:t>
            </a:r>
            <a:endParaRPr i="1" sz="1420">
              <a:latin typeface="Times New Roman"/>
              <a:ea typeface="Times New Roman"/>
              <a:cs typeface="Times New Roman"/>
              <a:sym typeface="Times New Roman"/>
            </a:endParaRPr>
          </a:p>
          <a:p>
            <a:pPr indent="0" lvl="0" marL="0" rtl="0" algn="l">
              <a:spcBef>
                <a:spcPts val="0"/>
              </a:spcBef>
              <a:spcAft>
                <a:spcPts val="0"/>
              </a:spcAft>
              <a:buSzPts val="990"/>
              <a:buNone/>
            </a:pPr>
            <a:r>
              <a:t/>
            </a:r>
            <a:endParaRPr i="1" sz="1320">
              <a:latin typeface="Times New Roman"/>
              <a:ea typeface="Times New Roman"/>
              <a:cs typeface="Times New Roman"/>
              <a:sym typeface="Times New Roman"/>
            </a:endParaRPr>
          </a:p>
        </p:txBody>
      </p:sp>
      <p:pic>
        <p:nvPicPr>
          <p:cNvPr id="64" name="Google Shape;64;p14"/>
          <p:cNvPicPr preferRelativeResize="0"/>
          <p:nvPr/>
        </p:nvPicPr>
        <p:blipFill>
          <a:blip r:embed="rId3">
            <a:alphaModFix/>
          </a:blip>
          <a:stretch>
            <a:fillRect/>
          </a:stretch>
        </p:blipFill>
        <p:spPr>
          <a:xfrm>
            <a:off x="78950" y="4456775"/>
            <a:ext cx="1593825" cy="6109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5" name="Shape 235"/>
        <p:cNvGrpSpPr/>
        <p:nvPr/>
      </p:nvGrpSpPr>
      <p:grpSpPr>
        <a:xfrm>
          <a:off x="0" y="0"/>
          <a:ext cx="0" cy="0"/>
          <a:chOff x="0" y="0"/>
          <a:chExt cx="0" cy="0"/>
        </a:xfrm>
      </p:grpSpPr>
      <p:sp>
        <p:nvSpPr>
          <p:cNvPr id="236" name="Google Shape;236;p32"/>
          <p:cNvSpPr txBox="1"/>
          <p:nvPr>
            <p:ph idx="4294967295" type="title"/>
          </p:nvPr>
        </p:nvSpPr>
        <p:spPr>
          <a:xfrm>
            <a:off x="3027350" y="300525"/>
            <a:ext cx="5883000" cy="5727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en">
                <a:latin typeface="Lora"/>
                <a:ea typeface="Lora"/>
                <a:cs typeface="Lora"/>
                <a:sym typeface="Lora"/>
              </a:rPr>
              <a:t>Research</a:t>
            </a:r>
            <a:endParaRPr>
              <a:latin typeface="Lora"/>
              <a:ea typeface="Lora"/>
              <a:cs typeface="Lora"/>
              <a:sym typeface="Lora"/>
            </a:endParaRPr>
          </a:p>
        </p:txBody>
      </p:sp>
      <p:pic>
        <p:nvPicPr>
          <p:cNvPr id="237" name="Google Shape;237;p32"/>
          <p:cNvPicPr preferRelativeResize="0"/>
          <p:nvPr/>
        </p:nvPicPr>
        <p:blipFill>
          <a:blip r:embed="rId3">
            <a:alphaModFix/>
          </a:blip>
          <a:stretch>
            <a:fillRect/>
          </a:stretch>
        </p:blipFill>
        <p:spPr>
          <a:xfrm>
            <a:off x="78950" y="4456775"/>
            <a:ext cx="1593825" cy="610975"/>
          </a:xfrm>
          <a:prstGeom prst="rect">
            <a:avLst/>
          </a:prstGeom>
          <a:noFill/>
          <a:ln>
            <a:noFill/>
          </a:ln>
        </p:spPr>
      </p:pic>
      <p:sp>
        <p:nvSpPr>
          <p:cNvPr id="238" name="Google Shape;238;p32"/>
          <p:cNvSpPr txBox="1"/>
          <p:nvPr/>
        </p:nvSpPr>
        <p:spPr>
          <a:xfrm>
            <a:off x="183400" y="491450"/>
            <a:ext cx="665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9" name="Google Shape;239;p32"/>
          <p:cNvSpPr txBox="1"/>
          <p:nvPr/>
        </p:nvSpPr>
        <p:spPr>
          <a:xfrm>
            <a:off x="332800" y="300525"/>
            <a:ext cx="6505500" cy="1157400"/>
          </a:xfrm>
          <a:prstGeom prst="rect">
            <a:avLst/>
          </a:prstGeom>
          <a:noFill/>
          <a:ln>
            <a:noFill/>
          </a:ln>
        </p:spPr>
        <p:txBody>
          <a:bodyPr anchorCtr="0" anchor="t" bIns="91425" lIns="91425" spcFirstLastPara="1" rIns="91425" wrap="square" tIns="91425">
            <a:spAutoFit/>
          </a:bodyPr>
          <a:lstStyle/>
          <a:p>
            <a:pPr indent="-279400" lvl="0" marL="457200" rtl="0" algn="l">
              <a:lnSpc>
                <a:spcPct val="115000"/>
              </a:lnSpc>
              <a:spcBef>
                <a:spcPts val="0"/>
              </a:spcBef>
              <a:spcAft>
                <a:spcPts val="0"/>
              </a:spcAft>
              <a:buSzPts val="800"/>
              <a:buFont typeface="Times New Roman"/>
              <a:buChar char="➔"/>
            </a:pPr>
            <a:r>
              <a:rPr lang="en" sz="800">
                <a:latin typeface="Times New Roman"/>
                <a:ea typeface="Times New Roman"/>
                <a:cs typeface="Times New Roman"/>
                <a:sym typeface="Times New Roman"/>
              </a:rPr>
              <a:t>This isn't exactly a pricing model, however it's the first step towards one.</a:t>
            </a:r>
            <a:endParaRPr sz="800">
              <a:latin typeface="Times New Roman"/>
              <a:ea typeface="Times New Roman"/>
              <a:cs typeface="Times New Roman"/>
              <a:sym typeface="Times New Roman"/>
            </a:endParaRPr>
          </a:p>
          <a:p>
            <a:pPr indent="-279400" lvl="0" marL="457200" rtl="0" algn="l">
              <a:lnSpc>
                <a:spcPct val="115000"/>
              </a:lnSpc>
              <a:spcBef>
                <a:spcPts val="0"/>
              </a:spcBef>
              <a:spcAft>
                <a:spcPts val="0"/>
              </a:spcAft>
              <a:buSzPts val="800"/>
              <a:buFont typeface="Times New Roman"/>
              <a:buChar char="➔"/>
            </a:pPr>
            <a:r>
              <a:rPr lang="en" sz="800">
                <a:latin typeface="Times New Roman"/>
                <a:ea typeface="Times New Roman"/>
                <a:cs typeface="Times New Roman"/>
                <a:sym typeface="Times New Roman"/>
              </a:rPr>
              <a:t>What is known as loss cost model is simply predicting claim frequencies, meaning the rate of expected number of total claims by customer per unit of exposure time policy. The common trend of analyses in insurence predicting claim model shows that the distribution usually follows a Poissonian one. For this reason, the natural choice and most simple one is to start with a GLM with Poisson distribution and log-like funtion.</a:t>
            </a:r>
            <a:endParaRPr sz="800">
              <a:latin typeface="Times New Roman"/>
              <a:ea typeface="Times New Roman"/>
              <a:cs typeface="Times New Roman"/>
              <a:sym typeface="Times New Roman"/>
            </a:endParaRPr>
          </a:p>
          <a:p>
            <a:pPr indent="-279400" lvl="0" marL="457200" rtl="0" algn="l">
              <a:lnSpc>
                <a:spcPct val="115000"/>
              </a:lnSpc>
              <a:spcBef>
                <a:spcPts val="0"/>
              </a:spcBef>
              <a:spcAft>
                <a:spcPts val="0"/>
              </a:spcAft>
              <a:buSzPts val="800"/>
              <a:buFont typeface="Times New Roman"/>
              <a:buChar char="➔"/>
            </a:pPr>
            <a:r>
              <a:rPr lang="en" sz="800">
                <a:latin typeface="Times New Roman"/>
                <a:ea typeface="Times New Roman"/>
                <a:cs typeface="Times New Roman"/>
                <a:sym typeface="Times New Roman"/>
              </a:rPr>
              <a:t>On one hand, following this trend the Poisson distribution, by definition, has mean equals variance. On the other hand, in real data, this isn't a given. But, and there'a a big BUT here... Let's take it for granted! :D</a:t>
            </a:r>
            <a:endParaRPr sz="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800">
              <a:latin typeface="Times New Roman"/>
              <a:ea typeface="Times New Roman"/>
              <a:cs typeface="Times New Roman"/>
              <a:sym typeface="Times New Roman"/>
            </a:endParaRPr>
          </a:p>
        </p:txBody>
      </p:sp>
      <p:pic>
        <p:nvPicPr>
          <p:cNvPr id="240" name="Google Shape;240;p32"/>
          <p:cNvPicPr preferRelativeResize="0"/>
          <p:nvPr/>
        </p:nvPicPr>
        <p:blipFill>
          <a:blip r:embed="rId4">
            <a:alphaModFix/>
          </a:blip>
          <a:stretch>
            <a:fillRect/>
          </a:stretch>
        </p:blipFill>
        <p:spPr>
          <a:xfrm>
            <a:off x="862925" y="1457913"/>
            <a:ext cx="2979300" cy="1778079"/>
          </a:xfrm>
          <a:prstGeom prst="rect">
            <a:avLst/>
          </a:prstGeom>
          <a:noFill/>
          <a:ln>
            <a:noFill/>
          </a:ln>
        </p:spPr>
      </p:pic>
      <p:pic>
        <p:nvPicPr>
          <p:cNvPr id="241" name="Google Shape;241;p32"/>
          <p:cNvPicPr preferRelativeResize="0"/>
          <p:nvPr/>
        </p:nvPicPr>
        <p:blipFill>
          <a:blip r:embed="rId5">
            <a:alphaModFix/>
          </a:blip>
          <a:stretch>
            <a:fillRect/>
          </a:stretch>
        </p:blipFill>
        <p:spPr>
          <a:xfrm>
            <a:off x="2651350" y="3541796"/>
            <a:ext cx="5944125" cy="1425300"/>
          </a:xfrm>
          <a:prstGeom prst="rect">
            <a:avLst/>
          </a:prstGeom>
          <a:noFill/>
          <a:ln>
            <a:noFill/>
          </a:ln>
        </p:spPr>
      </p:pic>
      <p:sp>
        <p:nvSpPr>
          <p:cNvPr id="242" name="Google Shape;242;p32"/>
          <p:cNvSpPr txBox="1"/>
          <p:nvPr/>
        </p:nvSpPr>
        <p:spPr>
          <a:xfrm>
            <a:off x="4376500" y="1955050"/>
            <a:ext cx="3592500" cy="874200"/>
          </a:xfrm>
          <a:prstGeom prst="rect">
            <a:avLst/>
          </a:prstGeom>
          <a:noFill/>
          <a:ln>
            <a:noFill/>
          </a:ln>
        </p:spPr>
        <p:txBody>
          <a:bodyPr anchorCtr="0" anchor="t" bIns="91425" lIns="91425" spcFirstLastPara="1" rIns="91425" wrap="square" tIns="91425">
            <a:spAutoFit/>
          </a:bodyPr>
          <a:lstStyle/>
          <a:p>
            <a:pPr indent="-279400" lvl="0" marL="457200" rtl="0" algn="l">
              <a:lnSpc>
                <a:spcPct val="115000"/>
              </a:lnSpc>
              <a:spcBef>
                <a:spcPts val="0"/>
              </a:spcBef>
              <a:spcAft>
                <a:spcPts val="0"/>
              </a:spcAft>
              <a:buSzPts val="800"/>
              <a:buFont typeface="Times New Roman"/>
              <a:buChar char="➔"/>
            </a:pPr>
            <a:r>
              <a:rPr lang="en" sz="800">
                <a:latin typeface="Times New Roman"/>
                <a:ea typeface="Times New Roman"/>
                <a:cs typeface="Times New Roman"/>
                <a:sym typeface="Times New Roman"/>
              </a:rPr>
              <a:t>Claim occurance is highly skewed, *i.e.* ~95% of policies don't have any claim at all. </a:t>
            </a:r>
            <a:endParaRPr sz="800">
              <a:latin typeface="Times New Roman"/>
              <a:ea typeface="Times New Roman"/>
              <a:cs typeface="Times New Roman"/>
              <a:sym typeface="Times New Roman"/>
            </a:endParaRPr>
          </a:p>
          <a:p>
            <a:pPr indent="-279400" lvl="1" marL="914400" rtl="0" algn="l">
              <a:lnSpc>
                <a:spcPct val="115000"/>
              </a:lnSpc>
              <a:spcBef>
                <a:spcPts val="0"/>
              </a:spcBef>
              <a:spcAft>
                <a:spcPts val="0"/>
              </a:spcAft>
              <a:buSzPts val="800"/>
              <a:buFont typeface="Times New Roman"/>
              <a:buChar char="◆"/>
            </a:pPr>
            <a:r>
              <a:rPr lang="en" sz="800">
                <a:latin typeface="Times New Roman"/>
                <a:ea typeface="Times New Roman"/>
                <a:cs typeface="Times New Roman"/>
                <a:sym typeface="Times New Roman"/>
              </a:rPr>
              <a:t> Some possible reason to this behaiviour usually might be associated with nonreporting claims. </a:t>
            </a:r>
            <a:endParaRPr sz="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8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6" name="Shape 246"/>
        <p:cNvGrpSpPr/>
        <p:nvPr/>
      </p:nvGrpSpPr>
      <p:grpSpPr>
        <a:xfrm>
          <a:off x="0" y="0"/>
          <a:ext cx="0" cy="0"/>
          <a:chOff x="0" y="0"/>
          <a:chExt cx="0" cy="0"/>
        </a:xfrm>
      </p:grpSpPr>
      <p:sp>
        <p:nvSpPr>
          <p:cNvPr id="247" name="Google Shape;247;p33"/>
          <p:cNvSpPr txBox="1"/>
          <p:nvPr>
            <p:ph idx="4294967295" type="title"/>
          </p:nvPr>
        </p:nvSpPr>
        <p:spPr>
          <a:xfrm>
            <a:off x="3027350" y="300525"/>
            <a:ext cx="5883000" cy="5727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en">
                <a:latin typeface="Lora"/>
                <a:ea typeface="Lora"/>
                <a:cs typeface="Lora"/>
                <a:sym typeface="Lora"/>
              </a:rPr>
              <a:t>Check Outliers</a:t>
            </a:r>
            <a:endParaRPr>
              <a:latin typeface="Lora"/>
              <a:ea typeface="Lora"/>
              <a:cs typeface="Lora"/>
              <a:sym typeface="Lora"/>
            </a:endParaRPr>
          </a:p>
          <a:p>
            <a:pPr indent="0" lvl="0" marL="0" rtl="0" algn="ctr">
              <a:spcBef>
                <a:spcPts val="0"/>
              </a:spcBef>
              <a:spcAft>
                <a:spcPts val="0"/>
              </a:spcAft>
              <a:buNone/>
            </a:pPr>
            <a:r>
              <a:t/>
            </a:r>
            <a:endParaRPr>
              <a:latin typeface="Lora"/>
              <a:ea typeface="Lora"/>
              <a:cs typeface="Lora"/>
              <a:sym typeface="Lora"/>
            </a:endParaRPr>
          </a:p>
        </p:txBody>
      </p:sp>
      <p:pic>
        <p:nvPicPr>
          <p:cNvPr id="248" name="Google Shape;248;p33"/>
          <p:cNvPicPr preferRelativeResize="0"/>
          <p:nvPr/>
        </p:nvPicPr>
        <p:blipFill>
          <a:blip r:embed="rId3">
            <a:alphaModFix/>
          </a:blip>
          <a:stretch>
            <a:fillRect/>
          </a:stretch>
        </p:blipFill>
        <p:spPr>
          <a:xfrm>
            <a:off x="78950" y="4456775"/>
            <a:ext cx="1593825" cy="610975"/>
          </a:xfrm>
          <a:prstGeom prst="rect">
            <a:avLst/>
          </a:prstGeom>
          <a:noFill/>
          <a:ln>
            <a:noFill/>
          </a:ln>
        </p:spPr>
      </p:pic>
      <p:sp>
        <p:nvSpPr>
          <p:cNvPr id="249" name="Google Shape;249;p33"/>
          <p:cNvSpPr txBox="1"/>
          <p:nvPr/>
        </p:nvSpPr>
        <p:spPr>
          <a:xfrm>
            <a:off x="183400" y="491450"/>
            <a:ext cx="665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50" name="Google Shape;250;p33"/>
          <p:cNvSpPr txBox="1"/>
          <p:nvPr/>
        </p:nvSpPr>
        <p:spPr>
          <a:xfrm>
            <a:off x="2404850" y="3910350"/>
            <a:ext cx="6505500" cy="1157400"/>
          </a:xfrm>
          <a:prstGeom prst="rect">
            <a:avLst/>
          </a:prstGeom>
          <a:noFill/>
          <a:ln>
            <a:noFill/>
          </a:ln>
        </p:spPr>
        <p:txBody>
          <a:bodyPr anchorCtr="0" anchor="t" bIns="91425" lIns="91425" spcFirstLastPara="1" rIns="91425" wrap="square" tIns="91425">
            <a:spAutoFit/>
          </a:bodyPr>
          <a:lstStyle/>
          <a:p>
            <a:pPr indent="-279400" lvl="0" marL="457200" rtl="0" algn="l">
              <a:lnSpc>
                <a:spcPct val="115000"/>
              </a:lnSpc>
              <a:spcBef>
                <a:spcPts val="0"/>
              </a:spcBef>
              <a:spcAft>
                <a:spcPts val="0"/>
              </a:spcAft>
              <a:buSzPts val="800"/>
              <a:buFont typeface="Times New Roman"/>
              <a:buChar char="➔"/>
            </a:pPr>
            <a:r>
              <a:rPr lang="en" sz="800">
                <a:latin typeface="Times New Roman"/>
                <a:ea typeface="Times New Roman"/>
                <a:cs typeface="Times New Roman"/>
                <a:sym typeface="Times New Roman"/>
              </a:rPr>
              <a:t>The above figure is a very common way to search for outliers. This technique is called Turkey's Method and can be used to exclude data by setting as threshold the inner or outter fences:</a:t>
            </a:r>
            <a:endParaRPr sz="800">
              <a:latin typeface="Times New Roman"/>
              <a:ea typeface="Times New Roman"/>
              <a:cs typeface="Times New Roman"/>
              <a:sym typeface="Times New Roman"/>
            </a:endParaRPr>
          </a:p>
          <a:p>
            <a:pPr indent="-279400" lvl="1" marL="914400" rtl="0" algn="l">
              <a:lnSpc>
                <a:spcPct val="115000"/>
              </a:lnSpc>
              <a:spcBef>
                <a:spcPts val="0"/>
              </a:spcBef>
              <a:spcAft>
                <a:spcPts val="0"/>
              </a:spcAft>
              <a:buSzPts val="800"/>
              <a:buFont typeface="Times New Roman"/>
              <a:buChar char="◆"/>
            </a:pPr>
            <a:r>
              <a:rPr lang="en" sz="800">
                <a:latin typeface="Times New Roman"/>
                <a:ea typeface="Times New Roman"/>
                <a:cs typeface="Times New Roman"/>
                <a:sym typeface="Times New Roman"/>
              </a:rPr>
              <a:t>Inner: 1.5 * Interquartile-Interval</a:t>
            </a:r>
            <a:endParaRPr sz="800">
              <a:latin typeface="Times New Roman"/>
              <a:ea typeface="Times New Roman"/>
              <a:cs typeface="Times New Roman"/>
              <a:sym typeface="Times New Roman"/>
            </a:endParaRPr>
          </a:p>
          <a:p>
            <a:pPr indent="-279400" lvl="1" marL="914400" rtl="0" algn="l">
              <a:lnSpc>
                <a:spcPct val="115000"/>
              </a:lnSpc>
              <a:spcBef>
                <a:spcPts val="0"/>
              </a:spcBef>
              <a:spcAft>
                <a:spcPts val="0"/>
              </a:spcAft>
              <a:buSzPts val="800"/>
              <a:buFont typeface="Times New Roman"/>
              <a:buChar char="◆"/>
            </a:pPr>
            <a:r>
              <a:rPr lang="en" sz="800">
                <a:latin typeface="Times New Roman"/>
                <a:ea typeface="Times New Roman"/>
                <a:cs typeface="Times New Roman"/>
                <a:sym typeface="Times New Roman"/>
              </a:rPr>
              <a:t>Outter: 3.0 * Interquartile-Interval</a:t>
            </a:r>
            <a:endParaRPr sz="800">
              <a:latin typeface="Times New Roman"/>
              <a:ea typeface="Times New Roman"/>
              <a:cs typeface="Times New Roman"/>
              <a:sym typeface="Times New Roman"/>
            </a:endParaRPr>
          </a:p>
          <a:p>
            <a:pPr indent="-279400" lvl="0" marL="457200" rtl="0" algn="l">
              <a:lnSpc>
                <a:spcPct val="115000"/>
              </a:lnSpc>
              <a:spcBef>
                <a:spcPts val="0"/>
              </a:spcBef>
              <a:spcAft>
                <a:spcPts val="0"/>
              </a:spcAft>
              <a:buSzPts val="800"/>
              <a:buFont typeface="Times New Roman"/>
              <a:buChar char="➔"/>
            </a:pPr>
            <a:r>
              <a:rPr lang="en" sz="800">
                <a:latin typeface="Times New Roman"/>
                <a:ea typeface="Times New Roman"/>
                <a:cs typeface="Times New Roman"/>
                <a:sym typeface="Times New Roman"/>
              </a:rPr>
              <a:t>Another method could me by means of z-scores analysis, where z is defined by $(data_{i} + data_{mean})/data_{std}$</a:t>
            </a:r>
            <a:endParaRPr sz="800">
              <a:latin typeface="Times New Roman"/>
              <a:ea typeface="Times New Roman"/>
              <a:cs typeface="Times New Roman"/>
              <a:sym typeface="Times New Roman"/>
            </a:endParaRPr>
          </a:p>
          <a:p>
            <a:pPr indent="-279400" lvl="1" marL="914400" rtl="0" algn="l">
              <a:lnSpc>
                <a:spcPct val="115000"/>
              </a:lnSpc>
              <a:spcBef>
                <a:spcPts val="0"/>
              </a:spcBef>
              <a:spcAft>
                <a:spcPts val="0"/>
              </a:spcAft>
              <a:buSzPts val="800"/>
              <a:buFont typeface="Times New Roman"/>
              <a:buChar char="◆"/>
            </a:pPr>
            <a:r>
              <a:rPr lang="en" sz="800">
                <a:latin typeface="Times New Roman"/>
                <a:ea typeface="Times New Roman"/>
                <a:cs typeface="Times New Roman"/>
                <a:sym typeface="Times New Roman"/>
              </a:rPr>
              <a:t>Z-scores simply means how far away we are from the mean value in a given feature.</a:t>
            </a:r>
            <a:endParaRPr sz="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800">
              <a:latin typeface="Times New Roman"/>
              <a:ea typeface="Times New Roman"/>
              <a:cs typeface="Times New Roman"/>
              <a:sym typeface="Times New Roman"/>
            </a:endParaRPr>
          </a:p>
        </p:txBody>
      </p:sp>
      <p:pic>
        <p:nvPicPr>
          <p:cNvPr id="251" name="Google Shape;251;p33"/>
          <p:cNvPicPr preferRelativeResize="0"/>
          <p:nvPr/>
        </p:nvPicPr>
        <p:blipFill>
          <a:blip r:embed="rId4">
            <a:alphaModFix/>
          </a:blip>
          <a:stretch>
            <a:fillRect/>
          </a:stretch>
        </p:blipFill>
        <p:spPr>
          <a:xfrm>
            <a:off x="4027584" y="1031250"/>
            <a:ext cx="4796925" cy="1822700"/>
          </a:xfrm>
          <a:prstGeom prst="rect">
            <a:avLst/>
          </a:prstGeom>
          <a:noFill/>
          <a:ln>
            <a:noFill/>
          </a:ln>
        </p:spPr>
      </p:pic>
      <p:pic>
        <p:nvPicPr>
          <p:cNvPr id="252" name="Google Shape;252;p33"/>
          <p:cNvPicPr preferRelativeResize="0"/>
          <p:nvPr/>
        </p:nvPicPr>
        <p:blipFill>
          <a:blip r:embed="rId5">
            <a:alphaModFix/>
          </a:blip>
          <a:stretch>
            <a:fillRect/>
          </a:stretch>
        </p:blipFill>
        <p:spPr>
          <a:xfrm>
            <a:off x="5339150" y="3138475"/>
            <a:ext cx="2392269" cy="610975"/>
          </a:xfrm>
          <a:prstGeom prst="rect">
            <a:avLst/>
          </a:prstGeom>
          <a:noFill/>
          <a:ln>
            <a:noFill/>
          </a:ln>
        </p:spPr>
      </p:pic>
      <p:pic>
        <p:nvPicPr>
          <p:cNvPr id="253" name="Google Shape;253;p33"/>
          <p:cNvPicPr preferRelativeResize="0"/>
          <p:nvPr/>
        </p:nvPicPr>
        <p:blipFill rotWithShape="1">
          <a:blip r:embed="rId6">
            <a:alphaModFix/>
          </a:blip>
          <a:srcRect b="0" l="-8636" r="0" t="-13947"/>
          <a:stretch/>
        </p:blipFill>
        <p:spPr>
          <a:xfrm>
            <a:off x="0" y="-1"/>
            <a:ext cx="3337626" cy="38161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7" name="Shape 257"/>
        <p:cNvGrpSpPr/>
        <p:nvPr/>
      </p:nvGrpSpPr>
      <p:grpSpPr>
        <a:xfrm>
          <a:off x="0" y="0"/>
          <a:ext cx="0" cy="0"/>
          <a:chOff x="0" y="0"/>
          <a:chExt cx="0" cy="0"/>
        </a:xfrm>
      </p:grpSpPr>
      <p:sp>
        <p:nvSpPr>
          <p:cNvPr id="258" name="Google Shape;258;p34"/>
          <p:cNvSpPr txBox="1"/>
          <p:nvPr>
            <p:ph idx="4294967295" type="title"/>
          </p:nvPr>
        </p:nvSpPr>
        <p:spPr>
          <a:xfrm>
            <a:off x="3027350" y="300525"/>
            <a:ext cx="5883000" cy="5727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en">
                <a:latin typeface="Lora"/>
                <a:ea typeface="Lora"/>
                <a:cs typeface="Lora"/>
                <a:sym typeface="Lora"/>
              </a:rPr>
              <a:t>Modelling</a:t>
            </a:r>
            <a:endParaRPr>
              <a:latin typeface="Lora"/>
              <a:ea typeface="Lora"/>
              <a:cs typeface="Lora"/>
              <a:sym typeface="Lora"/>
            </a:endParaRPr>
          </a:p>
        </p:txBody>
      </p:sp>
      <p:pic>
        <p:nvPicPr>
          <p:cNvPr id="259" name="Google Shape;259;p34"/>
          <p:cNvPicPr preferRelativeResize="0"/>
          <p:nvPr/>
        </p:nvPicPr>
        <p:blipFill>
          <a:blip r:embed="rId3">
            <a:alphaModFix/>
          </a:blip>
          <a:stretch>
            <a:fillRect/>
          </a:stretch>
        </p:blipFill>
        <p:spPr>
          <a:xfrm>
            <a:off x="78950" y="4456775"/>
            <a:ext cx="1593825" cy="610975"/>
          </a:xfrm>
          <a:prstGeom prst="rect">
            <a:avLst/>
          </a:prstGeom>
          <a:noFill/>
          <a:ln>
            <a:noFill/>
          </a:ln>
        </p:spPr>
      </p:pic>
      <p:sp>
        <p:nvSpPr>
          <p:cNvPr id="260" name="Google Shape;260;p34"/>
          <p:cNvSpPr txBox="1"/>
          <p:nvPr/>
        </p:nvSpPr>
        <p:spPr>
          <a:xfrm>
            <a:off x="263825" y="391150"/>
            <a:ext cx="6505500" cy="44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800">
              <a:latin typeface="Times New Roman"/>
              <a:ea typeface="Times New Roman"/>
              <a:cs typeface="Times New Roman"/>
              <a:sym typeface="Times New Roman"/>
            </a:endParaRPr>
          </a:p>
        </p:txBody>
      </p:sp>
      <p:sp>
        <p:nvSpPr>
          <p:cNvPr id="261" name="Google Shape;261;p34"/>
          <p:cNvSpPr txBox="1"/>
          <p:nvPr>
            <p:ph idx="4294967295" type="title"/>
          </p:nvPr>
        </p:nvSpPr>
        <p:spPr>
          <a:xfrm>
            <a:off x="135150" y="231925"/>
            <a:ext cx="8699400" cy="8820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SzPct val="69718"/>
              <a:buNone/>
            </a:pPr>
            <a:r>
              <a:rPr b="1" lang="en" sz="1420">
                <a:latin typeface="Lora"/>
                <a:ea typeface="Lora"/>
                <a:cs typeface="Lora"/>
                <a:sym typeface="Lora"/>
              </a:rPr>
              <a:t>Dummy Regressor</a:t>
            </a:r>
            <a:endParaRPr b="1" sz="1420">
              <a:latin typeface="Lora"/>
              <a:ea typeface="Lora"/>
              <a:cs typeface="Lora"/>
              <a:sym typeface="Lora"/>
            </a:endParaRPr>
          </a:p>
          <a:p>
            <a:pPr indent="0" lvl="0" marL="0" rtl="0" algn="l">
              <a:lnSpc>
                <a:spcPct val="115000"/>
              </a:lnSpc>
              <a:spcBef>
                <a:spcPts val="0"/>
              </a:spcBef>
              <a:spcAft>
                <a:spcPts val="0"/>
              </a:spcAft>
              <a:buSzPct val="69718"/>
              <a:buNone/>
            </a:pPr>
            <a:r>
              <a:rPr b="1" lang="en" sz="1420">
                <a:latin typeface="Lora"/>
                <a:ea typeface="Lora"/>
                <a:cs typeface="Lora"/>
                <a:sym typeface="Lora"/>
              </a:rPr>
              <a:t>Gradient Boosting Regression Trees for Poisson Regression</a:t>
            </a:r>
            <a:endParaRPr sz="1220">
              <a:latin typeface="Times New Roman"/>
              <a:ea typeface="Times New Roman"/>
              <a:cs typeface="Times New Roman"/>
              <a:sym typeface="Times New Roman"/>
            </a:endParaRPr>
          </a:p>
          <a:p>
            <a:pPr indent="0" lvl="0" marL="0" rtl="0" algn="l">
              <a:lnSpc>
                <a:spcPct val="115000"/>
              </a:lnSpc>
              <a:spcBef>
                <a:spcPts val="0"/>
              </a:spcBef>
              <a:spcAft>
                <a:spcPts val="0"/>
              </a:spcAft>
              <a:buSzPct val="81147"/>
              <a:buNone/>
            </a:pPr>
            <a:r>
              <a:t/>
            </a:r>
            <a:endParaRPr sz="122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i="1" sz="1320">
              <a:latin typeface="Times New Roman"/>
              <a:ea typeface="Times New Roman"/>
              <a:cs typeface="Times New Roman"/>
              <a:sym typeface="Times New Roman"/>
            </a:endParaRPr>
          </a:p>
        </p:txBody>
      </p:sp>
      <p:pic>
        <p:nvPicPr>
          <p:cNvPr id="262" name="Google Shape;262;p34"/>
          <p:cNvPicPr preferRelativeResize="0"/>
          <p:nvPr/>
        </p:nvPicPr>
        <p:blipFill>
          <a:blip r:embed="rId4">
            <a:alphaModFix/>
          </a:blip>
          <a:stretch>
            <a:fillRect/>
          </a:stretch>
        </p:blipFill>
        <p:spPr>
          <a:xfrm>
            <a:off x="641813" y="1145975"/>
            <a:ext cx="7686064" cy="3038050"/>
          </a:xfrm>
          <a:prstGeom prst="rect">
            <a:avLst/>
          </a:prstGeom>
          <a:noFill/>
          <a:ln>
            <a:noFill/>
          </a:ln>
        </p:spPr>
      </p:pic>
      <p:sp>
        <p:nvSpPr>
          <p:cNvPr id="263" name="Google Shape;263;p34"/>
          <p:cNvSpPr/>
          <p:nvPr/>
        </p:nvSpPr>
        <p:spPr>
          <a:xfrm>
            <a:off x="3416900" y="992100"/>
            <a:ext cx="2415900" cy="34647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4"/>
          <p:cNvSpPr/>
          <p:nvPr/>
        </p:nvSpPr>
        <p:spPr>
          <a:xfrm>
            <a:off x="5892175" y="992100"/>
            <a:ext cx="2493000" cy="34647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8" name="Shape 268"/>
        <p:cNvGrpSpPr/>
        <p:nvPr/>
      </p:nvGrpSpPr>
      <p:grpSpPr>
        <a:xfrm>
          <a:off x="0" y="0"/>
          <a:ext cx="0" cy="0"/>
          <a:chOff x="0" y="0"/>
          <a:chExt cx="0" cy="0"/>
        </a:xfrm>
      </p:grpSpPr>
      <p:sp>
        <p:nvSpPr>
          <p:cNvPr id="269" name="Google Shape;269;p35"/>
          <p:cNvSpPr txBox="1"/>
          <p:nvPr>
            <p:ph idx="4294967295" type="title"/>
          </p:nvPr>
        </p:nvSpPr>
        <p:spPr>
          <a:xfrm>
            <a:off x="3027350" y="300525"/>
            <a:ext cx="5883000" cy="5727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en">
                <a:latin typeface="Lora"/>
                <a:ea typeface="Lora"/>
                <a:cs typeface="Lora"/>
                <a:sym typeface="Lora"/>
              </a:rPr>
              <a:t>Modelling</a:t>
            </a:r>
            <a:endParaRPr>
              <a:latin typeface="Lora"/>
              <a:ea typeface="Lora"/>
              <a:cs typeface="Lora"/>
              <a:sym typeface="Lora"/>
            </a:endParaRPr>
          </a:p>
        </p:txBody>
      </p:sp>
      <p:pic>
        <p:nvPicPr>
          <p:cNvPr id="270" name="Google Shape;270;p35"/>
          <p:cNvPicPr preferRelativeResize="0"/>
          <p:nvPr/>
        </p:nvPicPr>
        <p:blipFill>
          <a:blip r:embed="rId3">
            <a:alphaModFix/>
          </a:blip>
          <a:stretch>
            <a:fillRect/>
          </a:stretch>
        </p:blipFill>
        <p:spPr>
          <a:xfrm>
            <a:off x="78950" y="4456775"/>
            <a:ext cx="1593825" cy="610975"/>
          </a:xfrm>
          <a:prstGeom prst="rect">
            <a:avLst/>
          </a:prstGeom>
          <a:noFill/>
          <a:ln>
            <a:noFill/>
          </a:ln>
        </p:spPr>
      </p:pic>
      <p:sp>
        <p:nvSpPr>
          <p:cNvPr id="271" name="Google Shape;271;p35"/>
          <p:cNvSpPr txBox="1"/>
          <p:nvPr/>
        </p:nvSpPr>
        <p:spPr>
          <a:xfrm>
            <a:off x="263825" y="391150"/>
            <a:ext cx="6505500" cy="44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800">
              <a:latin typeface="Times New Roman"/>
              <a:ea typeface="Times New Roman"/>
              <a:cs typeface="Times New Roman"/>
              <a:sym typeface="Times New Roman"/>
            </a:endParaRPr>
          </a:p>
        </p:txBody>
      </p:sp>
      <p:sp>
        <p:nvSpPr>
          <p:cNvPr id="272" name="Google Shape;272;p35"/>
          <p:cNvSpPr txBox="1"/>
          <p:nvPr>
            <p:ph idx="4294967295" type="title"/>
          </p:nvPr>
        </p:nvSpPr>
        <p:spPr>
          <a:xfrm>
            <a:off x="135150" y="231925"/>
            <a:ext cx="8699400" cy="8820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SzPct val="69718"/>
              <a:buNone/>
            </a:pPr>
            <a:r>
              <a:rPr b="1" lang="en" sz="1420">
                <a:latin typeface="Lora"/>
                <a:ea typeface="Lora"/>
                <a:cs typeface="Lora"/>
                <a:sym typeface="Lora"/>
              </a:rPr>
              <a:t>Dummy Regressor</a:t>
            </a:r>
            <a:endParaRPr b="1" sz="1420">
              <a:latin typeface="Lora"/>
              <a:ea typeface="Lora"/>
              <a:cs typeface="Lora"/>
              <a:sym typeface="Lora"/>
            </a:endParaRPr>
          </a:p>
          <a:p>
            <a:pPr indent="0" lvl="0" marL="0" rtl="0" algn="l">
              <a:lnSpc>
                <a:spcPct val="115000"/>
              </a:lnSpc>
              <a:spcBef>
                <a:spcPts val="0"/>
              </a:spcBef>
              <a:spcAft>
                <a:spcPts val="0"/>
              </a:spcAft>
              <a:buSzPct val="69718"/>
              <a:buNone/>
            </a:pPr>
            <a:r>
              <a:rPr b="1" lang="en" sz="1420">
                <a:latin typeface="Lora"/>
                <a:ea typeface="Lora"/>
                <a:cs typeface="Lora"/>
                <a:sym typeface="Lora"/>
              </a:rPr>
              <a:t>Gradient Boosting Regression Trees for Poisson Regression</a:t>
            </a:r>
            <a:endParaRPr sz="1220">
              <a:latin typeface="Times New Roman"/>
              <a:ea typeface="Times New Roman"/>
              <a:cs typeface="Times New Roman"/>
              <a:sym typeface="Times New Roman"/>
            </a:endParaRPr>
          </a:p>
          <a:p>
            <a:pPr indent="0" lvl="0" marL="0" rtl="0" algn="l">
              <a:lnSpc>
                <a:spcPct val="115000"/>
              </a:lnSpc>
              <a:spcBef>
                <a:spcPts val="0"/>
              </a:spcBef>
              <a:spcAft>
                <a:spcPts val="0"/>
              </a:spcAft>
              <a:buSzPct val="81147"/>
              <a:buNone/>
            </a:pPr>
            <a:r>
              <a:t/>
            </a:r>
            <a:endParaRPr sz="122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i="1" sz="1320">
              <a:latin typeface="Times New Roman"/>
              <a:ea typeface="Times New Roman"/>
              <a:cs typeface="Times New Roman"/>
              <a:sym typeface="Times New Roman"/>
            </a:endParaRPr>
          </a:p>
        </p:txBody>
      </p:sp>
      <p:pic>
        <p:nvPicPr>
          <p:cNvPr id="273" name="Google Shape;273;p35"/>
          <p:cNvPicPr preferRelativeResize="0"/>
          <p:nvPr/>
        </p:nvPicPr>
        <p:blipFill>
          <a:blip r:embed="rId4">
            <a:alphaModFix/>
          </a:blip>
          <a:stretch>
            <a:fillRect/>
          </a:stretch>
        </p:blipFill>
        <p:spPr>
          <a:xfrm>
            <a:off x="211350" y="1230800"/>
            <a:ext cx="8839199" cy="2106395"/>
          </a:xfrm>
          <a:prstGeom prst="rect">
            <a:avLst/>
          </a:prstGeom>
          <a:noFill/>
          <a:ln>
            <a:noFill/>
          </a:ln>
        </p:spPr>
      </p:pic>
      <p:sp>
        <p:nvSpPr>
          <p:cNvPr id="274" name="Google Shape;274;p35"/>
          <p:cNvSpPr txBox="1"/>
          <p:nvPr/>
        </p:nvSpPr>
        <p:spPr>
          <a:xfrm>
            <a:off x="3969300" y="625400"/>
            <a:ext cx="733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75" name="Google Shape;275;p35"/>
          <p:cNvSpPr txBox="1"/>
          <p:nvPr>
            <p:ph idx="4294967295" type="title"/>
          </p:nvPr>
        </p:nvSpPr>
        <p:spPr>
          <a:xfrm>
            <a:off x="477025" y="3455999"/>
            <a:ext cx="4262400" cy="8820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990"/>
              <a:buNone/>
            </a:pPr>
            <a:r>
              <a:rPr b="1" i="1" lang="en" sz="1420">
                <a:latin typeface="Lora"/>
                <a:ea typeface="Lora"/>
                <a:cs typeface="Lora"/>
                <a:sym typeface="Lora"/>
              </a:rPr>
              <a:t>Meaning…?</a:t>
            </a:r>
            <a:endParaRPr b="1" i="1" sz="1420">
              <a:latin typeface="Lora"/>
              <a:ea typeface="Lora"/>
              <a:cs typeface="Lora"/>
              <a:sym typeface="Lora"/>
            </a:endParaRPr>
          </a:p>
          <a:p>
            <a:pPr indent="0" lvl="0" marL="0" rtl="0" algn="l">
              <a:lnSpc>
                <a:spcPct val="115000"/>
              </a:lnSpc>
              <a:spcBef>
                <a:spcPts val="0"/>
              </a:spcBef>
              <a:spcAft>
                <a:spcPts val="0"/>
              </a:spcAft>
              <a:buSzPts val="990"/>
              <a:buNone/>
            </a:pPr>
            <a:r>
              <a:rPr b="1" i="1" lang="en" sz="1420">
                <a:latin typeface="Lora"/>
                <a:ea typeface="Lora"/>
                <a:cs typeface="Lora"/>
                <a:sym typeface="Lora"/>
              </a:rPr>
              <a:t>Ok, but why is it so important?</a:t>
            </a:r>
            <a:endParaRPr i="1" sz="1320">
              <a:latin typeface="Times New Roman"/>
              <a:ea typeface="Times New Roman"/>
              <a:cs typeface="Times New Roman"/>
              <a:sym typeface="Times New Roman"/>
            </a:endParaRPr>
          </a:p>
        </p:txBody>
      </p:sp>
      <p:sp>
        <p:nvSpPr>
          <p:cNvPr id="276" name="Google Shape;276;p35"/>
          <p:cNvSpPr txBox="1"/>
          <p:nvPr>
            <p:ph idx="4294967295" type="title"/>
          </p:nvPr>
        </p:nvSpPr>
        <p:spPr>
          <a:xfrm>
            <a:off x="3430675" y="3540550"/>
            <a:ext cx="5632800" cy="1224900"/>
          </a:xfrm>
          <a:prstGeom prst="rect">
            <a:avLst/>
          </a:prstGeom>
        </p:spPr>
        <p:txBody>
          <a:bodyPr anchorCtr="0" anchor="t" bIns="91425" lIns="91425" spcFirstLastPara="1" rIns="91425" wrap="square" tIns="91425">
            <a:normAutofit fontScale="90000"/>
          </a:bodyPr>
          <a:lstStyle/>
          <a:p>
            <a:pPr indent="-288607" lvl="0" marL="457200" rtl="0" algn="l">
              <a:lnSpc>
                <a:spcPct val="136363"/>
              </a:lnSpc>
              <a:spcBef>
                <a:spcPts val="0"/>
              </a:spcBef>
              <a:spcAft>
                <a:spcPts val="0"/>
              </a:spcAft>
              <a:buSzPct val="100000"/>
              <a:buFont typeface="Times New Roman"/>
              <a:buChar char="➔"/>
            </a:pPr>
            <a:r>
              <a:rPr lang="en" sz="1050">
                <a:highlight>
                  <a:srgbClr val="FFFFFF"/>
                </a:highlight>
                <a:latin typeface="Times New Roman"/>
                <a:ea typeface="Times New Roman"/>
                <a:cs typeface="Times New Roman"/>
                <a:sym typeface="Times New Roman"/>
              </a:rPr>
              <a:t>Dummy Regressor:</a:t>
            </a:r>
            <a:endParaRPr sz="1050">
              <a:highlight>
                <a:srgbClr val="FFFFFF"/>
              </a:highlight>
              <a:latin typeface="Times New Roman"/>
              <a:ea typeface="Times New Roman"/>
              <a:cs typeface="Times New Roman"/>
              <a:sym typeface="Times New Roman"/>
            </a:endParaRPr>
          </a:p>
          <a:p>
            <a:pPr indent="-288607" lvl="1" marL="914400" marR="266700" rtl="0" algn="l">
              <a:lnSpc>
                <a:spcPct val="142857"/>
              </a:lnSpc>
              <a:spcBef>
                <a:spcPts val="0"/>
              </a:spcBef>
              <a:spcAft>
                <a:spcPts val="0"/>
              </a:spcAft>
              <a:buSzPct val="100000"/>
              <a:buFont typeface="Times New Roman"/>
              <a:buChar char="◆"/>
            </a:pPr>
            <a:r>
              <a:rPr lang="en" sz="1050">
                <a:highlight>
                  <a:srgbClr val="FFFFFF"/>
                </a:highlight>
                <a:latin typeface="Times New Roman"/>
                <a:ea typeface="Times New Roman"/>
                <a:cs typeface="Times New Roman"/>
                <a:sym typeface="Times New Roman"/>
              </a:rPr>
              <a:t>Predicts a constant frequency of claims by policy holder.</a:t>
            </a:r>
            <a:endParaRPr sz="1050">
              <a:highlight>
                <a:srgbClr val="FFFFFF"/>
              </a:highlight>
              <a:latin typeface="Times New Roman"/>
              <a:ea typeface="Times New Roman"/>
              <a:cs typeface="Times New Roman"/>
              <a:sym typeface="Times New Roman"/>
            </a:endParaRPr>
          </a:p>
          <a:p>
            <a:pPr indent="-288607" lvl="0" marL="457200" rtl="0" algn="l">
              <a:lnSpc>
                <a:spcPct val="136363"/>
              </a:lnSpc>
              <a:spcBef>
                <a:spcPts val="0"/>
              </a:spcBef>
              <a:spcAft>
                <a:spcPts val="0"/>
              </a:spcAft>
              <a:buSzPct val="100000"/>
              <a:buFont typeface="Times New Roman"/>
              <a:buChar char="➔"/>
            </a:pPr>
            <a:r>
              <a:rPr lang="en" sz="1050">
                <a:highlight>
                  <a:srgbClr val="FFFFFF"/>
                </a:highlight>
                <a:latin typeface="Times New Roman"/>
                <a:ea typeface="Times New Roman"/>
                <a:cs typeface="Times New Roman"/>
                <a:sym typeface="Times New Roman"/>
              </a:rPr>
              <a:t>Gradient Boosted Tree Regressor:</a:t>
            </a:r>
            <a:endParaRPr sz="1050">
              <a:highlight>
                <a:srgbClr val="FFFFFF"/>
              </a:highlight>
              <a:latin typeface="Times New Roman"/>
              <a:ea typeface="Times New Roman"/>
              <a:cs typeface="Times New Roman"/>
              <a:sym typeface="Times New Roman"/>
            </a:endParaRPr>
          </a:p>
          <a:p>
            <a:pPr indent="-288607" lvl="1" marL="914400" marR="266700" rtl="0" algn="l">
              <a:lnSpc>
                <a:spcPct val="142857"/>
              </a:lnSpc>
              <a:spcBef>
                <a:spcPts val="0"/>
              </a:spcBef>
              <a:spcAft>
                <a:spcPts val="0"/>
              </a:spcAft>
              <a:buSzPct val="100000"/>
              <a:buFont typeface="Times New Roman"/>
              <a:buChar char="◆"/>
            </a:pPr>
            <a:r>
              <a:rPr lang="en" sz="1050">
                <a:highlight>
                  <a:srgbClr val="FFFFFF"/>
                </a:highlight>
                <a:latin typeface="Times New Roman"/>
                <a:ea typeface="Times New Roman"/>
                <a:cs typeface="Times New Roman"/>
                <a:sym typeface="Times New Roman"/>
              </a:rPr>
              <a:t>Shows a much better consistency between observed targets (our ground truth) and the predicted ones (our expectation).</a:t>
            </a:r>
            <a:endParaRPr sz="105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SzPct val="69718"/>
              <a:buNone/>
            </a:pPr>
            <a:r>
              <a:t/>
            </a:r>
            <a:endParaRPr b="1" i="1" sz="1420">
              <a:latin typeface="Lora"/>
              <a:ea typeface="Lora"/>
              <a:cs typeface="Lora"/>
              <a:sym typeface="Lora"/>
            </a:endParaRPr>
          </a:p>
          <a:p>
            <a:pPr indent="0" lvl="0" marL="0" rtl="0" algn="l">
              <a:lnSpc>
                <a:spcPct val="115000"/>
              </a:lnSpc>
              <a:spcBef>
                <a:spcPts val="0"/>
              </a:spcBef>
              <a:spcAft>
                <a:spcPts val="0"/>
              </a:spcAft>
              <a:buSzPct val="81147"/>
              <a:buNone/>
            </a:pPr>
            <a:r>
              <a:t/>
            </a:r>
            <a:endParaRPr sz="122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i="1" sz="132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0" name="Shape 280"/>
        <p:cNvGrpSpPr/>
        <p:nvPr/>
      </p:nvGrpSpPr>
      <p:grpSpPr>
        <a:xfrm>
          <a:off x="0" y="0"/>
          <a:ext cx="0" cy="0"/>
          <a:chOff x="0" y="0"/>
          <a:chExt cx="0" cy="0"/>
        </a:xfrm>
      </p:grpSpPr>
      <p:sp>
        <p:nvSpPr>
          <p:cNvPr id="281" name="Google Shape;281;p36"/>
          <p:cNvSpPr txBox="1"/>
          <p:nvPr>
            <p:ph idx="4294967295" type="title"/>
          </p:nvPr>
        </p:nvSpPr>
        <p:spPr>
          <a:xfrm>
            <a:off x="3027350" y="300525"/>
            <a:ext cx="5883000" cy="5727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en">
                <a:latin typeface="Lora"/>
                <a:ea typeface="Lora"/>
                <a:cs typeface="Lora"/>
                <a:sym typeface="Lora"/>
              </a:rPr>
              <a:t>Modelling</a:t>
            </a:r>
            <a:endParaRPr>
              <a:latin typeface="Lora"/>
              <a:ea typeface="Lora"/>
              <a:cs typeface="Lora"/>
              <a:sym typeface="Lora"/>
            </a:endParaRPr>
          </a:p>
        </p:txBody>
      </p:sp>
      <p:pic>
        <p:nvPicPr>
          <p:cNvPr id="282" name="Google Shape;282;p36"/>
          <p:cNvPicPr preferRelativeResize="0"/>
          <p:nvPr/>
        </p:nvPicPr>
        <p:blipFill>
          <a:blip r:embed="rId3">
            <a:alphaModFix/>
          </a:blip>
          <a:stretch>
            <a:fillRect/>
          </a:stretch>
        </p:blipFill>
        <p:spPr>
          <a:xfrm>
            <a:off x="78950" y="4456775"/>
            <a:ext cx="1593825" cy="610975"/>
          </a:xfrm>
          <a:prstGeom prst="rect">
            <a:avLst/>
          </a:prstGeom>
          <a:noFill/>
          <a:ln>
            <a:noFill/>
          </a:ln>
        </p:spPr>
      </p:pic>
      <p:sp>
        <p:nvSpPr>
          <p:cNvPr id="283" name="Google Shape;283;p36"/>
          <p:cNvSpPr txBox="1"/>
          <p:nvPr/>
        </p:nvSpPr>
        <p:spPr>
          <a:xfrm>
            <a:off x="263825" y="391150"/>
            <a:ext cx="6505500" cy="44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800">
              <a:latin typeface="Times New Roman"/>
              <a:ea typeface="Times New Roman"/>
              <a:cs typeface="Times New Roman"/>
              <a:sym typeface="Times New Roman"/>
            </a:endParaRPr>
          </a:p>
        </p:txBody>
      </p:sp>
      <p:sp>
        <p:nvSpPr>
          <p:cNvPr id="284" name="Google Shape;284;p36"/>
          <p:cNvSpPr txBox="1"/>
          <p:nvPr>
            <p:ph idx="4294967295" type="title"/>
          </p:nvPr>
        </p:nvSpPr>
        <p:spPr>
          <a:xfrm>
            <a:off x="135150" y="231925"/>
            <a:ext cx="8699400" cy="8820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SzPct val="69718"/>
              <a:buNone/>
            </a:pPr>
            <a:r>
              <a:rPr b="1" lang="en" sz="1420">
                <a:latin typeface="Lora"/>
                <a:ea typeface="Lora"/>
                <a:cs typeface="Lora"/>
                <a:sym typeface="Lora"/>
              </a:rPr>
              <a:t>Dummy Regressor</a:t>
            </a:r>
            <a:endParaRPr b="1" sz="1420">
              <a:latin typeface="Lora"/>
              <a:ea typeface="Lora"/>
              <a:cs typeface="Lora"/>
              <a:sym typeface="Lora"/>
            </a:endParaRPr>
          </a:p>
          <a:p>
            <a:pPr indent="0" lvl="0" marL="0" rtl="0" algn="l">
              <a:lnSpc>
                <a:spcPct val="115000"/>
              </a:lnSpc>
              <a:spcBef>
                <a:spcPts val="0"/>
              </a:spcBef>
              <a:spcAft>
                <a:spcPts val="0"/>
              </a:spcAft>
              <a:buSzPct val="69718"/>
              <a:buNone/>
            </a:pPr>
            <a:r>
              <a:rPr b="1" lang="en" sz="1420">
                <a:latin typeface="Lora"/>
                <a:ea typeface="Lora"/>
                <a:cs typeface="Lora"/>
                <a:sym typeface="Lora"/>
              </a:rPr>
              <a:t>Gradient Boosting Regression Trees for Poisson Regression</a:t>
            </a:r>
            <a:endParaRPr sz="1220">
              <a:latin typeface="Times New Roman"/>
              <a:ea typeface="Times New Roman"/>
              <a:cs typeface="Times New Roman"/>
              <a:sym typeface="Times New Roman"/>
            </a:endParaRPr>
          </a:p>
          <a:p>
            <a:pPr indent="0" lvl="0" marL="0" rtl="0" algn="l">
              <a:lnSpc>
                <a:spcPct val="115000"/>
              </a:lnSpc>
              <a:spcBef>
                <a:spcPts val="0"/>
              </a:spcBef>
              <a:spcAft>
                <a:spcPts val="0"/>
              </a:spcAft>
              <a:buSzPct val="81147"/>
              <a:buNone/>
            </a:pPr>
            <a:r>
              <a:t/>
            </a:r>
            <a:endParaRPr sz="122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i="1" sz="1320">
              <a:latin typeface="Times New Roman"/>
              <a:ea typeface="Times New Roman"/>
              <a:cs typeface="Times New Roman"/>
              <a:sym typeface="Times New Roman"/>
            </a:endParaRPr>
          </a:p>
        </p:txBody>
      </p:sp>
      <p:pic>
        <p:nvPicPr>
          <p:cNvPr id="285" name="Google Shape;285;p36"/>
          <p:cNvPicPr preferRelativeResize="0"/>
          <p:nvPr/>
        </p:nvPicPr>
        <p:blipFill>
          <a:blip r:embed="rId4">
            <a:alphaModFix/>
          </a:blip>
          <a:stretch>
            <a:fillRect/>
          </a:stretch>
        </p:blipFill>
        <p:spPr>
          <a:xfrm>
            <a:off x="746250" y="1227950"/>
            <a:ext cx="7166425" cy="3228829"/>
          </a:xfrm>
          <a:prstGeom prst="rect">
            <a:avLst/>
          </a:prstGeom>
          <a:noFill/>
          <a:ln>
            <a:noFill/>
          </a:ln>
        </p:spPr>
      </p:pic>
      <p:sp>
        <p:nvSpPr>
          <p:cNvPr id="286" name="Google Shape;286;p36"/>
          <p:cNvSpPr txBox="1"/>
          <p:nvPr>
            <p:ph idx="4294967295" type="title"/>
          </p:nvPr>
        </p:nvSpPr>
        <p:spPr>
          <a:xfrm>
            <a:off x="4101550" y="2411225"/>
            <a:ext cx="4808700" cy="1983000"/>
          </a:xfrm>
          <a:prstGeom prst="rect">
            <a:avLst/>
          </a:prstGeom>
        </p:spPr>
        <p:txBody>
          <a:bodyPr anchorCtr="0" anchor="t" bIns="91425" lIns="91425" spcFirstLastPara="1" rIns="91425" wrap="square" tIns="91425">
            <a:normAutofit fontScale="90000"/>
          </a:bodyPr>
          <a:lstStyle/>
          <a:p>
            <a:pPr indent="-288607" lvl="0" marL="457200" marR="279400" rtl="0" algn="l">
              <a:lnSpc>
                <a:spcPct val="142857"/>
              </a:lnSpc>
              <a:spcBef>
                <a:spcPts val="0"/>
              </a:spcBef>
              <a:spcAft>
                <a:spcPts val="0"/>
              </a:spcAft>
              <a:buSzPct val="100000"/>
              <a:buFont typeface="Times New Roman"/>
              <a:buChar char="➔"/>
            </a:pPr>
            <a:r>
              <a:rPr lang="en" sz="1050">
                <a:highlight>
                  <a:srgbClr val="FFFFFF"/>
                </a:highlight>
                <a:latin typeface="Times New Roman"/>
                <a:ea typeface="Times New Roman"/>
                <a:cs typeface="Times New Roman"/>
                <a:sym typeface="Times New Roman"/>
              </a:rPr>
              <a:t>The most important result, and what's really important to business decisions, is how to use the predicted frequency and turn it into a valuable product for tha insurance company.</a:t>
            </a:r>
            <a:endParaRPr sz="1050">
              <a:highlight>
                <a:srgbClr val="FFFFFF"/>
              </a:highlight>
              <a:latin typeface="Times New Roman"/>
              <a:ea typeface="Times New Roman"/>
              <a:cs typeface="Times New Roman"/>
              <a:sym typeface="Times New Roman"/>
            </a:endParaRPr>
          </a:p>
          <a:p>
            <a:pPr indent="-288607" lvl="0" marL="457200" marR="279400" rtl="0" algn="l">
              <a:lnSpc>
                <a:spcPct val="142857"/>
              </a:lnSpc>
              <a:spcBef>
                <a:spcPts val="0"/>
              </a:spcBef>
              <a:spcAft>
                <a:spcPts val="0"/>
              </a:spcAft>
              <a:buSzPct val="100000"/>
              <a:buFont typeface="Times New Roman"/>
              <a:buChar char="➔"/>
            </a:pPr>
            <a:r>
              <a:rPr lang="en" sz="1050">
                <a:highlight>
                  <a:srgbClr val="FFFFFF"/>
                </a:highlight>
                <a:latin typeface="Times New Roman"/>
                <a:ea typeface="Times New Roman"/>
                <a:cs typeface="Times New Roman"/>
                <a:sym typeface="Times New Roman"/>
              </a:rPr>
              <a:t>In this case, probably we're most likely interest in the ability of the model to rank riskiest from the safest customers (policyholders).</a:t>
            </a:r>
            <a:endParaRPr sz="1050">
              <a:highlight>
                <a:srgbClr val="FFFFFF"/>
              </a:highlight>
              <a:latin typeface="Times New Roman"/>
              <a:ea typeface="Times New Roman"/>
              <a:cs typeface="Times New Roman"/>
              <a:sym typeface="Times New Roman"/>
            </a:endParaRPr>
          </a:p>
          <a:p>
            <a:pPr indent="-288607" lvl="0" marL="457200" marR="279400" rtl="0" algn="l">
              <a:lnSpc>
                <a:spcPct val="142857"/>
              </a:lnSpc>
              <a:spcBef>
                <a:spcPts val="0"/>
              </a:spcBef>
              <a:spcAft>
                <a:spcPts val="0"/>
              </a:spcAft>
              <a:buSzPct val="100000"/>
              <a:buFont typeface="Times New Roman"/>
              <a:buChar char="➔"/>
            </a:pPr>
            <a:r>
              <a:rPr lang="en" sz="1050">
                <a:highlight>
                  <a:srgbClr val="FFFFFF"/>
                </a:highlight>
                <a:latin typeface="Times New Roman"/>
                <a:ea typeface="Times New Roman"/>
                <a:cs typeface="Times New Roman"/>
                <a:sym typeface="Times New Roman"/>
              </a:rPr>
              <a:t>However, this would be the case of casting the model evaluation as a ranking problem rather than a regression one.</a:t>
            </a:r>
            <a:endParaRPr sz="1050">
              <a:highlight>
                <a:srgbClr val="FFFFFF"/>
              </a:highlight>
              <a:latin typeface="Times New Roman"/>
              <a:ea typeface="Times New Roman"/>
              <a:cs typeface="Times New Roman"/>
              <a:sym typeface="Times New Roman"/>
            </a:endParaRPr>
          </a:p>
          <a:p>
            <a:pPr indent="0" lvl="0" marL="0" rtl="0" algn="l">
              <a:lnSpc>
                <a:spcPct val="136363"/>
              </a:lnSpc>
              <a:spcBef>
                <a:spcPts val="0"/>
              </a:spcBef>
              <a:spcAft>
                <a:spcPts val="0"/>
              </a:spcAft>
              <a:buNone/>
            </a:pPr>
            <a:r>
              <a:t/>
            </a:r>
            <a:endParaRPr sz="105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SzPct val="69718"/>
              <a:buNone/>
            </a:pPr>
            <a:r>
              <a:t/>
            </a:r>
            <a:endParaRPr b="1" i="1" sz="1420">
              <a:latin typeface="Lora"/>
              <a:ea typeface="Lora"/>
              <a:cs typeface="Lora"/>
              <a:sym typeface="Lora"/>
            </a:endParaRPr>
          </a:p>
          <a:p>
            <a:pPr indent="0" lvl="0" marL="0" rtl="0" algn="l">
              <a:lnSpc>
                <a:spcPct val="115000"/>
              </a:lnSpc>
              <a:spcBef>
                <a:spcPts val="0"/>
              </a:spcBef>
              <a:spcAft>
                <a:spcPts val="0"/>
              </a:spcAft>
              <a:buSzPct val="81147"/>
              <a:buNone/>
            </a:pPr>
            <a:r>
              <a:t/>
            </a:r>
            <a:endParaRPr sz="122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i="1" sz="132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 name="Shape 68"/>
        <p:cNvGrpSpPr/>
        <p:nvPr/>
      </p:nvGrpSpPr>
      <p:grpSpPr>
        <a:xfrm>
          <a:off x="0" y="0"/>
          <a:ext cx="0" cy="0"/>
          <a:chOff x="0" y="0"/>
          <a:chExt cx="0" cy="0"/>
        </a:xfrm>
      </p:grpSpPr>
      <p:pic>
        <p:nvPicPr>
          <p:cNvPr id="69" name="Google Shape;69;p15"/>
          <p:cNvPicPr preferRelativeResize="0"/>
          <p:nvPr/>
        </p:nvPicPr>
        <p:blipFill>
          <a:blip r:embed="rId3">
            <a:alphaModFix/>
          </a:blip>
          <a:stretch>
            <a:fillRect/>
          </a:stretch>
        </p:blipFill>
        <p:spPr>
          <a:xfrm>
            <a:off x="78950" y="4456775"/>
            <a:ext cx="1593825" cy="610975"/>
          </a:xfrm>
          <a:prstGeom prst="rect">
            <a:avLst/>
          </a:prstGeom>
          <a:noFill/>
          <a:ln>
            <a:noFill/>
          </a:ln>
        </p:spPr>
      </p:pic>
      <p:sp>
        <p:nvSpPr>
          <p:cNvPr id="70" name="Google Shape;70;p15"/>
          <p:cNvSpPr txBox="1"/>
          <p:nvPr>
            <p:ph idx="4294967295" type="title"/>
          </p:nvPr>
        </p:nvSpPr>
        <p:spPr>
          <a:xfrm>
            <a:off x="184300" y="181525"/>
            <a:ext cx="5883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Is there any dataset available?</a:t>
            </a:r>
            <a:endParaRPr>
              <a:latin typeface="Lora"/>
              <a:ea typeface="Lora"/>
              <a:cs typeface="Lora"/>
              <a:sym typeface="Lora"/>
            </a:endParaRPr>
          </a:p>
        </p:txBody>
      </p:sp>
      <p:sp>
        <p:nvSpPr>
          <p:cNvPr id="71" name="Google Shape;71;p15"/>
          <p:cNvSpPr txBox="1"/>
          <p:nvPr>
            <p:ph idx="4294967295" type="title"/>
          </p:nvPr>
        </p:nvSpPr>
        <p:spPr>
          <a:xfrm>
            <a:off x="353525" y="783625"/>
            <a:ext cx="8699400" cy="96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1420">
                <a:latin typeface="Lora"/>
                <a:ea typeface="Lora"/>
                <a:cs typeface="Lora"/>
                <a:sym typeface="Lora"/>
              </a:rPr>
              <a:t>Yes!</a:t>
            </a:r>
            <a:endParaRPr b="1" sz="1420">
              <a:latin typeface="Lora"/>
              <a:ea typeface="Lora"/>
              <a:cs typeface="Lora"/>
              <a:sym typeface="Lora"/>
            </a:endParaRPr>
          </a:p>
          <a:p>
            <a:pPr indent="0" lvl="0" marL="0" rtl="0" algn="l">
              <a:spcBef>
                <a:spcPts val="0"/>
              </a:spcBef>
              <a:spcAft>
                <a:spcPts val="0"/>
              </a:spcAft>
              <a:buSzPts val="990"/>
              <a:buNone/>
            </a:pPr>
            <a:r>
              <a:rPr i="1" lang="en" sz="1320">
                <a:latin typeface="Times New Roman"/>
                <a:ea typeface="Times New Roman"/>
                <a:cs typeface="Times New Roman"/>
                <a:sym typeface="Times New Roman"/>
              </a:rPr>
              <a:t>A dataset containing policy info of motor insurance customers and the total claims they have filed.</a:t>
            </a:r>
            <a:endParaRPr i="1" sz="1320">
              <a:latin typeface="Times New Roman"/>
              <a:ea typeface="Times New Roman"/>
              <a:cs typeface="Times New Roman"/>
              <a:sym typeface="Times New Roman"/>
            </a:endParaRPr>
          </a:p>
        </p:txBody>
      </p:sp>
      <p:pic>
        <p:nvPicPr>
          <p:cNvPr id="72" name="Google Shape;72;p15"/>
          <p:cNvPicPr preferRelativeResize="0"/>
          <p:nvPr/>
        </p:nvPicPr>
        <p:blipFill>
          <a:blip r:embed="rId4">
            <a:alphaModFix/>
          </a:blip>
          <a:stretch>
            <a:fillRect/>
          </a:stretch>
        </p:blipFill>
        <p:spPr>
          <a:xfrm>
            <a:off x="1695075" y="2743725"/>
            <a:ext cx="7226625" cy="1980075"/>
          </a:xfrm>
          <a:prstGeom prst="rect">
            <a:avLst/>
          </a:prstGeom>
          <a:noFill/>
          <a:ln>
            <a:noFill/>
          </a:ln>
        </p:spPr>
      </p:pic>
      <p:sp>
        <p:nvSpPr>
          <p:cNvPr id="73" name="Google Shape;73;p15"/>
          <p:cNvSpPr txBox="1"/>
          <p:nvPr>
            <p:ph idx="4294967295" type="title"/>
          </p:nvPr>
        </p:nvSpPr>
        <p:spPr>
          <a:xfrm>
            <a:off x="222300" y="1405425"/>
            <a:ext cx="8699400" cy="1338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69718"/>
              <a:buNone/>
            </a:pPr>
            <a:r>
              <a:rPr b="1" lang="en" sz="1420">
                <a:latin typeface="Lora"/>
                <a:ea typeface="Lora"/>
                <a:cs typeface="Lora"/>
                <a:sym typeface="Lora"/>
              </a:rPr>
              <a:t>More Specifically:</a:t>
            </a:r>
            <a:endParaRPr b="1" sz="1420">
              <a:latin typeface="Lora"/>
              <a:ea typeface="Lora"/>
              <a:cs typeface="Lora"/>
              <a:sym typeface="Lora"/>
            </a:endParaRPr>
          </a:p>
          <a:p>
            <a:pPr indent="-298323" lvl="0" marL="457200" rtl="0" algn="l">
              <a:lnSpc>
                <a:spcPct val="115000"/>
              </a:lnSpc>
              <a:spcBef>
                <a:spcPts val="0"/>
              </a:spcBef>
              <a:spcAft>
                <a:spcPts val="0"/>
              </a:spcAft>
              <a:buSzPct val="100000"/>
              <a:buFont typeface="Times New Roman"/>
              <a:buChar char="➔"/>
            </a:pPr>
            <a:r>
              <a:rPr i="1" lang="en" sz="1220">
                <a:latin typeface="Times New Roman"/>
                <a:ea typeface="Times New Roman"/>
                <a:cs typeface="Times New Roman"/>
                <a:sym typeface="Times New Roman"/>
              </a:rPr>
              <a:t>This dataset initially contains 12 columns and 678013 rows.</a:t>
            </a:r>
            <a:endParaRPr i="1" sz="1220">
              <a:latin typeface="Times New Roman"/>
              <a:ea typeface="Times New Roman"/>
              <a:cs typeface="Times New Roman"/>
              <a:sym typeface="Times New Roman"/>
            </a:endParaRPr>
          </a:p>
          <a:p>
            <a:pPr indent="-298323" lvl="0" marL="457200" rtl="0" algn="l">
              <a:lnSpc>
                <a:spcPct val="115000"/>
              </a:lnSpc>
              <a:spcBef>
                <a:spcPts val="0"/>
              </a:spcBef>
              <a:spcAft>
                <a:spcPts val="0"/>
              </a:spcAft>
              <a:buSzPct val="100000"/>
              <a:buFont typeface="Times New Roman"/>
              <a:buChar char="➔"/>
            </a:pPr>
            <a:r>
              <a:rPr i="1" lang="en" sz="1220">
                <a:latin typeface="Times New Roman"/>
                <a:ea typeface="Times New Roman"/>
                <a:cs typeface="Times New Roman"/>
                <a:sym typeface="Times New Roman"/>
              </a:rPr>
              <a:t>The total number of claims per customer is represented by claim_count.</a:t>
            </a:r>
            <a:endParaRPr i="1" sz="1220">
              <a:latin typeface="Times New Roman"/>
              <a:ea typeface="Times New Roman"/>
              <a:cs typeface="Times New Roman"/>
              <a:sym typeface="Times New Roman"/>
            </a:endParaRPr>
          </a:p>
          <a:p>
            <a:pPr indent="-298322" lvl="1" marL="914400" rtl="0" algn="l">
              <a:lnSpc>
                <a:spcPct val="115000"/>
              </a:lnSpc>
              <a:spcBef>
                <a:spcPts val="0"/>
              </a:spcBef>
              <a:spcAft>
                <a:spcPts val="0"/>
              </a:spcAft>
              <a:buSzPct val="100000"/>
              <a:buFont typeface="Times New Roman"/>
              <a:buChar char="◆"/>
            </a:pPr>
            <a:r>
              <a:rPr i="1" lang="en" sz="1220">
                <a:latin typeface="Times New Roman"/>
                <a:ea typeface="Times New Roman"/>
                <a:cs typeface="Times New Roman"/>
                <a:sym typeface="Times New Roman"/>
              </a:rPr>
              <a:t>This column is the TARGET feature.</a:t>
            </a:r>
            <a:endParaRPr i="1" sz="1220">
              <a:latin typeface="Times New Roman"/>
              <a:ea typeface="Times New Roman"/>
              <a:cs typeface="Times New Roman"/>
              <a:sym typeface="Times New Roman"/>
            </a:endParaRPr>
          </a:p>
          <a:p>
            <a:pPr indent="-298322" lvl="1" marL="914400" rtl="0" algn="l">
              <a:lnSpc>
                <a:spcPct val="115000"/>
              </a:lnSpc>
              <a:spcBef>
                <a:spcPts val="0"/>
              </a:spcBef>
              <a:spcAft>
                <a:spcPts val="0"/>
              </a:spcAft>
              <a:buSzPct val="100000"/>
              <a:buFont typeface="Times New Roman"/>
              <a:buChar char="◆"/>
            </a:pPr>
            <a:r>
              <a:rPr i="1" lang="en" sz="1220">
                <a:latin typeface="Times New Roman"/>
                <a:ea typeface="Times New Roman"/>
                <a:cs typeface="Times New Roman"/>
                <a:sym typeface="Times New Roman"/>
              </a:rPr>
              <a:t>The expected frequency of claims is calculated by using num_feature (which is an offset variable)</a:t>
            </a:r>
            <a:endParaRPr i="1" sz="1220">
              <a:latin typeface="Times New Roman"/>
              <a:ea typeface="Times New Roman"/>
              <a:cs typeface="Times New Roman"/>
              <a:sym typeface="Times New Roman"/>
            </a:endParaRPr>
          </a:p>
          <a:p>
            <a:pPr indent="-298322" lvl="1" marL="914400" rtl="0" algn="l">
              <a:lnSpc>
                <a:spcPct val="115000"/>
              </a:lnSpc>
              <a:spcBef>
                <a:spcPts val="0"/>
              </a:spcBef>
              <a:spcAft>
                <a:spcPts val="0"/>
              </a:spcAft>
              <a:buSzPct val="100000"/>
              <a:buFont typeface="Times New Roman"/>
              <a:buChar char="◆"/>
            </a:pPr>
            <a:r>
              <a:rPr i="1" lang="en" sz="1220">
                <a:latin typeface="Times New Roman"/>
                <a:ea typeface="Times New Roman"/>
                <a:cs typeface="Times New Roman"/>
                <a:sym typeface="Times New Roman"/>
              </a:rPr>
              <a:t>All the rest can be viewed as RESOURCE features.</a:t>
            </a:r>
            <a:endParaRPr i="1" sz="1220">
              <a:latin typeface="Times New Roman"/>
              <a:ea typeface="Times New Roman"/>
              <a:cs typeface="Times New Roman"/>
              <a:sym typeface="Times New Roman"/>
            </a:endParaRPr>
          </a:p>
          <a:p>
            <a:pPr indent="0" lvl="0" marL="0" rtl="0" algn="l">
              <a:spcBef>
                <a:spcPts val="0"/>
              </a:spcBef>
              <a:spcAft>
                <a:spcPts val="0"/>
              </a:spcAft>
              <a:buSzPct val="75000"/>
              <a:buNone/>
            </a:pPr>
            <a:r>
              <a:t/>
            </a:r>
            <a:endParaRPr i="1" sz="132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 name="Shape 77"/>
        <p:cNvGrpSpPr/>
        <p:nvPr/>
      </p:nvGrpSpPr>
      <p:grpSpPr>
        <a:xfrm>
          <a:off x="0" y="0"/>
          <a:ext cx="0" cy="0"/>
          <a:chOff x="0" y="0"/>
          <a:chExt cx="0" cy="0"/>
        </a:xfrm>
      </p:grpSpPr>
      <p:pic>
        <p:nvPicPr>
          <p:cNvPr id="78" name="Google Shape;78;p16"/>
          <p:cNvPicPr preferRelativeResize="0"/>
          <p:nvPr/>
        </p:nvPicPr>
        <p:blipFill>
          <a:blip r:embed="rId3">
            <a:alphaModFix/>
          </a:blip>
          <a:stretch>
            <a:fillRect/>
          </a:stretch>
        </p:blipFill>
        <p:spPr>
          <a:xfrm>
            <a:off x="78950" y="4456775"/>
            <a:ext cx="1593825" cy="610975"/>
          </a:xfrm>
          <a:prstGeom prst="rect">
            <a:avLst/>
          </a:prstGeom>
          <a:noFill/>
          <a:ln>
            <a:noFill/>
          </a:ln>
        </p:spPr>
      </p:pic>
      <p:sp>
        <p:nvSpPr>
          <p:cNvPr id="79" name="Google Shape;79;p16"/>
          <p:cNvSpPr txBox="1"/>
          <p:nvPr>
            <p:ph idx="4294967295" type="title"/>
          </p:nvPr>
        </p:nvSpPr>
        <p:spPr>
          <a:xfrm>
            <a:off x="184300" y="181525"/>
            <a:ext cx="5883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Tell me more about this data!</a:t>
            </a:r>
            <a:endParaRPr>
              <a:latin typeface="Lora"/>
              <a:ea typeface="Lora"/>
              <a:cs typeface="Lora"/>
              <a:sym typeface="Lora"/>
            </a:endParaRPr>
          </a:p>
        </p:txBody>
      </p:sp>
      <p:sp>
        <p:nvSpPr>
          <p:cNvPr id="80" name="Google Shape;80;p16"/>
          <p:cNvSpPr txBox="1"/>
          <p:nvPr>
            <p:ph idx="4294967295" type="title"/>
          </p:nvPr>
        </p:nvSpPr>
        <p:spPr>
          <a:xfrm>
            <a:off x="353525" y="783625"/>
            <a:ext cx="8699400" cy="38445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SzPct val="69718"/>
              <a:buNone/>
            </a:pPr>
            <a:r>
              <a:rPr b="1" lang="en" sz="1420">
                <a:latin typeface="Lora"/>
                <a:ea typeface="Lora"/>
                <a:cs typeface="Lora"/>
                <a:sym typeface="Lora"/>
              </a:rPr>
              <a:t>Sure thing!</a:t>
            </a:r>
            <a:endParaRPr b="1" sz="1420">
              <a:latin typeface="Lora"/>
              <a:ea typeface="Lora"/>
              <a:cs typeface="Lora"/>
              <a:sym typeface="Lora"/>
            </a:endParaRPr>
          </a:p>
          <a:p>
            <a:pPr indent="0" lvl="0" marL="0" rtl="0" algn="l">
              <a:lnSpc>
                <a:spcPct val="115000"/>
              </a:lnSpc>
              <a:spcBef>
                <a:spcPts val="0"/>
              </a:spcBef>
              <a:spcAft>
                <a:spcPts val="0"/>
              </a:spcAft>
              <a:buNone/>
            </a:pPr>
            <a:r>
              <a:rPr i="1" lang="en" sz="1208">
                <a:latin typeface="Times New Roman"/>
                <a:ea typeface="Times New Roman"/>
                <a:cs typeface="Times New Roman"/>
                <a:sym typeface="Times New Roman"/>
              </a:rPr>
              <a:t>Variables:</a:t>
            </a:r>
            <a:endParaRPr i="1" sz="1208">
              <a:latin typeface="Times New Roman"/>
              <a:ea typeface="Times New Roman"/>
              <a:cs typeface="Times New Roman"/>
              <a:sym typeface="Times New Roman"/>
            </a:endParaRPr>
          </a:p>
          <a:p>
            <a:pPr indent="-297688" lvl="0" marL="457200" rtl="0" algn="l">
              <a:lnSpc>
                <a:spcPct val="115000"/>
              </a:lnSpc>
              <a:spcBef>
                <a:spcPts val="0"/>
              </a:spcBef>
              <a:spcAft>
                <a:spcPts val="0"/>
              </a:spcAft>
              <a:buSzPct val="100000"/>
              <a:buFont typeface="Times New Roman"/>
              <a:buChar char="➔"/>
            </a:pPr>
            <a:r>
              <a:rPr b="1" i="1" lang="en" sz="1208">
                <a:latin typeface="Times New Roman"/>
                <a:ea typeface="Times New Roman"/>
                <a:cs typeface="Times New Roman"/>
                <a:sym typeface="Times New Roman"/>
              </a:rPr>
              <a:t>Target:</a:t>
            </a:r>
            <a:endParaRPr b="1" i="1" sz="1208">
              <a:latin typeface="Times New Roman"/>
              <a:ea typeface="Times New Roman"/>
              <a:cs typeface="Times New Roman"/>
              <a:sym typeface="Times New Roman"/>
            </a:endParaRPr>
          </a:p>
          <a:p>
            <a:pPr indent="-297688" lvl="1" marL="914400" rtl="0" algn="l">
              <a:lnSpc>
                <a:spcPct val="115000"/>
              </a:lnSpc>
              <a:spcBef>
                <a:spcPts val="0"/>
              </a:spcBef>
              <a:spcAft>
                <a:spcPts val="0"/>
              </a:spcAft>
              <a:buSzPct val="100000"/>
              <a:buFont typeface="Times New Roman"/>
              <a:buChar char="◆"/>
            </a:pPr>
            <a:r>
              <a:rPr i="1" lang="en" sz="1208" u="sng">
                <a:latin typeface="Times New Roman"/>
                <a:ea typeface="Times New Roman"/>
                <a:cs typeface="Times New Roman"/>
                <a:sym typeface="Times New Roman"/>
              </a:rPr>
              <a:t>claim_count</a:t>
            </a:r>
            <a:r>
              <a:rPr i="1" lang="en" sz="1208">
                <a:latin typeface="Times New Roman"/>
                <a:ea typeface="Times New Roman"/>
                <a:cs typeface="Times New Roman"/>
                <a:sym typeface="Times New Roman"/>
              </a:rPr>
              <a:t>: Total Claims (This is the response you should predicting); Numeric Variable </a:t>
            </a:r>
            <a:endParaRPr i="1" sz="1208">
              <a:latin typeface="Times New Roman"/>
              <a:ea typeface="Times New Roman"/>
              <a:cs typeface="Times New Roman"/>
              <a:sym typeface="Times New Roman"/>
            </a:endParaRPr>
          </a:p>
          <a:p>
            <a:pPr indent="-297688" lvl="0" marL="457200" rtl="0" algn="l">
              <a:lnSpc>
                <a:spcPct val="115000"/>
              </a:lnSpc>
              <a:spcBef>
                <a:spcPts val="0"/>
              </a:spcBef>
              <a:spcAft>
                <a:spcPts val="0"/>
              </a:spcAft>
              <a:buSzPct val="100000"/>
              <a:buFont typeface="Times New Roman"/>
              <a:buChar char="➔"/>
            </a:pPr>
            <a:r>
              <a:rPr b="1" i="1" lang="en" sz="1208">
                <a:latin typeface="Times New Roman"/>
                <a:ea typeface="Times New Roman"/>
                <a:cs typeface="Times New Roman"/>
                <a:sym typeface="Times New Roman"/>
              </a:rPr>
              <a:t>Offset:</a:t>
            </a:r>
            <a:endParaRPr b="1" i="1" sz="1208">
              <a:latin typeface="Times New Roman"/>
              <a:ea typeface="Times New Roman"/>
              <a:cs typeface="Times New Roman"/>
              <a:sym typeface="Times New Roman"/>
            </a:endParaRPr>
          </a:p>
          <a:p>
            <a:pPr indent="-297688" lvl="1" marL="914400" rtl="0" algn="l">
              <a:lnSpc>
                <a:spcPct val="115000"/>
              </a:lnSpc>
              <a:spcBef>
                <a:spcPts val="0"/>
              </a:spcBef>
              <a:spcAft>
                <a:spcPts val="0"/>
              </a:spcAft>
              <a:buSzPct val="100000"/>
              <a:buFont typeface="Times New Roman"/>
              <a:buChar char="◆"/>
            </a:pPr>
            <a:r>
              <a:rPr i="1" lang="en" sz="1208" u="sng">
                <a:latin typeface="Times New Roman"/>
                <a:ea typeface="Times New Roman"/>
                <a:cs typeface="Times New Roman"/>
                <a:sym typeface="Times New Roman"/>
              </a:rPr>
              <a:t>num_exposure</a:t>
            </a:r>
            <a:r>
              <a:rPr i="1" lang="en" sz="1208">
                <a:latin typeface="Times New Roman"/>
                <a:ea typeface="Times New Roman"/>
                <a:cs typeface="Times New Roman"/>
                <a:sym typeface="Times New Roman"/>
              </a:rPr>
              <a:t>: Exposure time of policy. Time period within which the claims were made; Numerical Variable</a:t>
            </a:r>
            <a:endParaRPr i="1" sz="1208">
              <a:latin typeface="Times New Roman"/>
              <a:ea typeface="Times New Roman"/>
              <a:cs typeface="Times New Roman"/>
              <a:sym typeface="Times New Roman"/>
            </a:endParaRPr>
          </a:p>
          <a:p>
            <a:pPr indent="-297688" lvl="0" marL="457200" rtl="0" algn="l">
              <a:lnSpc>
                <a:spcPct val="115000"/>
              </a:lnSpc>
              <a:spcBef>
                <a:spcPts val="0"/>
              </a:spcBef>
              <a:spcAft>
                <a:spcPts val="0"/>
              </a:spcAft>
              <a:buSzPct val="100000"/>
              <a:buFont typeface="Times New Roman"/>
              <a:buChar char="➔"/>
            </a:pPr>
            <a:r>
              <a:rPr b="1" i="1" lang="en" sz="1208">
                <a:latin typeface="Times New Roman"/>
                <a:ea typeface="Times New Roman"/>
                <a:cs typeface="Times New Roman"/>
                <a:sym typeface="Times New Roman"/>
              </a:rPr>
              <a:t>Independent:</a:t>
            </a:r>
            <a:endParaRPr b="1" i="1" sz="1208">
              <a:latin typeface="Times New Roman"/>
              <a:ea typeface="Times New Roman"/>
              <a:cs typeface="Times New Roman"/>
              <a:sym typeface="Times New Roman"/>
            </a:endParaRPr>
          </a:p>
          <a:p>
            <a:pPr indent="-297688" lvl="1" marL="914400" rtl="0" algn="l">
              <a:lnSpc>
                <a:spcPct val="115000"/>
              </a:lnSpc>
              <a:spcBef>
                <a:spcPts val="0"/>
              </a:spcBef>
              <a:spcAft>
                <a:spcPts val="0"/>
              </a:spcAft>
              <a:buSzPct val="100000"/>
              <a:buFont typeface="Times New Roman"/>
              <a:buChar char="◆"/>
            </a:pPr>
            <a:r>
              <a:rPr i="1" lang="en" sz="1208" u="sng">
                <a:latin typeface="Times New Roman"/>
                <a:ea typeface="Times New Roman"/>
                <a:cs typeface="Times New Roman"/>
                <a:sym typeface="Times New Roman"/>
              </a:rPr>
              <a:t>policy_desc</a:t>
            </a:r>
            <a:r>
              <a:rPr i="1" lang="en" sz="1208">
                <a:latin typeface="Times New Roman"/>
                <a:ea typeface="Times New Roman"/>
                <a:cs typeface="Times New Roman"/>
                <a:sym typeface="Times New Roman"/>
              </a:rPr>
              <a:t>: Policy Identifier; Primary Key which is unique for every policy</a:t>
            </a:r>
            <a:endParaRPr i="1" sz="1208">
              <a:latin typeface="Times New Roman"/>
              <a:ea typeface="Times New Roman"/>
              <a:cs typeface="Times New Roman"/>
              <a:sym typeface="Times New Roman"/>
            </a:endParaRPr>
          </a:p>
          <a:p>
            <a:pPr indent="-297688" lvl="1" marL="914400" rtl="0" algn="l">
              <a:lnSpc>
                <a:spcPct val="115000"/>
              </a:lnSpc>
              <a:spcBef>
                <a:spcPts val="0"/>
              </a:spcBef>
              <a:spcAft>
                <a:spcPts val="0"/>
              </a:spcAft>
              <a:buSzPct val="100000"/>
              <a:buFont typeface="Times New Roman"/>
              <a:buChar char="◆"/>
            </a:pPr>
            <a:r>
              <a:rPr i="1" lang="en" sz="1208" u="sng">
                <a:latin typeface="Times New Roman"/>
                <a:ea typeface="Times New Roman"/>
                <a:cs typeface="Times New Roman"/>
                <a:sym typeface="Times New Roman"/>
              </a:rPr>
              <a:t>cat_areacode</a:t>
            </a:r>
            <a:r>
              <a:rPr i="1" lang="en" sz="1208">
                <a:latin typeface="Times New Roman"/>
                <a:ea typeface="Times New Roman"/>
                <a:cs typeface="Times New Roman"/>
                <a:sym typeface="Times New Roman"/>
              </a:rPr>
              <a:t>: Area Code; Categorical Variable</a:t>
            </a:r>
            <a:endParaRPr i="1" sz="1208">
              <a:latin typeface="Times New Roman"/>
              <a:ea typeface="Times New Roman"/>
              <a:cs typeface="Times New Roman"/>
              <a:sym typeface="Times New Roman"/>
            </a:endParaRPr>
          </a:p>
          <a:p>
            <a:pPr indent="-297688" lvl="1" marL="914400" rtl="0" algn="l">
              <a:lnSpc>
                <a:spcPct val="115000"/>
              </a:lnSpc>
              <a:spcBef>
                <a:spcPts val="0"/>
              </a:spcBef>
              <a:spcAft>
                <a:spcPts val="0"/>
              </a:spcAft>
              <a:buSzPct val="100000"/>
              <a:buFont typeface="Times New Roman"/>
              <a:buChar char="◆"/>
            </a:pPr>
            <a:r>
              <a:rPr i="1" lang="en" sz="1208" u="sng">
                <a:latin typeface="Times New Roman"/>
                <a:ea typeface="Times New Roman"/>
                <a:cs typeface="Times New Roman"/>
                <a:sym typeface="Times New Roman"/>
              </a:rPr>
              <a:t>num_vehicleAge</a:t>
            </a:r>
            <a:r>
              <a:rPr i="1" lang="en" sz="1208">
                <a:latin typeface="Times New Roman"/>
                <a:ea typeface="Times New Roman"/>
                <a:cs typeface="Times New Roman"/>
                <a:sym typeface="Times New Roman"/>
              </a:rPr>
              <a:t>: Age of the vehicle; Numeric Variable</a:t>
            </a:r>
            <a:endParaRPr i="1" sz="1208">
              <a:latin typeface="Times New Roman"/>
              <a:ea typeface="Times New Roman"/>
              <a:cs typeface="Times New Roman"/>
              <a:sym typeface="Times New Roman"/>
            </a:endParaRPr>
          </a:p>
          <a:p>
            <a:pPr indent="-297688" lvl="1" marL="914400" rtl="0" algn="l">
              <a:lnSpc>
                <a:spcPct val="115000"/>
              </a:lnSpc>
              <a:spcBef>
                <a:spcPts val="0"/>
              </a:spcBef>
              <a:spcAft>
                <a:spcPts val="0"/>
              </a:spcAft>
              <a:buSzPct val="100000"/>
              <a:buFont typeface="Times New Roman"/>
              <a:buChar char="◆"/>
            </a:pPr>
            <a:r>
              <a:rPr i="1" lang="en" sz="1208" u="sng">
                <a:latin typeface="Times New Roman"/>
                <a:ea typeface="Times New Roman"/>
                <a:cs typeface="Times New Roman"/>
                <a:sym typeface="Times New Roman"/>
              </a:rPr>
              <a:t>num_noClaimDiscountPercent</a:t>
            </a:r>
            <a:r>
              <a:rPr i="1" lang="en" sz="1208">
                <a:latin typeface="Times New Roman"/>
                <a:ea typeface="Times New Roman"/>
                <a:cs typeface="Times New Roman"/>
                <a:sym typeface="Times New Roman"/>
              </a:rPr>
              <a:t>: Percentage of discount applied to policy premium based on claim history. If value is greater than 100 then policy premium was increased, if it’s less than 100 a discount was applied. A value of 100 means the premium remain unchanged;</a:t>
            </a:r>
            <a:endParaRPr i="1" sz="1208">
              <a:latin typeface="Times New Roman"/>
              <a:ea typeface="Times New Roman"/>
              <a:cs typeface="Times New Roman"/>
              <a:sym typeface="Times New Roman"/>
            </a:endParaRPr>
          </a:p>
          <a:p>
            <a:pPr indent="-297688" lvl="0" marL="457200" rtl="0" algn="l">
              <a:lnSpc>
                <a:spcPct val="115000"/>
              </a:lnSpc>
              <a:spcBef>
                <a:spcPts val="0"/>
              </a:spcBef>
              <a:spcAft>
                <a:spcPts val="0"/>
              </a:spcAft>
              <a:buSzPct val="100000"/>
              <a:buFont typeface="Times New Roman"/>
              <a:buChar char="➔"/>
            </a:pPr>
            <a:r>
              <a:rPr b="1" i="1" lang="en" sz="1208">
                <a:latin typeface="Times New Roman"/>
                <a:ea typeface="Times New Roman"/>
                <a:cs typeface="Times New Roman"/>
                <a:sym typeface="Times New Roman"/>
              </a:rPr>
              <a:t>Numerical Variable</a:t>
            </a:r>
            <a:endParaRPr b="1" i="1" sz="1208">
              <a:latin typeface="Times New Roman"/>
              <a:ea typeface="Times New Roman"/>
              <a:cs typeface="Times New Roman"/>
              <a:sym typeface="Times New Roman"/>
            </a:endParaRPr>
          </a:p>
          <a:p>
            <a:pPr indent="-297688" lvl="1" marL="914400" rtl="0" algn="l">
              <a:lnSpc>
                <a:spcPct val="115000"/>
              </a:lnSpc>
              <a:spcBef>
                <a:spcPts val="0"/>
              </a:spcBef>
              <a:spcAft>
                <a:spcPts val="0"/>
              </a:spcAft>
              <a:buSzPct val="100000"/>
              <a:buFont typeface="Times New Roman"/>
              <a:buChar char="◆"/>
            </a:pPr>
            <a:r>
              <a:rPr i="1" lang="en" sz="1208" u="sng">
                <a:latin typeface="Times New Roman"/>
                <a:ea typeface="Times New Roman"/>
                <a:cs typeface="Times New Roman"/>
                <a:sym typeface="Times New Roman"/>
              </a:rPr>
              <a:t>cat_carBrand</a:t>
            </a:r>
            <a:r>
              <a:rPr i="1" lang="en" sz="1208">
                <a:latin typeface="Times New Roman"/>
                <a:ea typeface="Times New Roman"/>
                <a:cs typeface="Times New Roman"/>
                <a:sym typeface="Times New Roman"/>
              </a:rPr>
              <a:t>: Insured Vehicle Brand; Categorical Variable</a:t>
            </a:r>
            <a:endParaRPr i="1" sz="1208">
              <a:latin typeface="Times New Roman"/>
              <a:ea typeface="Times New Roman"/>
              <a:cs typeface="Times New Roman"/>
              <a:sym typeface="Times New Roman"/>
            </a:endParaRPr>
          </a:p>
          <a:p>
            <a:pPr indent="-297688" lvl="1" marL="914400" rtl="0" algn="l">
              <a:lnSpc>
                <a:spcPct val="115000"/>
              </a:lnSpc>
              <a:spcBef>
                <a:spcPts val="0"/>
              </a:spcBef>
              <a:spcAft>
                <a:spcPts val="0"/>
              </a:spcAft>
              <a:buSzPct val="100000"/>
              <a:buFont typeface="Times New Roman"/>
              <a:buChar char="◆"/>
            </a:pPr>
            <a:r>
              <a:rPr i="1" lang="en" sz="1208" u="sng">
                <a:latin typeface="Times New Roman"/>
                <a:ea typeface="Times New Roman"/>
                <a:cs typeface="Times New Roman"/>
                <a:sym typeface="Times New Roman"/>
              </a:rPr>
              <a:t>num_populationDensitykmsq</a:t>
            </a:r>
            <a:r>
              <a:rPr i="1" lang="en" sz="1208">
                <a:latin typeface="Times New Roman"/>
                <a:ea typeface="Times New Roman"/>
                <a:cs typeface="Times New Roman"/>
                <a:sym typeface="Times New Roman"/>
              </a:rPr>
              <a:t>: Population density of the city the policy holder lives in; Numerical Variable</a:t>
            </a:r>
            <a:endParaRPr i="1" sz="1208">
              <a:latin typeface="Times New Roman"/>
              <a:ea typeface="Times New Roman"/>
              <a:cs typeface="Times New Roman"/>
              <a:sym typeface="Times New Roman"/>
            </a:endParaRPr>
          </a:p>
          <a:p>
            <a:pPr indent="-297688" lvl="1" marL="914400" rtl="0" algn="l">
              <a:lnSpc>
                <a:spcPct val="115000"/>
              </a:lnSpc>
              <a:spcBef>
                <a:spcPts val="0"/>
              </a:spcBef>
              <a:spcAft>
                <a:spcPts val="0"/>
              </a:spcAft>
              <a:buSzPct val="100000"/>
              <a:buFont typeface="Times New Roman"/>
              <a:buChar char="◆"/>
            </a:pPr>
            <a:r>
              <a:rPr i="1" lang="en" sz="1208" u="sng">
                <a:latin typeface="Times New Roman"/>
                <a:ea typeface="Times New Roman"/>
                <a:cs typeface="Times New Roman"/>
                <a:sym typeface="Times New Roman"/>
              </a:rPr>
              <a:t>cat_Region</a:t>
            </a:r>
            <a:r>
              <a:rPr i="1" lang="en" sz="1208">
                <a:latin typeface="Times New Roman"/>
                <a:ea typeface="Times New Roman"/>
                <a:cs typeface="Times New Roman"/>
                <a:sym typeface="Times New Roman"/>
              </a:rPr>
              <a:t>; Region of the country the policy holder lives in; Categorical Variable</a:t>
            </a:r>
            <a:endParaRPr i="1" sz="1208">
              <a:latin typeface="Times New Roman"/>
              <a:ea typeface="Times New Roman"/>
              <a:cs typeface="Times New Roman"/>
              <a:sym typeface="Times New Roman"/>
            </a:endParaRPr>
          </a:p>
          <a:p>
            <a:pPr indent="-297688" lvl="1" marL="914400" rtl="0" algn="l">
              <a:lnSpc>
                <a:spcPct val="115000"/>
              </a:lnSpc>
              <a:spcBef>
                <a:spcPts val="0"/>
              </a:spcBef>
              <a:spcAft>
                <a:spcPts val="0"/>
              </a:spcAft>
              <a:buSzPct val="100000"/>
              <a:buFont typeface="Times New Roman"/>
              <a:buChar char="◆"/>
            </a:pPr>
            <a:r>
              <a:rPr i="1" lang="en" sz="1208" u="sng">
                <a:latin typeface="Times New Roman"/>
                <a:ea typeface="Times New Roman"/>
                <a:cs typeface="Times New Roman"/>
                <a:sym typeface="Times New Roman"/>
              </a:rPr>
              <a:t>ord_vehicleHP</a:t>
            </a:r>
            <a:r>
              <a:rPr i="1" lang="en" sz="1208">
                <a:latin typeface="Times New Roman"/>
                <a:ea typeface="Times New Roman"/>
                <a:cs typeface="Times New Roman"/>
                <a:sym typeface="Times New Roman"/>
              </a:rPr>
              <a:t>: Vehicle Horsepower; This feature is anonymised but maintains the same ordinality; Ordinal Variable</a:t>
            </a:r>
            <a:endParaRPr i="1" sz="1208">
              <a:latin typeface="Times New Roman"/>
              <a:ea typeface="Times New Roman"/>
              <a:cs typeface="Times New Roman"/>
              <a:sym typeface="Times New Roman"/>
            </a:endParaRPr>
          </a:p>
          <a:p>
            <a:pPr indent="-297688" lvl="1" marL="914400" rtl="0" algn="l">
              <a:lnSpc>
                <a:spcPct val="115000"/>
              </a:lnSpc>
              <a:spcBef>
                <a:spcPts val="0"/>
              </a:spcBef>
              <a:spcAft>
                <a:spcPts val="0"/>
              </a:spcAft>
              <a:buSzPct val="100000"/>
              <a:buFont typeface="Times New Roman"/>
              <a:buChar char="◆"/>
            </a:pPr>
            <a:r>
              <a:rPr i="1" lang="en" sz="1208" u="sng">
                <a:latin typeface="Times New Roman"/>
                <a:ea typeface="Times New Roman"/>
                <a:cs typeface="Times New Roman"/>
                <a:sym typeface="Times New Roman"/>
              </a:rPr>
              <a:t>cat_fuelType</a:t>
            </a:r>
            <a:r>
              <a:rPr i="1" lang="en" sz="1208">
                <a:latin typeface="Times New Roman"/>
                <a:ea typeface="Times New Roman"/>
                <a:cs typeface="Times New Roman"/>
                <a:sym typeface="Times New Roman"/>
              </a:rPr>
              <a:t>: Insured Vehicle Fuel Type; Categorical Variable</a:t>
            </a:r>
            <a:endParaRPr i="1" sz="1208">
              <a:latin typeface="Times New Roman"/>
              <a:ea typeface="Times New Roman"/>
              <a:cs typeface="Times New Roman"/>
              <a:sym typeface="Times New Roman"/>
            </a:endParaRPr>
          </a:p>
          <a:p>
            <a:pPr indent="-297688" lvl="1" marL="914400" rtl="0" algn="l">
              <a:lnSpc>
                <a:spcPct val="115000"/>
              </a:lnSpc>
              <a:spcBef>
                <a:spcPts val="0"/>
              </a:spcBef>
              <a:spcAft>
                <a:spcPts val="0"/>
              </a:spcAft>
              <a:buSzPct val="100000"/>
              <a:buFont typeface="Times New Roman"/>
              <a:buChar char="◆"/>
            </a:pPr>
            <a:r>
              <a:rPr i="1" lang="en" sz="1208" u="sng">
                <a:latin typeface="Times New Roman"/>
                <a:ea typeface="Times New Roman"/>
                <a:cs typeface="Times New Roman"/>
                <a:sym typeface="Times New Roman"/>
              </a:rPr>
              <a:t>num_driverAge</a:t>
            </a:r>
            <a:r>
              <a:rPr i="1" lang="en" sz="1208">
                <a:latin typeface="Times New Roman"/>
                <a:ea typeface="Times New Roman"/>
                <a:cs typeface="Times New Roman"/>
                <a:sym typeface="Times New Roman"/>
              </a:rPr>
              <a:t>: Age of the Policy Holder; Numerical Variable</a:t>
            </a:r>
            <a:endParaRPr i="1" sz="1208">
              <a:latin typeface="Times New Roman"/>
              <a:ea typeface="Times New Roman"/>
              <a:cs typeface="Times New Roman"/>
              <a:sym typeface="Times New Roman"/>
            </a:endParaRPr>
          </a:p>
          <a:p>
            <a:pPr indent="0" lvl="0" marL="0" rtl="0" algn="l">
              <a:spcBef>
                <a:spcPts val="0"/>
              </a:spcBef>
              <a:spcAft>
                <a:spcPts val="0"/>
              </a:spcAft>
              <a:buSzPct val="75000"/>
              <a:buNone/>
            </a:pPr>
            <a:r>
              <a:t/>
            </a:r>
            <a:endParaRPr i="1" sz="132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pic>
        <p:nvPicPr>
          <p:cNvPr id="85" name="Google Shape;85;p17"/>
          <p:cNvPicPr preferRelativeResize="0"/>
          <p:nvPr/>
        </p:nvPicPr>
        <p:blipFill>
          <a:blip r:embed="rId3">
            <a:alphaModFix/>
          </a:blip>
          <a:stretch>
            <a:fillRect/>
          </a:stretch>
        </p:blipFill>
        <p:spPr>
          <a:xfrm>
            <a:off x="78950" y="4456775"/>
            <a:ext cx="1593825" cy="610975"/>
          </a:xfrm>
          <a:prstGeom prst="rect">
            <a:avLst/>
          </a:prstGeom>
          <a:noFill/>
          <a:ln>
            <a:noFill/>
          </a:ln>
        </p:spPr>
      </p:pic>
      <p:sp>
        <p:nvSpPr>
          <p:cNvPr id="86" name="Google Shape;86;p17"/>
          <p:cNvSpPr txBox="1"/>
          <p:nvPr>
            <p:ph idx="4294967295" type="title"/>
          </p:nvPr>
        </p:nvSpPr>
        <p:spPr>
          <a:xfrm>
            <a:off x="184300" y="181525"/>
            <a:ext cx="5883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Anything else?</a:t>
            </a:r>
            <a:endParaRPr>
              <a:latin typeface="Lora"/>
              <a:ea typeface="Lora"/>
              <a:cs typeface="Lora"/>
              <a:sym typeface="Lora"/>
            </a:endParaRPr>
          </a:p>
        </p:txBody>
      </p:sp>
      <p:sp>
        <p:nvSpPr>
          <p:cNvPr id="87" name="Google Shape;87;p17"/>
          <p:cNvSpPr txBox="1"/>
          <p:nvPr>
            <p:ph idx="4294967295" type="title"/>
          </p:nvPr>
        </p:nvSpPr>
        <p:spPr>
          <a:xfrm>
            <a:off x="353525" y="783625"/>
            <a:ext cx="8699400" cy="3844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990"/>
              <a:buNone/>
            </a:pPr>
            <a:r>
              <a:rPr b="1" lang="en" sz="1420">
                <a:latin typeface="Lora"/>
                <a:ea typeface="Lora"/>
                <a:cs typeface="Lora"/>
                <a:sym typeface="Lora"/>
              </a:rPr>
              <a:t>Yes!</a:t>
            </a:r>
            <a:endParaRPr b="1" sz="1420">
              <a:latin typeface="Lora"/>
              <a:ea typeface="Lora"/>
              <a:cs typeface="Lora"/>
              <a:sym typeface="Lora"/>
            </a:endParaRPr>
          </a:p>
          <a:p>
            <a:pPr indent="0" lvl="0" marL="0" rtl="0" algn="l">
              <a:lnSpc>
                <a:spcPct val="115000"/>
              </a:lnSpc>
              <a:spcBef>
                <a:spcPts val="0"/>
              </a:spcBef>
              <a:spcAft>
                <a:spcPts val="0"/>
              </a:spcAft>
              <a:buSzPts val="990"/>
              <a:buNone/>
            </a:pPr>
            <a:r>
              <a:rPr b="1" lang="en" sz="1220">
                <a:latin typeface="Times New Roman"/>
                <a:ea typeface="Times New Roman"/>
                <a:cs typeface="Times New Roman"/>
                <a:sym typeface="Times New Roman"/>
              </a:rPr>
              <a:t>cat_fuelType → </a:t>
            </a:r>
            <a:r>
              <a:rPr lang="en" sz="1220">
                <a:latin typeface="Times New Roman"/>
                <a:ea typeface="Times New Roman"/>
                <a:cs typeface="Times New Roman"/>
                <a:sym typeface="Times New Roman"/>
              </a:rPr>
              <a:t>22 null entries (or missing blank), </a:t>
            </a:r>
            <a:r>
              <a:rPr i="1" lang="en" sz="1220">
                <a:latin typeface="Times New Roman"/>
                <a:ea typeface="Times New Roman"/>
                <a:cs typeface="Times New Roman"/>
                <a:sym typeface="Times New Roman"/>
              </a:rPr>
              <a:t>i.e. 0.003% </a:t>
            </a:r>
            <a:endParaRPr i="1" sz="122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990"/>
              <a:buFont typeface="Arial"/>
              <a:buNone/>
            </a:pPr>
            <a:r>
              <a:rPr b="1" lang="en" sz="1220">
                <a:latin typeface="Times New Roman"/>
                <a:ea typeface="Times New Roman"/>
                <a:cs typeface="Times New Roman"/>
                <a:sym typeface="Times New Roman"/>
              </a:rPr>
              <a:t>num_driverAge</a:t>
            </a:r>
            <a:r>
              <a:rPr b="1" lang="en" sz="1220">
                <a:latin typeface="Times New Roman"/>
                <a:ea typeface="Times New Roman"/>
                <a:cs typeface="Times New Roman"/>
                <a:sym typeface="Times New Roman"/>
              </a:rPr>
              <a:t> → </a:t>
            </a:r>
            <a:r>
              <a:rPr lang="en" sz="1220">
                <a:latin typeface="Times New Roman"/>
                <a:ea typeface="Times New Roman"/>
                <a:cs typeface="Times New Roman"/>
                <a:sym typeface="Times New Roman"/>
              </a:rPr>
              <a:t>14 null entries (or missing blank), </a:t>
            </a:r>
            <a:r>
              <a:rPr i="1" lang="en" sz="1220">
                <a:latin typeface="Times New Roman"/>
                <a:ea typeface="Times New Roman"/>
                <a:cs typeface="Times New Roman"/>
                <a:sym typeface="Times New Roman"/>
              </a:rPr>
              <a:t>i.e. 0.002%</a:t>
            </a:r>
            <a:endParaRPr i="1" sz="122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i="1" sz="1320">
              <a:latin typeface="Times New Roman"/>
              <a:ea typeface="Times New Roman"/>
              <a:cs typeface="Times New Roman"/>
              <a:sym typeface="Times New Roman"/>
            </a:endParaRPr>
          </a:p>
        </p:txBody>
      </p:sp>
      <p:pic>
        <p:nvPicPr>
          <p:cNvPr id="88" name="Google Shape;88;p17"/>
          <p:cNvPicPr preferRelativeResize="0"/>
          <p:nvPr/>
        </p:nvPicPr>
        <p:blipFill>
          <a:blip r:embed="rId4">
            <a:alphaModFix/>
          </a:blip>
          <a:stretch>
            <a:fillRect/>
          </a:stretch>
        </p:blipFill>
        <p:spPr>
          <a:xfrm>
            <a:off x="2177723" y="1798975"/>
            <a:ext cx="4788550" cy="2358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pic>
        <p:nvPicPr>
          <p:cNvPr id="93" name="Google Shape;93;p18"/>
          <p:cNvPicPr preferRelativeResize="0"/>
          <p:nvPr/>
        </p:nvPicPr>
        <p:blipFill>
          <a:blip r:embed="rId3">
            <a:alphaModFix/>
          </a:blip>
          <a:stretch>
            <a:fillRect/>
          </a:stretch>
        </p:blipFill>
        <p:spPr>
          <a:xfrm>
            <a:off x="78950" y="4456775"/>
            <a:ext cx="1593825" cy="610975"/>
          </a:xfrm>
          <a:prstGeom prst="rect">
            <a:avLst/>
          </a:prstGeom>
          <a:noFill/>
          <a:ln>
            <a:noFill/>
          </a:ln>
        </p:spPr>
      </p:pic>
      <p:sp>
        <p:nvSpPr>
          <p:cNvPr id="94" name="Google Shape;94;p18"/>
          <p:cNvSpPr txBox="1"/>
          <p:nvPr>
            <p:ph idx="4294967295" type="title"/>
          </p:nvPr>
        </p:nvSpPr>
        <p:spPr>
          <a:xfrm>
            <a:off x="184300" y="181525"/>
            <a:ext cx="5883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And...</a:t>
            </a:r>
            <a:endParaRPr>
              <a:latin typeface="Lora"/>
              <a:ea typeface="Lora"/>
              <a:cs typeface="Lora"/>
              <a:sym typeface="Lora"/>
            </a:endParaRPr>
          </a:p>
        </p:txBody>
      </p:sp>
      <p:sp>
        <p:nvSpPr>
          <p:cNvPr id="95" name="Google Shape;95;p18"/>
          <p:cNvSpPr txBox="1"/>
          <p:nvPr>
            <p:ph idx="4294967295" type="title"/>
          </p:nvPr>
        </p:nvSpPr>
        <p:spPr>
          <a:xfrm>
            <a:off x="353525" y="783625"/>
            <a:ext cx="8699400" cy="8820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SzPct val="69718"/>
              <a:buNone/>
            </a:pPr>
            <a:r>
              <a:rPr b="1" lang="en" sz="1420">
                <a:latin typeface="Lora"/>
                <a:ea typeface="Lora"/>
                <a:cs typeface="Lora"/>
                <a:sym typeface="Lora"/>
              </a:rPr>
              <a:t>Some data type irregularities</a:t>
            </a:r>
            <a:endParaRPr b="1" sz="1420">
              <a:latin typeface="Lora"/>
              <a:ea typeface="Lora"/>
              <a:cs typeface="Lora"/>
              <a:sym typeface="Lora"/>
            </a:endParaRPr>
          </a:p>
          <a:p>
            <a:pPr indent="0" lvl="0" marL="0" rtl="0" algn="l">
              <a:lnSpc>
                <a:spcPct val="115000"/>
              </a:lnSpc>
              <a:spcBef>
                <a:spcPts val="0"/>
              </a:spcBef>
              <a:spcAft>
                <a:spcPts val="0"/>
              </a:spcAft>
              <a:buSzPct val="81147"/>
              <a:buNone/>
            </a:pPr>
            <a:r>
              <a:rPr b="1" lang="en" sz="1220">
                <a:latin typeface="Times New Roman"/>
                <a:ea typeface="Times New Roman"/>
                <a:cs typeface="Times New Roman"/>
                <a:sym typeface="Times New Roman"/>
              </a:rPr>
              <a:t>num_exporuse</a:t>
            </a:r>
            <a:r>
              <a:rPr b="1" lang="en" sz="1220">
                <a:latin typeface="Times New Roman"/>
                <a:ea typeface="Times New Roman"/>
                <a:cs typeface="Times New Roman"/>
                <a:sym typeface="Times New Roman"/>
              </a:rPr>
              <a:t> → </a:t>
            </a:r>
            <a:r>
              <a:rPr lang="en" sz="1220">
                <a:latin typeface="Times New Roman"/>
                <a:ea typeface="Times New Roman"/>
                <a:cs typeface="Times New Roman"/>
                <a:sym typeface="Times New Roman"/>
              </a:rPr>
              <a:t>was loaded as an object, however it must be a numerical variable (more specifically float64).</a:t>
            </a:r>
            <a:endParaRPr i="1" sz="1220">
              <a:latin typeface="Times New Roman"/>
              <a:ea typeface="Times New Roman"/>
              <a:cs typeface="Times New Roman"/>
              <a:sym typeface="Times New Roman"/>
            </a:endParaRPr>
          </a:p>
          <a:p>
            <a:pPr indent="0" lvl="0" marL="0" rtl="0" algn="l">
              <a:lnSpc>
                <a:spcPct val="115000"/>
              </a:lnSpc>
              <a:spcBef>
                <a:spcPts val="0"/>
              </a:spcBef>
              <a:spcAft>
                <a:spcPts val="0"/>
              </a:spcAft>
              <a:buSzPct val="81147"/>
              <a:buNone/>
            </a:pPr>
            <a:r>
              <a:rPr b="1" lang="en" sz="1220">
                <a:latin typeface="Times New Roman"/>
                <a:ea typeface="Times New Roman"/>
                <a:cs typeface="Times New Roman"/>
                <a:sym typeface="Times New Roman"/>
              </a:rPr>
              <a:t>num_driveAge → </a:t>
            </a:r>
            <a:r>
              <a:rPr lang="en" sz="1220">
                <a:latin typeface="Times New Roman"/>
                <a:ea typeface="Times New Roman"/>
                <a:cs typeface="Times New Roman"/>
                <a:sym typeface="Times New Roman"/>
              </a:rPr>
              <a:t>was loaded as an object, however it must be a numerical variable.</a:t>
            </a:r>
            <a:endParaRPr sz="1220">
              <a:latin typeface="Times New Roman"/>
              <a:ea typeface="Times New Roman"/>
              <a:cs typeface="Times New Roman"/>
              <a:sym typeface="Times New Roman"/>
            </a:endParaRPr>
          </a:p>
          <a:p>
            <a:pPr indent="0" lvl="0" marL="0" rtl="0" algn="l">
              <a:lnSpc>
                <a:spcPct val="115000"/>
              </a:lnSpc>
              <a:spcBef>
                <a:spcPts val="0"/>
              </a:spcBef>
              <a:spcAft>
                <a:spcPts val="0"/>
              </a:spcAft>
              <a:buSzPct val="81147"/>
              <a:buNone/>
            </a:pPr>
            <a:r>
              <a:t/>
            </a:r>
            <a:endParaRPr sz="1220">
              <a:latin typeface="Times New Roman"/>
              <a:ea typeface="Times New Roman"/>
              <a:cs typeface="Times New Roman"/>
              <a:sym typeface="Times New Roman"/>
            </a:endParaRPr>
          </a:p>
          <a:p>
            <a:pPr indent="0" lvl="0" marL="0" rtl="0" algn="l">
              <a:lnSpc>
                <a:spcPct val="115000"/>
              </a:lnSpc>
              <a:spcBef>
                <a:spcPts val="0"/>
              </a:spcBef>
              <a:spcAft>
                <a:spcPts val="0"/>
              </a:spcAft>
              <a:buSzPct val="81147"/>
              <a:buNone/>
            </a:pPr>
            <a:r>
              <a:t/>
            </a:r>
            <a:endParaRPr sz="122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i="1" sz="1320">
              <a:latin typeface="Times New Roman"/>
              <a:ea typeface="Times New Roman"/>
              <a:cs typeface="Times New Roman"/>
              <a:sym typeface="Times New Roman"/>
            </a:endParaRPr>
          </a:p>
        </p:txBody>
      </p:sp>
      <p:sp>
        <p:nvSpPr>
          <p:cNvPr id="96" name="Google Shape;96;p18"/>
          <p:cNvSpPr txBox="1"/>
          <p:nvPr>
            <p:ph idx="4294967295" type="title"/>
          </p:nvPr>
        </p:nvSpPr>
        <p:spPr>
          <a:xfrm>
            <a:off x="353525" y="1601850"/>
            <a:ext cx="2852700" cy="319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SzPct val="69718"/>
              <a:buNone/>
            </a:pPr>
            <a:r>
              <a:rPr b="1" lang="en" sz="1420">
                <a:latin typeface="Lora"/>
                <a:ea typeface="Lora"/>
                <a:cs typeface="Lora"/>
                <a:sym typeface="Lora"/>
              </a:rPr>
              <a:t>Moreover</a:t>
            </a:r>
            <a:endParaRPr b="1" sz="1420">
              <a:latin typeface="Lora"/>
              <a:ea typeface="Lora"/>
              <a:cs typeface="Lora"/>
              <a:sym typeface="Lora"/>
            </a:endParaRPr>
          </a:p>
          <a:p>
            <a:pPr indent="0" lvl="0" marL="0" rtl="0" algn="l">
              <a:lnSpc>
                <a:spcPct val="115000"/>
              </a:lnSpc>
              <a:spcBef>
                <a:spcPts val="0"/>
              </a:spcBef>
              <a:spcAft>
                <a:spcPts val="0"/>
              </a:spcAft>
              <a:buSzPct val="81147"/>
              <a:buNone/>
            </a:pPr>
            <a:r>
              <a:rPr b="1" lang="en" sz="1220">
                <a:latin typeface="Times New Roman"/>
                <a:ea typeface="Times New Roman"/>
                <a:cs typeface="Times New Roman"/>
                <a:sym typeface="Times New Roman"/>
              </a:rPr>
              <a:t>num_driveAge → </a:t>
            </a:r>
            <a:r>
              <a:rPr lang="en" sz="1220">
                <a:latin typeface="Times New Roman"/>
                <a:ea typeface="Times New Roman"/>
                <a:cs typeface="Times New Roman"/>
                <a:sym typeface="Times New Roman"/>
              </a:rPr>
              <a:t>there're string entries as well as numeric entries. </a:t>
            </a:r>
            <a:endParaRPr sz="1220">
              <a:latin typeface="Times New Roman"/>
              <a:ea typeface="Times New Roman"/>
              <a:cs typeface="Times New Roman"/>
              <a:sym typeface="Times New Roman"/>
            </a:endParaRPr>
          </a:p>
          <a:p>
            <a:pPr indent="0" lvl="0" marL="0" rtl="0" algn="l">
              <a:lnSpc>
                <a:spcPct val="115000"/>
              </a:lnSpc>
              <a:spcBef>
                <a:spcPts val="0"/>
              </a:spcBef>
              <a:spcAft>
                <a:spcPts val="0"/>
              </a:spcAft>
              <a:buSzPct val="81147"/>
              <a:buNone/>
            </a:pPr>
            <a:r>
              <a:rPr lang="en" sz="1220">
                <a:latin typeface="Times New Roman"/>
                <a:ea typeface="Times New Roman"/>
                <a:cs typeface="Times New Roman"/>
                <a:sym typeface="Times New Roman"/>
              </a:rPr>
              <a:t>     - There're also Not A Number entries (nan) and missing values (string spaces).</a:t>
            </a:r>
            <a:endParaRPr sz="1220">
              <a:latin typeface="Times New Roman"/>
              <a:ea typeface="Times New Roman"/>
              <a:cs typeface="Times New Roman"/>
              <a:sym typeface="Times New Roman"/>
            </a:endParaRPr>
          </a:p>
          <a:p>
            <a:pPr indent="0" lvl="0" marL="0" rtl="0" algn="l">
              <a:lnSpc>
                <a:spcPct val="115000"/>
              </a:lnSpc>
              <a:spcBef>
                <a:spcPts val="0"/>
              </a:spcBef>
              <a:spcAft>
                <a:spcPts val="0"/>
              </a:spcAft>
              <a:buSzPct val="81147"/>
              <a:buNone/>
            </a:pPr>
            <a:r>
              <a:rPr lang="en" sz="1220">
                <a:latin typeface="Times New Roman"/>
                <a:ea typeface="Times New Roman"/>
                <a:cs typeface="Times New Roman"/>
                <a:sym typeface="Times New Roman"/>
              </a:rPr>
              <a:t>     - String spaces corresponds to 24 entries, which is 0.007% of the dataset (splitted).</a:t>
            </a:r>
            <a:endParaRPr sz="1220">
              <a:latin typeface="Times New Roman"/>
              <a:ea typeface="Times New Roman"/>
              <a:cs typeface="Times New Roman"/>
              <a:sym typeface="Times New Roman"/>
            </a:endParaRPr>
          </a:p>
          <a:p>
            <a:pPr indent="0" lvl="0" marL="0" rtl="0" algn="l">
              <a:lnSpc>
                <a:spcPct val="115000"/>
              </a:lnSpc>
              <a:spcBef>
                <a:spcPts val="0"/>
              </a:spcBef>
              <a:spcAft>
                <a:spcPts val="0"/>
              </a:spcAft>
              <a:buSzPct val="81147"/>
              <a:buNone/>
            </a:pPr>
            <a:r>
              <a:rPr lang="en" sz="1220">
                <a:latin typeface="Times New Roman"/>
                <a:ea typeface="Times New Roman"/>
                <a:cs typeface="Times New Roman"/>
                <a:sym typeface="Times New Roman"/>
              </a:rPr>
              <a:t>     - Nan corresponds to 0.011%.</a:t>
            </a:r>
            <a:endParaRPr sz="1220">
              <a:latin typeface="Times New Roman"/>
              <a:ea typeface="Times New Roman"/>
              <a:cs typeface="Times New Roman"/>
              <a:sym typeface="Times New Roman"/>
            </a:endParaRPr>
          </a:p>
          <a:p>
            <a:pPr indent="0" lvl="0" marL="0" rtl="0" algn="l">
              <a:lnSpc>
                <a:spcPct val="115000"/>
              </a:lnSpc>
              <a:spcBef>
                <a:spcPts val="0"/>
              </a:spcBef>
              <a:spcAft>
                <a:spcPts val="0"/>
              </a:spcAft>
              <a:buSzPct val="81147"/>
              <a:buNone/>
            </a:pPr>
            <a:r>
              <a:rPr lang="en" sz="1220">
                <a:latin typeface="Times New Roman"/>
                <a:ea typeface="Times New Roman"/>
                <a:cs typeface="Times New Roman"/>
                <a:sym typeface="Times New Roman"/>
              </a:rPr>
              <a:t>     </a:t>
            </a:r>
            <a:endParaRPr sz="1220">
              <a:latin typeface="Times New Roman"/>
              <a:ea typeface="Times New Roman"/>
              <a:cs typeface="Times New Roman"/>
              <a:sym typeface="Times New Roman"/>
            </a:endParaRPr>
          </a:p>
          <a:p>
            <a:pPr indent="0" lvl="0" marL="0" rtl="0" algn="l">
              <a:lnSpc>
                <a:spcPct val="115000"/>
              </a:lnSpc>
              <a:spcBef>
                <a:spcPts val="0"/>
              </a:spcBef>
              <a:spcAft>
                <a:spcPts val="0"/>
              </a:spcAft>
              <a:buSzPct val="81147"/>
              <a:buNone/>
            </a:pPr>
            <a:r>
              <a:rPr lang="en" sz="1220">
                <a:latin typeface="Times New Roman"/>
                <a:ea typeface="Times New Roman"/>
                <a:cs typeface="Times New Roman"/>
                <a:sym typeface="Times New Roman"/>
              </a:rPr>
              <a:t>(*) The effect of removing these rows most likely won't interfere in the final result.</a:t>
            </a:r>
            <a:endParaRPr sz="1220">
              <a:latin typeface="Times New Roman"/>
              <a:ea typeface="Times New Roman"/>
              <a:cs typeface="Times New Roman"/>
              <a:sym typeface="Times New Roman"/>
            </a:endParaRPr>
          </a:p>
          <a:p>
            <a:pPr indent="0" lvl="0" marL="0" rtl="0" algn="l">
              <a:lnSpc>
                <a:spcPct val="115000"/>
              </a:lnSpc>
              <a:spcBef>
                <a:spcPts val="0"/>
              </a:spcBef>
              <a:spcAft>
                <a:spcPts val="0"/>
              </a:spcAft>
              <a:buSzPct val="81147"/>
              <a:buNone/>
            </a:pPr>
            <a:r>
              <a:t/>
            </a:r>
            <a:endParaRPr sz="1220">
              <a:latin typeface="Times New Roman"/>
              <a:ea typeface="Times New Roman"/>
              <a:cs typeface="Times New Roman"/>
              <a:sym typeface="Times New Roman"/>
            </a:endParaRPr>
          </a:p>
          <a:p>
            <a:pPr indent="0" lvl="0" marL="0" rtl="0" algn="l">
              <a:lnSpc>
                <a:spcPct val="115000"/>
              </a:lnSpc>
              <a:spcBef>
                <a:spcPts val="0"/>
              </a:spcBef>
              <a:spcAft>
                <a:spcPts val="0"/>
              </a:spcAft>
              <a:buSzPct val="81147"/>
              <a:buNone/>
            </a:pPr>
            <a:r>
              <a:t/>
            </a:r>
            <a:endParaRPr i="1" sz="1220">
              <a:latin typeface="Times New Roman"/>
              <a:ea typeface="Times New Roman"/>
              <a:cs typeface="Times New Roman"/>
              <a:sym typeface="Times New Roman"/>
            </a:endParaRPr>
          </a:p>
          <a:p>
            <a:pPr indent="0" lvl="0" marL="0" rtl="0" algn="l">
              <a:lnSpc>
                <a:spcPct val="115000"/>
              </a:lnSpc>
              <a:spcBef>
                <a:spcPts val="0"/>
              </a:spcBef>
              <a:spcAft>
                <a:spcPts val="0"/>
              </a:spcAft>
              <a:buSzPct val="81147"/>
              <a:buNone/>
            </a:pPr>
            <a:r>
              <a:t/>
            </a:r>
            <a:endParaRPr sz="1220">
              <a:latin typeface="Times New Roman"/>
              <a:ea typeface="Times New Roman"/>
              <a:cs typeface="Times New Roman"/>
              <a:sym typeface="Times New Roman"/>
            </a:endParaRPr>
          </a:p>
          <a:p>
            <a:pPr indent="0" lvl="0" marL="0" rtl="0" algn="l">
              <a:lnSpc>
                <a:spcPct val="115000"/>
              </a:lnSpc>
              <a:spcBef>
                <a:spcPts val="0"/>
              </a:spcBef>
              <a:spcAft>
                <a:spcPts val="0"/>
              </a:spcAft>
              <a:buSzPct val="81147"/>
              <a:buNone/>
            </a:pPr>
            <a:r>
              <a:t/>
            </a:r>
            <a:endParaRPr sz="122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i="1" sz="1320">
              <a:latin typeface="Times New Roman"/>
              <a:ea typeface="Times New Roman"/>
              <a:cs typeface="Times New Roman"/>
              <a:sym typeface="Times New Roman"/>
            </a:endParaRPr>
          </a:p>
        </p:txBody>
      </p:sp>
      <p:pic>
        <p:nvPicPr>
          <p:cNvPr id="97" name="Google Shape;97;p18"/>
          <p:cNvPicPr preferRelativeResize="0"/>
          <p:nvPr/>
        </p:nvPicPr>
        <p:blipFill>
          <a:blip r:embed="rId4">
            <a:alphaModFix/>
          </a:blip>
          <a:stretch>
            <a:fillRect/>
          </a:stretch>
        </p:blipFill>
        <p:spPr>
          <a:xfrm>
            <a:off x="3355650" y="1780550"/>
            <a:ext cx="5579150" cy="3149426"/>
          </a:xfrm>
          <a:prstGeom prst="rect">
            <a:avLst/>
          </a:prstGeom>
          <a:noFill/>
          <a:ln>
            <a:noFill/>
          </a:ln>
        </p:spPr>
      </p:pic>
      <p:sp>
        <p:nvSpPr>
          <p:cNvPr id="98" name="Google Shape;98;p18"/>
          <p:cNvSpPr txBox="1"/>
          <p:nvPr/>
        </p:nvSpPr>
        <p:spPr>
          <a:xfrm>
            <a:off x="2763775" y="209875"/>
            <a:ext cx="331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9" name="Google Shape;99;p18"/>
          <p:cNvSpPr/>
          <p:nvPr/>
        </p:nvSpPr>
        <p:spPr>
          <a:xfrm>
            <a:off x="8407250" y="2025900"/>
            <a:ext cx="453900" cy="28563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3" name="Shape 103"/>
        <p:cNvGrpSpPr/>
        <p:nvPr/>
      </p:nvGrpSpPr>
      <p:grpSpPr>
        <a:xfrm>
          <a:off x="0" y="0"/>
          <a:ext cx="0" cy="0"/>
          <a:chOff x="0" y="0"/>
          <a:chExt cx="0" cy="0"/>
        </a:xfrm>
      </p:grpSpPr>
      <p:pic>
        <p:nvPicPr>
          <p:cNvPr id="104" name="Google Shape;104;p19"/>
          <p:cNvPicPr preferRelativeResize="0"/>
          <p:nvPr/>
        </p:nvPicPr>
        <p:blipFill>
          <a:blip r:embed="rId3">
            <a:alphaModFix/>
          </a:blip>
          <a:stretch>
            <a:fillRect/>
          </a:stretch>
        </p:blipFill>
        <p:spPr>
          <a:xfrm>
            <a:off x="78950" y="4456775"/>
            <a:ext cx="1593825" cy="610975"/>
          </a:xfrm>
          <a:prstGeom prst="rect">
            <a:avLst/>
          </a:prstGeom>
          <a:noFill/>
          <a:ln>
            <a:noFill/>
          </a:ln>
        </p:spPr>
      </p:pic>
      <p:sp>
        <p:nvSpPr>
          <p:cNvPr id="105" name="Google Shape;105;p19"/>
          <p:cNvSpPr txBox="1"/>
          <p:nvPr>
            <p:ph idx="4294967295" type="title"/>
          </p:nvPr>
        </p:nvSpPr>
        <p:spPr>
          <a:xfrm>
            <a:off x="184300" y="181525"/>
            <a:ext cx="5883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And...</a:t>
            </a:r>
            <a:endParaRPr>
              <a:latin typeface="Lora"/>
              <a:ea typeface="Lora"/>
              <a:cs typeface="Lora"/>
              <a:sym typeface="Lora"/>
            </a:endParaRPr>
          </a:p>
        </p:txBody>
      </p:sp>
      <p:sp>
        <p:nvSpPr>
          <p:cNvPr id="106" name="Google Shape;106;p19"/>
          <p:cNvSpPr txBox="1"/>
          <p:nvPr>
            <p:ph idx="4294967295" type="title"/>
          </p:nvPr>
        </p:nvSpPr>
        <p:spPr>
          <a:xfrm>
            <a:off x="353525" y="783625"/>
            <a:ext cx="8699400" cy="8820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SzPct val="69718"/>
              <a:buNone/>
            </a:pPr>
            <a:r>
              <a:rPr b="1" lang="en" sz="1420">
                <a:latin typeface="Lora"/>
                <a:ea typeface="Lora"/>
                <a:cs typeface="Lora"/>
                <a:sym typeface="Lora"/>
              </a:rPr>
              <a:t>Some data type irregularities</a:t>
            </a:r>
            <a:endParaRPr b="1" sz="1420">
              <a:latin typeface="Lora"/>
              <a:ea typeface="Lora"/>
              <a:cs typeface="Lora"/>
              <a:sym typeface="Lora"/>
            </a:endParaRPr>
          </a:p>
          <a:p>
            <a:pPr indent="0" lvl="0" marL="0" rtl="0" algn="l">
              <a:lnSpc>
                <a:spcPct val="115000"/>
              </a:lnSpc>
              <a:spcBef>
                <a:spcPts val="0"/>
              </a:spcBef>
              <a:spcAft>
                <a:spcPts val="0"/>
              </a:spcAft>
              <a:buSzPct val="81147"/>
              <a:buNone/>
            </a:pPr>
            <a:r>
              <a:rPr b="1" lang="en" sz="1220">
                <a:latin typeface="Times New Roman"/>
                <a:ea typeface="Times New Roman"/>
                <a:cs typeface="Times New Roman"/>
                <a:sym typeface="Times New Roman"/>
              </a:rPr>
              <a:t>num_exporuse → </a:t>
            </a:r>
            <a:r>
              <a:rPr lang="en" sz="1220">
                <a:latin typeface="Times New Roman"/>
                <a:ea typeface="Times New Roman"/>
                <a:cs typeface="Times New Roman"/>
                <a:sym typeface="Times New Roman"/>
              </a:rPr>
              <a:t>was loaded as an object, however it must be a numerical variable (more specifically float64).</a:t>
            </a:r>
            <a:endParaRPr i="1" sz="1220">
              <a:latin typeface="Times New Roman"/>
              <a:ea typeface="Times New Roman"/>
              <a:cs typeface="Times New Roman"/>
              <a:sym typeface="Times New Roman"/>
            </a:endParaRPr>
          </a:p>
          <a:p>
            <a:pPr indent="0" lvl="0" marL="0" rtl="0" algn="l">
              <a:lnSpc>
                <a:spcPct val="115000"/>
              </a:lnSpc>
              <a:spcBef>
                <a:spcPts val="0"/>
              </a:spcBef>
              <a:spcAft>
                <a:spcPts val="0"/>
              </a:spcAft>
              <a:buSzPct val="81147"/>
              <a:buNone/>
            </a:pPr>
            <a:r>
              <a:rPr b="1" lang="en" sz="1220">
                <a:latin typeface="Times New Roman"/>
                <a:ea typeface="Times New Roman"/>
                <a:cs typeface="Times New Roman"/>
                <a:sym typeface="Times New Roman"/>
              </a:rPr>
              <a:t>num_driveAge → </a:t>
            </a:r>
            <a:r>
              <a:rPr lang="en" sz="1220">
                <a:latin typeface="Times New Roman"/>
                <a:ea typeface="Times New Roman"/>
                <a:cs typeface="Times New Roman"/>
                <a:sym typeface="Times New Roman"/>
              </a:rPr>
              <a:t>was loaded as an object, however it must be a numerical variable.</a:t>
            </a:r>
            <a:endParaRPr sz="1220">
              <a:latin typeface="Times New Roman"/>
              <a:ea typeface="Times New Roman"/>
              <a:cs typeface="Times New Roman"/>
              <a:sym typeface="Times New Roman"/>
            </a:endParaRPr>
          </a:p>
          <a:p>
            <a:pPr indent="0" lvl="0" marL="0" rtl="0" algn="l">
              <a:lnSpc>
                <a:spcPct val="115000"/>
              </a:lnSpc>
              <a:spcBef>
                <a:spcPts val="0"/>
              </a:spcBef>
              <a:spcAft>
                <a:spcPts val="0"/>
              </a:spcAft>
              <a:buSzPct val="81147"/>
              <a:buNone/>
            </a:pPr>
            <a:r>
              <a:t/>
            </a:r>
            <a:endParaRPr sz="1220">
              <a:latin typeface="Times New Roman"/>
              <a:ea typeface="Times New Roman"/>
              <a:cs typeface="Times New Roman"/>
              <a:sym typeface="Times New Roman"/>
            </a:endParaRPr>
          </a:p>
          <a:p>
            <a:pPr indent="0" lvl="0" marL="0" rtl="0" algn="l">
              <a:lnSpc>
                <a:spcPct val="115000"/>
              </a:lnSpc>
              <a:spcBef>
                <a:spcPts val="0"/>
              </a:spcBef>
              <a:spcAft>
                <a:spcPts val="0"/>
              </a:spcAft>
              <a:buSzPct val="81147"/>
              <a:buNone/>
            </a:pPr>
            <a:r>
              <a:t/>
            </a:r>
            <a:endParaRPr sz="122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i="1" sz="1320">
              <a:latin typeface="Times New Roman"/>
              <a:ea typeface="Times New Roman"/>
              <a:cs typeface="Times New Roman"/>
              <a:sym typeface="Times New Roman"/>
            </a:endParaRPr>
          </a:p>
        </p:txBody>
      </p:sp>
      <p:sp>
        <p:nvSpPr>
          <p:cNvPr id="107" name="Google Shape;107;p19"/>
          <p:cNvSpPr txBox="1"/>
          <p:nvPr>
            <p:ph idx="4294967295" type="title"/>
          </p:nvPr>
        </p:nvSpPr>
        <p:spPr>
          <a:xfrm>
            <a:off x="353525" y="1601850"/>
            <a:ext cx="2852700" cy="2803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SzPct val="81147"/>
              <a:buNone/>
            </a:pPr>
            <a:r>
              <a:rPr b="1" lang="en" sz="1220">
                <a:latin typeface="Lora"/>
                <a:ea typeface="Lora"/>
                <a:cs typeface="Lora"/>
                <a:sym typeface="Lora"/>
              </a:rPr>
              <a:t>Moreover</a:t>
            </a:r>
            <a:endParaRPr b="1" sz="1220">
              <a:latin typeface="Lora"/>
              <a:ea typeface="Lora"/>
              <a:cs typeface="Lora"/>
              <a:sym typeface="Lora"/>
            </a:endParaRPr>
          </a:p>
          <a:p>
            <a:pPr indent="0" lvl="0" marL="0" rtl="0" algn="l">
              <a:lnSpc>
                <a:spcPct val="115000"/>
              </a:lnSpc>
              <a:spcBef>
                <a:spcPts val="0"/>
              </a:spcBef>
              <a:spcAft>
                <a:spcPts val="0"/>
              </a:spcAft>
              <a:buSzPct val="94285"/>
              <a:buNone/>
            </a:pPr>
            <a:r>
              <a:rPr b="1" lang="en" sz="1050">
                <a:latin typeface="Times New Roman"/>
                <a:ea typeface="Times New Roman"/>
                <a:cs typeface="Times New Roman"/>
                <a:sym typeface="Times New Roman"/>
              </a:rPr>
              <a:t>num_exporuse → </a:t>
            </a:r>
            <a:r>
              <a:rPr lang="en" sz="1050">
                <a:latin typeface="Times New Roman"/>
                <a:ea typeface="Times New Roman"/>
                <a:cs typeface="Times New Roman"/>
                <a:sym typeface="Times New Roman"/>
              </a:rPr>
              <a:t>was loaded as an object, however it must be a numerical variable (more specifically float64). </a:t>
            </a:r>
            <a:endParaRPr sz="1050">
              <a:latin typeface="Times New Roman"/>
              <a:ea typeface="Times New Roman"/>
              <a:cs typeface="Times New Roman"/>
              <a:sym typeface="Times New Roman"/>
            </a:endParaRPr>
          </a:p>
          <a:p>
            <a:pPr indent="0" lvl="0" marL="0" rtl="0" algn="l">
              <a:lnSpc>
                <a:spcPct val="115000"/>
              </a:lnSpc>
              <a:spcBef>
                <a:spcPts val="0"/>
              </a:spcBef>
              <a:spcAft>
                <a:spcPts val="0"/>
              </a:spcAft>
              <a:buSzPct val="94285"/>
              <a:buNone/>
            </a:pPr>
            <a:r>
              <a:rPr lang="en" sz="1050">
                <a:latin typeface="Times New Roman"/>
                <a:ea typeface="Times New Roman"/>
                <a:cs typeface="Times New Roman"/>
                <a:sym typeface="Times New Roman"/>
              </a:rPr>
              <a:t>     - There were entries in num_exposure which ended with "years".</a:t>
            </a:r>
            <a:endParaRPr sz="1050">
              <a:latin typeface="Times New Roman"/>
              <a:ea typeface="Times New Roman"/>
              <a:cs typeface="Times New Roman"/>
              <a:sym typeface="Times New Roman"/>
            </a:endParaRPr>
          </a:p>
          <a:p>
            <a:pPr indent="0" lvl="0" marL="0" rtl="0" algn="l">
              <a:lnSpc>
                <a:spcPct val="115000"/>
              </a:lnSpc>
              <a:spcBef>
                <a:spcPts val="0"/>
              </a:spcBef>
              <a:spcAft>
                <a:spcPts val="0"/>
              </a:spcAft>
              <a:buSzPct val="94285"/>
              <a:buNone/>
            </a:pPr>
            <a:r>
              <a:t/>
            </a:r>
            <a:endParaRPr sz="1050">
              <a:latin typeface="Times New Roman"/>
              <a:ea typeface="Times New Roman"/>
              <a:cs typeface="Times New Roman"/>
              <a:sym typeface="Times New Roman"/>
            </a:endParaRPr>
          </a:p>
          <a:p>
            <a:pPr indent="0" lvl="0" marL="0" rtl="0" algn="l">
              <a:lnSpc>
                <a:spcPct val="115000"/>
              </a:lnSpc>
              <a:spcBef>
                <a:spcPts val="0"/>
              </a:spcBef>
              <a:spcAft>
                <a:spcPts val="0"/>
              </a:spcAft>
              <a:buSzPct val="94285"/>
              <a:buNone/>
            </a:pPr>
            <a:r>
              <a:rPr b="1" lang="en" sz="1050">
                <a:latin typeface="Times New Roman"/>
                <a:ea typeface="Times New Roman"/>
                <a:cs typeface="Times New Roman"/>
                <a:sym typeface="Times New Roman"/>
              </a:rPr>
              <a:t>cat_fuelType → </a:t>
            </a:r>
            <a:r>
              <a:rPr lang="en" sz="850">
                <a:latin typeface="Courier New"/>
                <a:ea typeface="Courier New"/>
                <a:cs typeface="Courier New"/>
                <a:sym typeface="Courier New"/>
              </a:rPr>
              <a:t>array(['Regular', 'Diesel', nan, 'Electric'], dtype=object)</a:t>
            </a:r>
            <a:endParaRPr sz="850">
              <a:latin typeface="Courier New"/>
              <a:ea typeface="Courier New"/>
              <a:cs typeface="Courier New"/>
              <a:sym typeface="Courier New"/>
            </a:endParaRPr>
          </a:p>
          <a:p>
            <a:pPr indent="0" lvl="0" marL="0" rtl="0" algn="l">
              <a:lnSpc>
                <a:spcPct val="115000"/>
              </a:lnSpc>
              <a:spcBef>
                <a:spcPts val="0"/>
              </a:spcBef>
              <a:spcAft>
                <a:spcPts val="0"/>
              </a:spcAft>
              <a:buSzPct val="116470"/>
              <a:buNone/>
            </a:pPr>
            <a:r>
              <a:t/>
            </a:r>
            <a:endParaRPr sz="8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ct val="129411"/>
              <a:buFont typeface="Arial"/>
              <a:buNone/>
            </a:pPr>
            <a:r>
              <a:rPr lang="en" sz="850">
                <a:latin typeface="Courier New"/>
                <a:ea typeface="Courier New"/>
                <a:cs typeface="Courier New"/>
                <a:sym typeface="Courier New"/>
              </a:rPr>
              <a:t>    * Regular: 51.01%</a:t>
            </a:r>
            <a:endParaRPr sz="8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ct val="129411"/>
              <a:buFont typeface="Arial"/>
              <a:buNone/>
            </a:pPr>
            <a:r>
              <a:rPr lang="en" sz="850">
                <a:latin typeface="Courier New"/>
                <a:ea typeface="Courier New"/>
                <a:cs typeface="Courier New"/>
                <a:sym typeface="Courier New"/>
              </a:rPr>
              <a:t>    * Diesel: 48.99%</a:t>
            </a:r>
            <a:endParaRPr sz="850">
              <a:latin typeface="Courier New"/>
              <a:ea typeface="Courier New"/>
              <a:cs typeface="Courier New"/>
              <a:sym typeface="Courier New"/>
            </a:endParaRPr>
          </a:p>
          <a:p>
            <a:pPr indent="0" lvl="0" marL="0" rtl="0" algn="l">
              <a:lnSpc>
                <a:spcPct val="115000"/>
              </a:lnSpc>
              <a:spcBef>
                <a:spcPts val="0"/>
              </a:spcBef>
              <a:spcAft>
                <a:spcPts val="0"/>
              </a:spcAft>
              <a:buSzPct val="129411"/>
              <a:buNone/>
            </a:pPr>
            <a:r>
              <a:rPr lang="en" sz="850">
                <a:latin typeface="Courier New"/>
                <a:ea typeface="Courier New"/>
                <a:cs typeface="Courier New"/>
                <a:sym typeface="Courier New"/>
              </a:rPr>
              <a:t>    * Electric: 0.002%</a:t>
            </a:r>
            <a:endParaRPr sz="850">
              <a:latin typeface="Courier New"/>
              <a:ea typeface="Courier New"/>
              <a:cs typeface="Courier New"/>
              <a:sym typeface="Courier New"/>
            </a:endParaRPr>
          </a:p>
          <a:p>
            <a:pPr indent="0" lvl="0" marL="0" rtl="0" algn="l">
              <a:lnSpc>
                <a:spcPct val="115000"/>
              </a:lnSpc>
              <a:spcBef>
                <a:spcPts val="0"/>
              </a:spcBef>
              <a:spcAft>
                <a:spcPts val="0"/>
              </a:spcAft>
              <a:buSzPct val="129411"/>
              <a:buNone/>
            </a:pPr>
            <a:r>
              <a:t/>
            </a:r>
            <a:endParaRPr sz="8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ct val="94285"/>
              <a:buFont typeface="Arial"/>
              <a:buNone/>
            </a:pPr>
            <a:r>
              <a:rPr lang="en" sz="1050">
                <a:latin typeface="Times New Roman"/>
                <a:ea typeface="Times New Roman"/>
                <a:cs typeface="Times New Roman"/>
                <a:sym typeface="Times New Roman"/>
              </a:rPr>
              <a:t>     (*) The nan entries will be replaced by Not Informed (NI)</a:t>
            </a:r>
            <a:endParaRPr sz="1050">
              <a:latin typeface="Times New Roman"/>
              <a:ea typeface="Times New Roman"/>
              <a:cs typeface="Times New Roman"/>
              <a:sym typeface="Times New Roman"/>
            </a:endParaRPr>
          </a:p>
          <a:p>
            <a:pPr indent="0" lvl="0" marL="0" rtl="0" algn="l">
              <a:lnSpc>
                <a:spcPct val="115000"/>
              </a:lnSpc>
              <a:spcBef>
                <a:spcPts val="0"/>
              </a:spcBef>
              <a:spcAft>
                <a:spcPts val="0"/>
              </a:spcAft>
              <a:buSzPct val="81147"/>
              <a:buNone/>
            </a:pPr>
            <a:r>
              <a:t/>
            </a:r>
            <a:endParaRPr sz="1220">
              <a:latin typeface="Times New Roman"/>
              <a:ea typeface="Times New Roman"/>
              <a:cs typeface="Times New Roman"/>
              <a:sym typeface="Times New Roman"/>
            </a:endParaRPr>
          </a:p>
          <a:p>
            <a:pPr indent="0" lvl="0" marL="0" rtl="0" algn="l">
              <a:lnSpc>
                <a:spcPct val="115000"/>
              </a:lnSpc>
              <a:spcBef>
                <a:spcPts val="0"/>
              </a:spcBef>
              <a:spcAft>
                <a:spcPts val="0"/>
              </a:spcAft>
              <a:buSzPct val="81147"/>
              <a:buNone/>
            </a:pPr>
            <a:r>
              <a:t/>
            </a:r>
            <a:endParaRPr sz="122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i="1" sz="1320">
              <a:latin typeface="Times New Roman"/>
              <a:ea typeface="Times New Roman"/>
              <a:cs typeface="Times New Roman"/>
              <a:sym typeface="Times New Roman"/>
            </a:endParaRPr>
          </a:p>
        </p:txBody>
      </p:sp>
      <p:sp>
        <p:nvSpPr>
          <p:cNvPr id="108" name="Google Shape;108;p19"/>
          <p:cNvSpPr txBox="1"/>
          <p:nvPr/>
        </p:nvSpPr>
        <p:spPr>
          <a:xfrm>
            <a:off x="2763775" y="209875"/>
            <a:ext cx="331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09" name="Google Shape;109;p19"/>
          <p:cNvPicPr preferRelativeResize="0"/>
          <p:nvPr/>
        </p:nvPicPr>
        <p:blipFill>
          <a:blip r:embed="rId4">
            <a:alphaModFix/>
          </a:blip>
          <a:stretch>
            <a:fillRect/>
          </a:stretch>
        </p:blipFill>
        <p:spPr>
          <a:xfrm>
            <a:off x="4361575" y="1665613"/>
            <a:ext cx="3356444" cy="3173075"/>
          </a:xfrm>
          <a:prstGeom prst="rect">
            <a:avLst/>
          </a:prstGeom>
          <a:noFill/>
          <a:ln>
            <a:noFill/>
          </a:ln>
        </p:spPr>
      </p:pic>
      <p:sp>
        <p:nvSpPr>
          <p:cNvPr id="110" name="Google Shape;110;p19"/>
          <p:cNvSpPr/>
          <p:nvPr/>
        </p:nvSpPr>
        <p:spPr>
          <a:xfrm>
            <a:off x="5120000" y="3577550"/>
            <a:ext cx="316200" cy="1323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9"/>
          <p:cNvSpPr/>
          <p:nvPr/>
        </p:nvSpPr>
        <p:spPr>
          <a:xfrm>
            <a:off x="5249425" y="3683975"/>
            <a:ext cx="316200" cy="1323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p:nvPr/>
        </p:nvSpPr>
        <p:spPr>
          <a:xfrm>
            <a:off x="4775400" y="3709850"/>
            <a:ext cx="316200" cy="1323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6" name="Shape 116"/>
        <p:cNvGrpSpPr/>
        <p:nvPr/>
      </p:nvGrpSpPr>
      <p:grpSpPr>
        <a:xfrm>
          <a:off x="0" y="0"/>
          <a:ext cx="0" cy="0"/>
          <a:chOff x="0" y="0"/>
          <a:chExt cx="0" cy="0"/>
        </a:xfrm>
      </p:grpSpPr>
      <p:sp>
        <p:nvSpPr>
          <p:cNvPr id="117" name="Google Shape;117;p20"/>
          <p:cNvSpPr txBox="1"/>
          <p:nvPr>
            <p:ph idx="4294967295" type="title"/>
          </p:nvPr>
        </p:nvSpPr>
        <p:spPr>
          <a:xfrm>
            <a:off x="3027350" y="300525"/>
            <a:ext cx="5883000" cy="5727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en">
                <a:latin typeface="Lora"/>
                <a:ea typeface="Lora"/>
                <a:cs typeface="Lora"/>
                <a:sym typeface="Lora"/>
              </a:rPr>
              <a:t>Univariate EDA</a:t>
            </a:r>
            <a:endParaRPr>
              <a:latin typeface="Lora"/>
              <a:ea typeface="Lora"/>
              <a:cs typeface="Lora"/>
              <a:sym typeface="Lora"/>
            </a:endParaRPr>
          </a:p>
        </p:txBody>
      </p:sp>
      <p:pic>
        <p:nvPicPr>
          <p:cNvPr id="118" name="Google Shape;118;p20"/>
          <p:cNvPicPr preferRelativeResize="0"/>
          <p:nvPr/>
        </p:nvPicPr>
        <p:blipFill>
          <a:blip r:embed="rId3">
            <a:alphaModFix/>
          </a:blip>
          <a:stretch>
            <a:fillRect/>
          </a:stretch>
        </p:blipFill>
        <p:spPr>
          <a:xfrm>
            <a:off x="78950" y="4456775"/>
            <a:ext cx="1593825" cy="610975"/>
          </a:xfrm>
          <a:prstGeom prst="rect">
            <a:avLst/>
          </a:prstGeom>
          <a:noFill/>
          <a:ln>
            <a:noFill/>
          </a:ln>
        </p:spPr>
      </p:pic>
      <p:pic>
        <p:nvPicPr>
          <p:cNvPr id="119" name="Google Shape;119;p20"/>
          <p:cNvPicPr preferRelativeResize="0"/>
          <p:nvPr/>
        </p:nvPicPr>
        <p:blipFill>
          <a:blip r:embed="rId4">
            <a:alphaModFix/>
          </a:blip>
          <a:stretch>
            <a:fillRect/>
          </a:stretch>
        </p:blipFill>
        <p:spPr>
          <a:xfrm>
            <a:off x="152400" y="1061925"/>
            <a:ext cx="8839199" cy="3019641"/>
          </a:xfrm>
          <a:prstGeom prst="rect">
            <a:avLst/>
          </a:prstGeom>
          <a:noFill/>
          <a:ln>
            <a:noFill/>
          </a:ln>
        </p:spPr>
      </p:pic>
      <p:sp>
        <p:nvSpPr>
          <p:cNvPr id="120" name="Google Shape;120;p20"/>
          <p:cNvSpPr txBox="1"/>
          <p:nvPr>
            <p:ph idx="4294967295" type="title"/>
          </p:nvPr>
        </p:nvSpPr>
        <p:spPr>
          <a:xfrm>
            <a:off x="396250" y="208950"/>
            <a:ext cx="2488200" cy="61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i="1" lang="en" sz="1220">
                <a:latin typeface="Lora"/>
                <a:ea typeface="Lora"/>
                <a:cs typeface="Lora"/>
                <a:sym typeface="Lora"/>
              </a:rPr>
              <a:t>Story time!</a:t>
            </a:r>
            <a:endParaRPr i="1" sz="1220">
              <a:latin typeface="Lora"/>
              <a:ea typeface="Lora"/>
              <a:cs typeface="Lora"/>
              <a:sym typeface="Lora"/>
            </a:endParaRPr>
          </a:p>
          <a:p>
            <a:pPr indent="0" lvl="0" marL="0" rtl="0" algn="l">
              <a:spcBef>
                <a:spcPts val="0"/>
              </a:spcBef>
              <a:spcAft>
                <a:spcPts val="0"/>
              </a:spcAft>
              <a:buSzPts val="990"/>
              <a:buNone/>
            </a:pPr>
            <a:r>
              <a:rPr i="1" lang="en" sz="1220">
                <a:latin typeface="Lora"/>
                <a:ea typeface="Lora"/>
                <a:cs typeface="Lora"/>
                <a:sym typeface="Lora"/>
              </a:rPr>
              <a:t>Once upon a time a </a:t>
            </a:r>
            <a:r>
              <a:rPr i="1" lang="en" sz="1220">
                <a:latin typeface="Lora"/>
                <a:ea typeface="Lora"/>
                <a:cs typeface="Lora"/>
                <a:sym typeface="Lora"/>
              </a:rPr>
              <a:t>dataset</a:t>
            </a:r>
            <a:r>
              <a:rPr i="1" lang="en" sz="1220">
                <a:latin typeface="Lora"/>
                <a:ea typeface="Lora"/>
                <a:cs typeface="Lora"/>
                <a:sym typeface="Lora"/>
              </a:rPr>
              <a:t>...</a:t>
            </a:r>
            <a:endParaRPr i="1" sz="1220">
              <a:latin typeface="Lora"/>
              <a:ea typeface="Lora"/>
              <a:cs typeface="Lora"/>
              <a:sym typeface="Lor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 name="Shape 124"/>
        <p:cNvGrpSpPr/>
        <p:nvPr/>
      </p:nvGrpSpPr>
      <p:grpSpPr>
        <a:xfrm>
          <a:off x="0" y="0"/>
          <a:ext cx="0" cy="0"/>
          <a:chOff x="0" y="0"/>
          <a:chExt cx="0" cy="0"/>
        </a:xfrm>
      </p:grpSpPr>
      <p:sp>
        <p:nvSpPr>
          <p:cNvPr id="125" name="Google Shape;125;p21"/>
          <p:cNvSpPr txBox="1"/>
          <p:nvPr>
            <p:ph idx="4294967295" type="title"/>
          </p:nvPr>
        </p:nvSpPr>
        <p:spPr>
          <a:xfrm>
            <a:off x="3027350" y="300525"/>
            <a:ext cx="5883000" cy="5727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en">
                <a:latin typeface="Lora"/>
                <a:ea typeface="Lora"/>
                <a:cs typeface="Lora"/>
                <a:sym typeface="Lora"/>
              </a:rPr>
              <a:t>Univariate EDA</a:t>
            </a:r>
            <a:endParaRPr>
              <a:latin typeface="Lora"/>
              <a:ea typeface="Lora"/>
              <a:cs typeface="Lora"/>
              <a:sym typeface="Lora"/>
            </a:endParaRPr>
          </a:p>
        </p:txBody>
      </p:sp>
      <p:pic>
        <p:nvPicPr>
          <p:cNvPr id="126" name="Google Shape;126;p21"/>
          <p:cNvPicPr preferRelativeResize="0"/>
          <p:nvPr/>
        </p:nvPicPr>
        <p:blipFill>
          <a:blip r:embed="rId3">
            <a:alphaModFix/>
          </a:blip>
          <a:stretch>
            <a:fillRect/>
          </a:stretch>
        </p:blipFill>
        <p:spPr>
          <a:xfrm>
            <a:off x="78950" y="4456775"/>
            <a:ext cx="1593825" cy="610975"/>
          </a:xfrm>
          <a:prstGeom prst="rect">
            <a:avLst/>
          </a:prstGeom>
          <a:noFill/>
          <a:ln>
            <a:noFill/>
          </a:ln>
        </p:spPr>
      </p:pic>
      <p:pic>
        <p:nvPicPr>
          <p:cNvPr id="127" name="Google Shape;127;p21"/>
          <p:cNvPicPr preferRelativeResize="0"/>
          <p:nvPr/>
        </p:nvPicPr>
        <p:blipFill>
          <a:blip r:embed="rId4">
            <a:alphaModFix/>
          </a:blip>
          <a:stretch>
            <a:fillRect/>
          </a:stretch>
        </p:blipFill>
        <p:spPr>
          <a:xfrm>
            <a:off x="2604375" y="2725700"/>
            <a:ext cx="6372751" cy="2189650"/>
          </a:xfrm>
          <a:prstGeom prst="rect">
            <a:avLst/>
          </a:prstGeom>
          <a:noFill/>
          <a:ln>
            <a:noFill/>
          </a:ln>
        </p:spPr>
      </p:pic>
      <p:sp>
        <p:nvSpPr>
          <p:cNvPr id="128" name="Google Shape;128;p21"/>
          <p:cNvSpPr txBox="1"/>
          <p:nvPr/>
        </p:nvSpPr>
        <p:spPr>
          <a:xfrm>
            <a:off x="183400" y="1027825"/>
            <a:ext cx="4114200" cy="14007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0"/>
              </a:spcBef>
              <a:spcAft>
                <a:spcPts val="0"/>
              </a:spcAft>
              <a:buSzPts val="1000"/>
              <a:buFont typeface="Times New Roman"/>
              <a:buChar char="➔"/>
            </a:pPr>
            <a:r>
              <a:rPr b="1" lang="en" sz="1000">
                <a:latin typeface="Times New Roman"/>
                <a:ea typeface="Times New Roman"/>
                <a:cs typeface="Times New Roman"/>
                <a:sym typeface="Times New Roman"/>
              </a:rPr>
              <a:t>Region: </a:t>
            </a:r>
            <a:r>
              <a:rPr b="1" i="1" lang="en" sz="1000">
                <a:latin typeface="Times New Roman"/>
                <a:ea typeface="Times New Roman"/>
                <a:cs typeface="Times New Roman"/>
                <a:sym typeface="Times New Roman"/>
              </a:rPr>
              <a:t>cat_Region</a:t>
            </a:r>
            <a:endParaRPr b="1" i="1" sz="1000">
              <a:latin typeface="Times New Roman"/>
              <a:ea typeface="Times New Roman"/>
              <a:cs typeface="Times New Roman"/>
              <a:sym typeface="Times New Roman"/>
            </a:endParaRPr>
          </a:p>
          <a:p>
            <a:pPr indent="-292100" lvl="1" marL="914400" rtl="0" algn="l">
              <a:lnSpc>
                <a:spcPct val="115000"/>
              </a:lnSpc>
              <a:spcBef>
                <a:spcPts val="0"/>
              </a:spcBef>
              <a:spcAft>
                <a:spcPts val="0"/>
              </a:spcAft>
              <a:buSzPts val="1000"/>
              <a:buFont typeface="Times New Roman"/>
              <a:buChar char="◆"/>
            </a:pPr>
            <a:r>
              <a:rPr lang="en" sz="1000">
                <a:latin typeface="Times New Roman"/>
                <a:ea typeface="Times New Roman"/>
                <a:cs typeface="Times New Roman"/>
                <a:sym typeface="Times New Roman"/>
              </a:rPr>
              <a:t>There'a a pick in Region R24 which corresponds to ~24% of the whole entries.</a:t>
            </a:r>
            <a:endParaRPr sz="1000">
              <a:latin typeface="Times New Roman"/>
              <a:ea typeface="Times New Roman"/>
              <a:cs typeface="Times New Roman"/>
              <a:sym typeface="Times New Roman"/>
            </a:endParaRPr>
          </a:p>
          <a:p>
            <a:pPr indent="-292100" lvl="1" marL="914400" rtl="0" algn="l">
              <a:lnSpc>
                <a:spcPct val="115000"/>
              </a:lnSpc>
              <a:spcBef>
                <a:spcPts val="0"/>
              </a:spcBef>
              <a:spcAft>
                <a:spcPts val="0"/>
              </a:spcAft>
              <a:buSzPts val="1000"/>
              <a:buFont typeface="Times New Roman"/>
              <a:buChar char="◆"/>
            </a:pPr>
            <a:r>
              <a:rPr lang="en" sz="1000">
                <a:latin typeface="Times New Roman"/>
                <a:ea typeface="Times New Roman"/>
                <a:cs typeface="Times New Roman"/>
                <a:sym typeface="Times New Roman"/>
              </a:rPr>
              <a:t>However, regions R11 + R24 + R82 + R93 account to approximately 58% of the dataset.</a:t>
            </a:r>
            <a:endParaRPr sz="1000">
              <a:latin typeface="Times New Roman"/>
              <a:ea typeface="Times New Roman"/>
              <a:cs typeface="Times New Roman"/>
              <a:sym typeface="Times New Roman"/>
            </a:endParaRPr>
          </a:p>
          <a:p>
            <a:pPr indent="-292100" lvl="1" marL="914400" rtl="0" algn="l">
              <a:lnSpc>
                <a:spcPct val="115000"/>
              </a:lnSpc>
              <a:spcBef>
                <a:spcPts val="0"/>
              </a:spcBef>
              <a:spcAft>
                <a:spcPts val="0"/>
              </a:spcAft>
              <a:buSzPts val="1000"/>
              <a:buFont typeface="Times New Roman"/>
              <a:buChar char="◆"/>
            </a:pPr>
            <a:r>
              <a:rPr lang="en" sz="1000">
                <a:latin typeface="Times New Roman"/>
                <a:ea typeface="Times New Roman"/>
                <a:cs typeface="Times New Roman"/>
                <a:sym typeface="Times New Roman"/>
              </a:rPr>
              <a:t>The remaining regions account to approximately 42%.</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000">
              <a:latin typeface="Times New Roman"/>
              <a:ea typeface="Times New Roman"/>
              <a:cs typeface="Times New Roman"/>
              <a:sym typeface="Times New Roman"/>
            </a:endParaRPr>
          </a:p>
        </p:txBody>
      </p:sp>
      <p:sp>
        <p:nvSpPr>
          <p:cNvPr id="129" name="Google Shape;129;p21"/>
          <p:cNvSpPr txBox="1"/>
          <p:nvPr/>
        </p:nvSpPr>
        <p:spPr>
          <a:xfrm>
            <a:off x="183400" y="491450"/>
            <a:ext cx="665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30" name="Google Shape;130;p21"/>
          <p:cNvSpPr txBox="1"/>
          <p:nvPr/>
        </p:nvSpPr>
        <p:spPr>
          <a:xfrm>
            <a:off x="78950" y="158125"/>
            <a:ext cx="6201000" cy="8697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0"/>
              </a:spcBef>
              <a:spcAft>
                <a:spcPts val="0"/>
              </a:spcAft>
              <a:buClr>
                <a:schemeClr val="dk1"/>
              </a:buClr>
              <a:buSzPts val="1000"/>
              <a:buFont typeface="Times New Roman"/>
              <a:buChar char="➔"/>
            </a:pPr>
            <a:r>
              <a:rPr b="1" lang="en" sz="1000">
                <a:solidFill>
                  <a:schemeClr val="dk1"/>
                </a:solidFill>
                <a:latin typeface="Times New Roman"/>
                <a:ea typeface="Times New Roman"/>
                <a:cs typeface="Times New Roman"/>
                <a:sym typeface="Times New Roman"/>
              </a:rPr>
              <a:t>Area</a:t>
            </a:r>
            <a:r>
              <a:rPr b="1" lang="en" sz="1000">
                <a:solidFill>
                  <a:schemeClr val="dk1"/>
                </a:solidFill>
                <a:latin typeface="Times New Roman"/>
                <a:ea typeface="Times New Roman"/>
                <a:cs typeface="Times New Roman"/>
                <a:sym typeface="Times New Roman"/>
              </a:rPr>
              <a:t>:</a:t>
            </a:r>
            <a:r>
              <a:rPr lang="en" sz="1000">
                <a:solidFill>
                  <a:schemeClr val="dk1"/>
                </a:solidFill>
                <a:latin typeface="Times New Roman"/>
                <a:ea typeface="Times New Roman"/>
                <a:cs typeface="Times New Roman"/>
                <a:sym typeface="Times New Roman"/>
              </a:rPr>
              <a:t> </a:t>
            </a:r>
            <a:r>
              <a:rPr b="1" i="1" lang="en" sz="1000">
                <a:solidFill>
                  <a:schemeClr val="dk1"/>
                </a:solidFill>
                <a:latin typeface="Times New Roman"/>
                <a:ea typeface="Times New Roman"/>
                <a:cs typeface="Times New Roman"/>
                <a:sym typeface="Times New Roman"/>
              </a:rPr>
              <a:t>cat_areacode</a:t>
            </a:r>
            <a:endParaRPr b="1" i="1" sz="1000">
              <a:solidFill>
                <a:schemeClr val="dk1"/>
              </a:solidFill>
              <a:latin typeface="Times New Roman"/>
              <a:ea typeface="Times New Roman"/>
              <a:cs typeface="Times New Roman"/>
              <a:sym typeface="Times New Roman"/>
            </a:endParaRPr>
          </a:p>
          <a:p>
            <a:pPr indent="-292100" lvl="1" marL="914400" rtl="0" algn="l">
              <a:lnSpc>
                <a:spcPct val="115000"/>
              </a:lnSpc>
              <a:spcBef>
                <a:spcPts val="0"/>
              </a:spcBef>
              <a:spcAft>
                <a:spcPts val="0"/>
              </a:spcAft>
              <a:buClr>
                <a:schemeClr val="dk1"/>
              </a:buClr>
              <a:buSzPts val="1000"/>
              <a:buFont typeface="Times New Roman"/>
              <a:buChar char="◆"/>
            </a:pPr>
            <a:r>
              <a:rPr lang="en" sz="1000">
                <a:solidFill>
                  <a:schemeClr val="dk1"/>
                </a:solidFill>
                <a:latin typeface="Times New Roman"/>
                <a:ea typeface="Times New Roman"/>
                <a:cs typeface="Times New Roman"/>
                <a:sym typeface="Times New Roman"/>
              </a:rPr>
              <a:t>Area C + D + E correspond to approximately 71% of the whole entries in the dataset.</a:t>
            </a:r>
            <a:endParaRPr sz="1000">
              <a:solidFill>
                <a:schemeClr val="dk1"/>
              </a:solidFill>
              <a:latin typeface="Times New Roman"/>
              <a:ea typeface="Times New Roman"/>
              <a:cs typeface="Times New Roman"/>
              <a:sym typeface="Times New Roman"/>
            </a:endParaRPr>
          </a:p>
          <a:p>
            <a:pPr indent="-292100" lvl="1" marL="914400" rtl="0" algn="l">
              <a:lnSpc>
                <a:spcPct val="115000"/>
              </a:lnSpc>
              <a:spcBef>
                <a:spcPts val="0"/>
              </a:spcBef>
              <a:spcAft>
                <a:spcPts val="0"/>
              </a:spcAft>
              <a:buClr>
                <a:schemeClr val="dk1"/>
              </a:buClr>
              <a:buSzPts val="1000"/>
              <a:buFont typeface="Times New Roman"/>
              <a:buChar char="◆"/>
            </a:pPr>
            <a:r>
              <a:rPr lang="en" sz="1000">
                <a:solidFill>
                  <a:schemeClr val="dk1"/>
                </a:solidFill>
                <a:latin typeface="Times New Roman"/>
                <a:ea typeface="Times New Roman"/>
                <a:cs typeface="Times New Roman"/>
                <a:sym typeface="Times New Roman"/>
              </a:rPr>
              <a:t>But there's one area (F) that has a very low presence (3%).</a:t>
            </a:r>
            <a:endParaRPr sz="1000">
              <a:solidFill>
                <a:schemeClr val="dk1"/>
              </a:solidFill>
              <a:latin typeface="Times New Roman"/>
              <a:ea typeface="Times New Roman"/>
              <a:cs typeface="Times New Roman"/>
              <a:sym typeface="Times New Roman"/>
            </a:endParaRPr>
          </a:p>
          <a:p>
            <a:pPr indent="-292100" lvl="1" marL="914400" rtl="0" algn="l">
              <a:lnSpc>
                <a:spcPct val="115000"/>
              </a:lnSpc>
              <a:spcBef>
                <a:spcPts val="0"/>
              </a:spcBef>
              <a:spcAft>
                <a:spcPts val="0"/>
              </a:spcAft>
              <a:buClr>
                <a:schemeClr val="dk1"/>
              </a:buClr>
              <a:buSzPts val="1000"/>
              <a:buFont typeface="Times New Roman"/>
              <a:buChar char="◆"/>
            </a:pPr>
            <a:r>
              <a:rPr lang="en" sz="1000">
                <a:solidFill>
                  <a:schemeClr val="dk1"/>
                </a:solidFill>
                <a:latin typeface="Times New Roman"/>
                <a:ea typeface="Times New Roman"/>
                <a:cs typeface="Times New Roman"/>
                <a:sym typeface="Times New Roman"/>
              </a:rPr>
              <a:t>The remaining A + B areas states for 26%</a:t>
            </a:r>
            <a:endParaRPr/>
          </a:p>
        </p:txBody>
      </p:sp>
      <p:sp>
        <p:nvSpPr>
          <p:cNvPr id="131" name="Google Shape;131;p21"/>
          <p:cNvSpPr txBox="1"/>
          <p:nvPr/>
        </p:nvSpPr>
        <p:spPr>
          <a:xfrm>
            <a:off x="78950" y="2350375"/>
            <a:ext cx="2447700" cy="22857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0"/>
              </a:spcBef>
              <a:spcAft>
                <a:spcPts val="0"/>
              </a:spcAft>
              <a:buClr>
                <a:schemeClr val="dk1"/>
              </a:buClr>
              <a:buSzPts val="1000"/>
              <a:buFont typeface="Times New Roman"/>
              <a:buChar char="➔"/>
            </a:pPr>
            <a:r>
              <a:rPr b="1" lang="en" sz="1000">
                <a:solidFill>
                  <a:schemeClr val="dk1"/>
                </a:solidFill>
                <a:latin typeface="Times New Roman"/>
                <a:ea typeface="Times New Roman"/>
                <a:cs typeface="Times New Roman"/>
                <a:sym typeface="Times New Roman"/>
              </a:rPr>
              <a:t>Brand: </a:t>
            </a:r>
            <a:r>
              <a:rPr b="1" i="1" lang="en" sz="1000">
                <a:solidFill>
                  <a:schemeClr val="dk1"/>
                </a:solidFill>
                <a:latin typeface="Times New Roman"/>
                <a:ea typeface="Times New Roman"/>
                <a:cs typeface="Times New Roman"/>
                <a:sym typeface="Times New Roman"/>
              </a:rPr>
              <a:t>cat_carBrand</a:t>
            </a:r>
            <a:endParaRPr b="1" i="1" sz="1000">
              <a:solidFill>
                <a:schemeClr val="dk1"/>
              </a:solidFill>
              <a:latin typeface="Times New Roman"/>
              <a:ea typeface="Times New Roman"/>
              <a:cs typeface="Times New Roman"/>
              <a:sym typeface="Times New Roman"/>
            </a:endParaRPr>
          </a:p>
          <a:p>
            <a:pPr indent="-292100" lvl="1" marL="914400" rtl="0" algn="l">
              <a:lnSpc>
                <a:spcPct val="115000"/>
              </a:lnSpc>
              <a:spcBef>
                <a:spcPts val="0"/>
              </a:spcBef>
              <a:spcAft>
                <a:spcPts val="0"/>
              </a:spcAft>
              <a:buClr>
                <a:schemeClr val="dk1"/>
              </a:buClr>
              <a:buSzPts val="1000"/>
              <a:buFont typeface="Times New Roman"/>
              <a:buChar char="◆"/>
            </a:pPr>
            <a:r>
              <a:rPr lang="en" sz="1000">
                <a:solidFill>
                  <a:schemeClr val="dk1"/>
                </a:solidFill>
                <a:latin typeface="Times New Roman"/>
                <a:ea typeface="Times New Roman"/>
                <a:cs typeface="Times New Roman"/>
                <a:sym typeface="Times New Roman"/>
              </a:rPr>
              <a:t>Brand B1 + B2 + B12 correspond to approximately 72.0% of the whole entries in the dataset.</a:t>
            </a:r>
            <a:endParaRPr sz="1000">
              <a:solidFill>
                <a:schemeClr val="dk1"/>
              </a:solidFill>
              <a:latin typeface="Times New Roman"/>
              <a:ea typeface="Times New Roman"/>
              <a:cs typeface="Times New Roman"/>
              <a:sym typeface="Times New Roman"/>
            </a:endParaRPr>
          </a:p>
          <a:p>
            <a:pPr indent="-292100" lvl="1" marL="914400" rtl="0" algn="l">
              <a:lnSpc>
                <a:spcPct val="115000"/>
              </a:lnSpc>
              <a:spcBef>
                <a:spcPts val="0"/>
              </a:spcBef>
              <a:spcAft>
                <a:spcPts val="0"/>
              </a:spcAft>
              <a:buClr>
                <a:schemeClr val="dk1"/>
              </a:buClr>
              <a:buSzPts val="1000"/>
              <a:buFont typeface="Times New Roman"/>
              <a:buChar char="◆"/>
            </a:pPr>
            <a:r>
              <a:rPr lang="en" sz="1000">
                <a:solidFill>
                  <a:schemeClr val="dk1"/>
                </a:solidFill>
                <a:latin typeface="Times New Roman"/>
                <a:ea typeface="Times New Roman"/>
                <a:cs typeface="Times New Roman"/>
                <a:sym typeface="Times New Roman"/>
              </a:rPr>
              <a:t>Brand B3 + B5 group is the second most significant in size, but it's just 13%.</a:t>
            </a:r>
            <a:endParaRPr sz="1000">
              <a:solidFill>
                <a:schemeClr val="dk1"/>
              </a:solidFill>
              <a:latin typeface="Times New Roman"/>
              <a:ea typeface="Times New Roman"/>
              <a:cs typeface="Times New Roman"/>
              <a:sym typeface="Times New Roman"/>
            </a:endParaRPr>
          </a:p>
          <a:p>
            <a:pPr indent="-292100" lvl="1" marL="914400" rtl="0" algn="l">
              <a:lnSpc>
                <a:spcPct val="115000"/>
              </a:lnSpc>
              <a:spcBef>
                <a:spcPts val="0"/>
              </a:spcBef>
              <a:spcAft>
                <a:spcPts val="0"/>
              </a:spcAft>
              <a:buClr>
                <a:schemeClr val="dk1"/>
              </a:buClr>
              <a:buSzPts val="1000"/>
              <a:buFont typeface="Times New Roman"/>
              <a:buChar char="◆"/>
            </a:pPr>
            <a:r>
              <a:rPr lang="en" sz="1000">
                <a:solidFill>
                  <a:schemeClr val="dk1"/>
                </a:solidFill>
                <a:latin typeface="Times New Roman"/>
                <a:ea typeface="Times New Roman"/>
                <a:cs typeface="Times New Roman"/>
                <a:sym typeface="Times New Roman"/>
              </a:rPr>
              <a:t>The rest of the brands correspond to ~15%</a:t>
            </a:r>
            <a:endParaRPr/>
          </a:p>
        </p:txBody>
      </p:sp>
      <p:sp>
        <p:nvSpPr>
          <p:cNvPr id="132" name="Google Shape;132;p21"/>
          <p:cNvSpPr txBox="1"/>
          <p:nvPr/>
        </p:nvSpPr>
        <p:spPr>
          <a:xfrm>
            <a:off x="4572000" y="891650"/>
            <a:ext cx="4485000" cy="14007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0"/>
              </a:spcBef>
              <a:spcAft>
                <a:spcPts val="0"/>
              </a:spcAft>
              <a:buClr>
                <a:schemeClr val="dk1"/>
              </a:buClr>
              <a:buSzPts val="1000"/>
              <a:buFont typeface="Times New Roman"/>
              <a:buChar char="➔"/>
            </a:pPr>
            <a:r>
              <a:rPr b="1" lang="en" sz="1000">
                <a:solidFill>
                  <a:schemeClr val="dk1"/>
                </a:solidFill>
                <a:latin typeface="Times New Roman"/>
                <a:ea typeface="Times New Roman"/>
                <a:cs typeface="Times New Roman"/>
                <a:sym typeface="Times New Roman"/>
              </a:rPr>
              <a:t>Fuels: </a:t>
            </a:r>
            <a:r>
              <a:rPr b="1" i="1" lang="en" sz="1000">
                <a:solidFill>
                  <a:schemeClr val="dk1"/>
                </a:solidFill>
                <a:latin typeface="Times New Roman"/>
                <a:ea typeface="Times New Roman"/>
                <a:cs typeface="Times New Roman"/>
                <a:sym typeface="Times New Roman"/>
              </a:rPr>
              <a:t>cat_fuelType</a:t>
            </a:r>
            <a:r>
              <a:rPr lang="en" sz="1000">
                <a:solidFill>
                  <a:schemeClr val="dk1"/>
                </a:solidFill>
                <a:latin typeface="Times New Roman"/>
                <a:ea typeface="Times New Roman"/>
                <a:cs typeface="Times New Roman"/>
                <a:sym typeface="Times New Roman"/>
              </a:rPr>
              <a:t>	</a:t>
            </a:r>
            <a:endParaRPr sz="1000">
              <a:solidFill>
                <a:schemeClr val="dk1"/>
              </a:solidFill>
              <a:latin typeface="Times New Roman"/>
              <a:ea typeface="Times New Roman"/>
              <a:cs typeface="Times New Roman"/>
              <a:sym typeface="Times New Roman"/>
            </a:endParaRPr>
          </a:p>
          <a:p>
            <a:pPr indent="-292100" lvl="1" marL="914400" rtl="0" algn="l">
              <a:lnSpc>
                <a:spcPct val="115000"/>
              </a:lnSpc>
              <a:spcBef>
                <a:spcPts val="0"/>
              </a:spcBef>
              <a:spcAft>
                <a:spcPts val="0"/>
              </a:spcAft>
              <a:buClr>
                <a:schemeClr val="dk1"/>
              </a:buClr>
              <a:buSzPts val="1000"/>
              <a:buFont typeface="Times New Roman"/>
              <a:buChar char="◆"/>
            </a:pPr>
            <a:r>
              <a:rPr lang="en" sz="1000">
                <a:solidFill>
                  <a:schemeClr val="dk1"/>
                </a:solidFill>
                <a:latin typeface="Times New Roman"/>
                <a:ea typeface="Times New Roman"/>
                <a:cs typeface="Times New Roman"/>
                <a:sym typeface="Times New Roman"/>
              </a:rPr>
              <a:t>Fuel Diesel + Regular takes over most of the dataset, ~99.9%.</a:t>
            </a:r>
            <a:endParaRPr sz="1000">
              <a:solidFill>
                <a:schemeClr val="dk1"/>
              </a:solidFill>
              <a:latin typeface="Times New Roman"/>
              <a:ea typeface="Times New Roman"/>
              <a:cs typeface="Times New Roman"/>
              <a:sym typeface="Times New Roman"/>
            </a:endParaRPr>
          </a:p>
          <a:p>
            <a:pPr indent="-292100" lvl="1" marL="914400" rtl="0" algn="l">
              <a:lnSpc>
                <a:spcPct val="115000"/>
              </a:lnSpc>
              <a:spcBef>
                <a:spcPts val="0"/>
              </a:spcBef>
              <a:spcAft>
                <a:spcPts val="0"/>
              </a:spcAft>
              <a:buClr>
                <a:schemeClr val="dk1"/>
              </a:buClr>
              <a:buSzPts val="1000"/>
              <a:buFont typeface="Times New Roman"/>
              <a:buChar char="◆"/>
            </a:pPr>
            <a:r>
              <a:rPr lang="en" sz="1000">
                <a:solidFill>
                  <a:schemeClr val="dk1"/>
                </a:solidFill>
                <a:latin typeface="Times New Roman"/>
                <a:ea typeface="Times New Roman"/>
                <a:cs typeface="Times New Roman"/>
                <a:sym typeface="Times New Roman"/>
              </a:rPr>
              <a:t>There're some entries which corresponds to Electric, but is very "insignificant" in comparison with Diesel and Regular.</a:t>
            </a:r>
            <a:endParaRPr sz="1000">
              <a:solidFill>
                <a:schemeClr val="dk1"/>
              </a:solidFill>
              <a:latin typeface="Times New Roman"/>
              <a:ea typeface="Times New Roman"/>
              <a:cs typeface="Times New Roman"/>
              <a:sym typeface="Times New Roman"/>
            </a:endParaRPr>
          </a:p>
          <a:p>
            <a:pPr indent="-292100" lvl="1" marL="914400" rtl="0" algn="l">
              <a:lnSpc>
                <a:spcPct val="115000"/>
              </a:lnSpc>
              <a:spcBef>
                <a:spcPts val="0"/>
              </a:spcBef>
              <a:spcAft>
                <a:spcPts val="0"/>
              </a:spcAft>
              <a:buClr>
                <a:schemeClr val="dk1"/>
              </a:buClr>
              <a:buSzPts val="1000"/>
              <a:buFont typeface="Times New Roman"/>
              <a:buChar char="◆"/>
            </a:pPr>
            <a:r>
              <a:rPr lang="en" sz="1000">
                <a:solidFill>
                  <a:schemeClr val="dk1"/>
                </a:solidFill>
                <a:latin typeface="Times New Roman"/>
                <a:ea typeface="Times New Roman"/>
                <a:cs typeface="Times New Roman"/>
                <a:sym typeface="Times New Roman"/>
              </a:rPr>
              <a:t> Moreover, there were some missing values, which were marked as Not Informed (NI), but it also corresponds to a insignificant amount of entries.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0857DA"/>
      </a:accent1>
      <a:accent2>
        <a:srgbClr val="212121"/>
      </a:accent2>
      <a:accent3>
        <a:srgbClr val="78909C"/>
      </a:accent3>
      <a:accent4>
        <a:srgbClr val="FFAB40"/>
      </a:accent4>
      <a:accent5>
        <a:srgbClr val="0097A7"/>
      </a:accent5>
      <a:accent6>
        <a:srgbClr val="EEFF41"/>
      </a:accent6>
      <a:hlink>
        <a:srgbClr val="07070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