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71" r:id="rId9"/>
    <p:sldId id="273" r:id="rId10"/>
    <p:sldId id="272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A43D"/>
    <a:srgbClr val="14A63F"/>
    <a:srgbClr val="16B244"/>
    <a:srgbClr val="20C250"/>
    <a:srgbClr val="27C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7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1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3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0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31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1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74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11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90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1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7C32-4867-44F9-A6C4-DFE53A52F5D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71A7-B853-4BB4-BEC0-5658E7C5B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2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br.clear.sale/chargeback-saiba-o-que-quais-os-riscos-e-como-evit-l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2733" y="486888"/>
            <a:ext cx="1753590" cy="1289277"/>
          </a:xfrm>
        </p:spPr>
        <p:txBody>
          <a:bodyPr>
            <a:noAutofit/>
          </a:bodyPr>
          <a:lstStyle/>
          <a:p>
            <a:pPr algn="l"/>
            <a:r>
              <a:rPr lang="pt-BR" sz="2000" dirty="0" smtClean="0"/>
              <a:t>vermelho: 39</a:t>
            </a:r>
            <a:br>
              <a:rPr lang="pt-BR" sz="2000" dirty="0" smtClean="0"/>
            </a:br>
            <a:r>
              <a:rPr lang="pt-BR" sz="2000" dirty="0" smtClean="0"/>
              <a:t>verde: 206</a:t>
            </a:r>
            <a:br>
              <a:rPr lang="pt-BR" sz="2000" dirty="0" smtClean="0"/>
            </a:br>
            <a:r>
              <a:rPr lang="pt-BR" sz="2000" dirty="0" smtClean="0"/>
              <a:t>azul: 90</a:t>
            </a:r>
            <a:br>
              <a:rPr lang="pt-BR" sz="2000" dirty="0" smtClean="0"/>
            </a:br>
            <a:r>
              <a:rPr lang="pt-BR" sz="2000" dirty="0" smtClean="0"/>
              <a:t>hexa: #27ce5a</a:t>
            </a: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805" y="5563880"/>
            <a:ext cx="2553195" cy="129412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923310" y="486888"/>
            <a:ext cx="1753590" cy="1289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 smtClean="0"/>
              <a:t>vermelho: 35</a:t>
            </a:r>
            <a:br>
              <a:rPr lang="pt-BR" sz="2000" dirty="0" smtClean="0"/>
            </a:br>
            <a:r>
              <a:rPr lang="pt-BR" sz="2000" dirty="0" smtClean="0"/>
              <a:t>verde: 200</a:t>
            </a:r>
            <a:br>
              <a:rPr lang="pt-BR" sz="2000" dirty="0" smtClean="0"/>
            </a:br>
            <a:r>
              <a:rPr lang="pt-BR" sz="2000" dirty="0" smtClean="0"/>
              <a:t>azul: 84</a:t>
            </a:r>
            <a:br>
              <a:rPr lang="pt-BR" sz="2000" dirty="0" smtClean="0"/>
            </a:br>
            <a:r>
              <a:rPr lang="pt-BR" sz="2000" dirty="0" smtClean="0"/>
              <a:t>hexa: #23c854</a:t>
            </a:r>
            <a:endParaRPr lang="pt-BR" sz="20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845133" y="486887"/>
            <a:ext cx="1753590" cy="1289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 smtClean="0"/>
              <a:t>vermelho: 22</a:t>
            </a:r>
            <a:br>
              <a:rPr lang="pt-BR" sz="2000" dirty="0" smtClean="0"/>
            </a:br>
            <a:r>
              <a:rPr lang="pt-BR" sz="2000" dirty="0" smtClean="0"/>
              <a:t>verde: 180</a:t>
            </a:r>
            <a:br>
              <a:rPr lang="pt-BR" sz="2000" dirty="0" smtClean="0"/>
            </a:br>
            <a:r>
              <a:rPr lang="pt-BR" sz="2000" dirty="0" smtClean="0"/>
              <a:t>azul: 69</a:t>
            </a:r>
            <a:br>
              <a:rPr lang="pt-BR" sz="2000" dirty="0" smtClean="0"/>
            </a:br>
            <a:r>
              <a:rPr lang="pt-BR" sz="2000" dirty="0" smtClean="0"/>
              <a:t>hexa: #16b445</a:t>
            </a:r>
            <a:endParaRPr lang="pt-BR" sz="2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885710" y="486886"/>
            <a:ext cx="1753590" cy="1289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 smtClean="0"/>
              <a:t>vermelho: 19</a:t>
            </a:r>
            <a:br>
              <a:rPr lang="pt-BR" sz="2000" dirty="0" smtClean="0"/>
            </a:br>
            <a:r>
              <a:rPr lang="pt-BR" sz="2000" dirty="0" smtClean="0"/>
              <a:t>verde: 164</a:t>
            </a:r>
            <a:br>
              <a:rPr lang="pt-BR" sz="2000" dirty="0" smtClean="0"/>
            </a:br>
            <a:r>
              <a:rPr lang="pt-BR" sz="2000" dirty="0" smtClean="0"/>
              <a:t>azul: 60</a:t>
            </a:r>
            <a:br>
              <a:rPr lang="pt-BR" sz="2000" dirty="0" smtClean="0"/>
            </a:br>
            <a:r>
              <a:rPr lang="pt-BR" sz="2000" dirty="0" smtClean="0"/>
              <a:t>hexa: #13a43c</a:t>
            </a:r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332509" y="2129497"/>
            <a:ext cx="4975761" cy="2945081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40031" y="2747014"/>
            <a:ext cx="6840187" cy="4857008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082139" y="3263591"/>
            <a:ext cx="6840187" cy="4857008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560124" y="4056640"/>
            <a:ext cx="6840187" cy="4857008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4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Análises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20239" y="800058"/>
            <a:ext cx="563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comportamento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transacional</a:t>
            </a:r>
            <a:r>
              <a:rPr lang="en-US" sz="2000" b="1" dirty="0" smtClean="0">
                <a:solidFill>
                  <a:srgbClr val="14A43D"/>
                </a:solidFill>
              </a:rPr>
              <a:t> do </a:t>
            </a:r>
            <a:r>
              <a:rPr lang="en-US" sz="2000" b="1" dirty="0" err="1" smtClean="0">
                <a:solidFill>
                  <a:srgbClr val="14A43D"/>
                </a:solidFill>
              </a:rPr>
              <a:t>cliente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31" y="1259697"/>
            <a:ext cx="6206836" cy="232911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7" y="3854538"/>
            <a:ext cx="5821260" cy="219692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270" y="3936137"/>
            <a:ext cx="5377587" cy="203372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663" y="769210"/>
            <a:ext cx="4099033" cy="25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8147" y="212913"/>
            <a:ext cx="563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comportamento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transacional</a:t>
            </a:r>
            <a:r>
              <a:rPr lang="en-US" sz="2000" b="1" dirty="0" smtClean="0">
                <a:solidFill>
                  <a:srgbClr val="14A43D"/>
                </a:solidFill>
              </a:rPr>
              <a:t> do </a:t>
            </a:r>
            <a:r>
              <a:rPr lang="en-US" sz="2000" b="1" dirty="0" err="1" smtClean="0">
                <a:solidFill>
                  <a:srgbClr val="14A43D"/>
                </a:solidFill>
              </a:rPr>
              <a:t>cliente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1" y="660230"/>
            <a:ext cx="5624369" cy="214234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1" y="2633082"/>
            <a:ext cx="5609441" cy="200741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594" y="4533622"/>
            <a:ext cx="5637282" cy="199630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8806960" y="1032986"/>
            <a:ext cx="155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Ticket </a:t>
            </a:r>
            <a:r>
              <a:rPr lang="en-US" sz="2000" b="1" dirty="0" err="1" smtClean="0">
                <a:solidFill>
                  <a:srgbClr val="14A43D"/>
                </a:solidFill>
              </a:rPr>
              <a:t>Médio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21" name="Chave Esquerda 20"/>
          <p:cNvSpPr/>
          <p:nvPr/>
        </p:nvSpPr>
        <p:spPr>
          <a:xfrm>
            <a:off x="7433645" y="1508167"/>
            <a:ext cx="368135" cy="1294410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778714" y="1661972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Convertido: </a:t>
            </a:r>
            <a:r>
              <a:rPr lang="pt-BR" b="1" dirty="0" smtClean="0"/>
              <a:t>Não Estorno </a:t>
            </a:r>
            <a:r>
              <a:rPr lang="pt-BR" b="1" dirty="0" smtClean="0">
                <a:solidFill>
                  <a:srgbClr val="14A43D"/>
                </a:solidFill>
              </a:rPr>
              <a:t>-&gt;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0070C0"/>
                </a:solidFill>
              </a:rPr>
              <a:t>R$ 126.65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781686" y="2155372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Convertido: </a:t>
            </a:r>
            <a:r>
              <a:rPr lang="pt-BR" b="1" dirty="0" smtClean="0"/>
              <a:t>Sim Estorno </a:t>
            </a:r>
            <a:r>
              <a:rPr lang="pt-BR" b="1" dirty="0" smtClean="0">
                <a:solidFill>
                  <a:srgbClr val="14A43D"/>
                </a:solidFill>
              </a:rPr>
              <a:t>-&gt;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R$ 183.30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263168" y="902524"/>
            <a:ext cx="4800516" cy="2090057"/>
          </a:xfrm>
          <a:prstGeom prst="rect">
            <a:avLst/>
          </a:prstGeom>
          <a:noFill/>
          <a:ln w="38100"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748147" y="212913"/>
            <a:ext cx="563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comportamento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transacional</a:t>
            </a:r>
            <a:r>
              <a:rPr lang="en-US" sz="2000" b="1" dirty="0" smtClean="0">
                <a:solidFill>
                  <a:srgbClr val="14A43D"/>
                </a:solidFill>
              </a:rPr>
              <a:t> do </a:t>
            </a:r>
            <a:r>
              <a:rPr lang="en-US" sz="2000" b="1" dirty="0" err="1" smtClean="0">
                <a:solidFill>
                  <a:srgbClr val="14A43D"/>
                </a:solidFill>
              </a:rPr>
              <a:t>cliente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78" y="4266127"/>
            <a:ext cx="9444080" cy="892933"/>
          </a:xfrm>
          <a:prstGeom prst="rect">
            <a:avLst/>
          </a:prstGeom>
        </p:spPr>
      </p:pic>
      <p:grpSp>
        <p:nvGrpSpPr>
          <p:cNvPr id="14" name="Agrupar 13"/>
          <p:cNvGrpSpPr/>
          <p:nvPr/>
        </p:nvGrpSpPr>
        <p:grpSpPr>
          <a:xfrm>
            <a:off x="1200618" y="1451215"/>
            <a:ext cx="5299920" cy="2316683"/>
            <a:chOff x="1200618" y="1718296"/>
            <a:chExt cx="5299920" cy="2316683"/>
          </a:xfrm>
        </p:grpSpPr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0618" y="1718296"/>
              <a:ext cx="5299920" cy="2316683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4821382" y="1911927"/>
              <a:ext cx="1187532" cy="1022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5298647" y="2111069"/>
            <a:ext cx="155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Ticket </a:t>
            </a:r>
            <a:r>
              <a:rPr lang="en-US" sz="2000" b="1" dirty="0" err="1" smtClean="0">
                <a:solidFill>
                  <a:srgbClr val="14A43D"/>
                </a:solidFill>
              </a:rPr>
              <a:t>Médio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29" name="Chave Esquerda 28"/>
          <p:cNvSpPr/>
          <p:nvPr/>
        </p:nvSpPr>
        <p:spPr>
          <a:xfrm>
            <a:off x="6852335" y="1685274"/>
            <a:ext cx="368135" cy="1294410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7423035" y="1839079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Convertido: </a:t>
            </a:r>
            <a:r>
              <a:rPr lang="pt-BR" b="1" dirty="0" smtClean="0"/>
              <a:t>Não Estorno </a:t>
            </a:r>
            <a:r>
              <a:rPr lang="pt-BR" b="1" dirty="0" smtClean="0">
                <a:solidFill>
                  <a:srgbClr val="14A43D"/>
                </a:solidFill>
              </a:rPr>
              <a:t>-&gt;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0070C0"/>
                </a:solidFill>
              </a:rPr>
              <a:t>R$ 126.65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426007" y="2332479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Convertido: </a:t>
            </a:r>
            <a:r>
              <a:rPr lang="pt-BR" b="1" dirty="0" smtClean="0"/>
              <a:t>Sim Estorno </a:t>
            </a:r>
            <a:r>
              <a:rPr lang="pt-BR" b="1" dirty="0" smtClean="0">
                <a:solidFill>
                  <a:srgbClr val="14A43D"/>
                </a:solidFill>
              </a:rPr>
              <a:t>-&gt;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R$ 183.30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Análises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20239" y="800058"/>
            <a:ext cx="61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perfil</a:t>
            </a:r>
            <a:r>
              <a:rPr lang="en-US" sz="2000" b="1" dirty="0" smtClean="0">
                <a:solidFill>
                  <a:srgbClr val="14A43D"/>
                </a:solidFill>
              </a:rPr>
              <a:t> das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transações</a:t>
            </a:r>
            <a:r>
              <a:rPr lang="en-US" sz="2000" b="1" dirty="0" smtClean="0">
                <a:solidFill>
                  <a:srgbClr val="14A43D"/>
                </a:solidFill>
              </a:rPr>
              <a:t> que </a:t>
            </a:r>
            <a:r>
              <a:rPr lang="en-US" sz="2000" b="1" dirty="0" err="1" smtClean="0">
                <a:solidFill>
                  <a:srgbClr val="14A43D"/>
                </a:solidFill>
              </a:rPr>
              <a:t>retornam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i="1" dirty="0" smtClean="0">
                <a:solidFill>
                  <a:srgbClr val="14A43D"/>
                </a:solidFill>
              </a:rPr>
              <a:t>chargeback?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3802978"/>
            <a:ext cx="5684322" cy="21416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88" y="3802978"/>
            <a:ext cx="5550669" cy="211290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63" y="1410111"/>
            <a:ext cx="5550669" cy="202591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663" y="769210"/>
            <a:ext cx="4397792" cy="25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8147" y="212913"/>
            <a:ext cx="621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14A43D"/>
                </a:solidFill>
              </a:rPr>
              <a:t>Qual</a:t>
            </a:r>
            <a:r>
              <a:rPr lang="en-US" sz="2000" b="1" dirty="0">
                <a:solidFill>
                  <a:srgbClr val="14A43D"/>
                </a:solidFill>
              </a:rPr>
              <a:t> o </a:t>
            </a:r>
            <a:r>
              <a:rPr lang="en-US" sz="2000" b="1" dirty="0" err="1">
                <a:solidFill>
                  <a:srgbClr val="14A43D"/>
                </a:solidFill>
              </a:rPr>
              <a:t>perfil</a:t>
            </a:r>
            <a:r>
              <a:rPr lang="en-US" sz="2000" b="1" dirty="0">
                <a:solidFill>
                  <a:srgbClr val="14A43D"/>
                </a:solidFill>
              </a:rPr>
              <a:t> das </a:t>
            </a:r>
            <a:r>
              <a:rPr lang="en-US" sz="2000" b="1" dirty="0" err="1">
                <a:solidFill>
                  <a:srgbClr val="14A43D"/>
                </a:solidFill>
              </a:rPr>
              <a:t>transações</a:t>
            </a:r>
            <a:r>
              <a:rPr lang="en-US" sz="2000" b="1" dirty="0">
                <a:solidFill>
                  <a:srgbClr val="14A43D"/>
                </a:solidFill>
              </a:rPr>
              <a:t> que </a:t>
            </a:r>
            <a:r>
              <a:rPr lang="en-US" sz="2000" b="1" dirty="0" err="1">
                <a:solidFill>
                  <a:srgbClr val="14A43D"/>
                </a:solidFill>
              </a:rPr>
              <a:t>retornam</a:t>
            </a:r>
            <a:r>
              <a:rPr lang="en-US" sz="2000" b="1" dirty="0">
                <a:solidFill>
                  <a:srgbClr val="14A43D"/>
                </a:solidFill>
              </a:rPr>
              <a:t> </a:t>
            </a:r>
            <a:r>
              <a:rPr lang="en-US" sz="2000" b="1" i="1" dirty="0">
                <a:solidFill>
                  <a:srgbClr val="14A43D"/>
                </a:solidFill>
              </a:rPr>
              <a:t>chargeback?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68" y="965706"/>
            <a:ext cx="5655080" cy="209932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8" y="948684"/>
            <a:ext cx="5673840" cy="211634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87" y="3431968"/>
            <a:ext cx="5714124" cy="2116342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72" y="3436309"/>
            <a:ext cx="5739156" cy="21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Modelagem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811" y="206508"/>
            <a:ext cx="2466975" cy="14001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61" y="3341125"/>
            <a:ext cx="2982697" cy="2965048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120239" y="800058"/>
            <a:ext cx="61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POC: </a:t>
            </a:r>
            <a:r>
              <a:rPr lang="en-US" sz="2000" b="1" dirty="0" err="1" smtClean="0">
                <a:solidFill>
                  <a:srgbClr val="14A43D"/>
                </a:solidFill>
              </a:rPr>
              <a:t>Algoritmos</a:t>
            </a:r>
            <a:r>
              <a:rPr lang="en-US" sz="2000" b="1" dirty="0" smtClean="0">
                <a:solidFill>
                  <a:srgbClr val="14A43D"/>
                </a:solidFill>
              </a:rPr>
              <a:t> Default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91397" y="2375065"/>
            <a:ext cx="43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29607" y="1197683"/>
            <a:ext cx="1947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 1:</a:t>
            </a:r>
          </a:p>
          <a:p>
            <a:r>
              <a:rPr lang="en-US" sz="1400" dirty="0" smtClean="0">
                <a:solidFill>
                  <a:srgbClr val="14A43D"/>
                </a:solidFill>
              </a:rPr>
              <a:t>Valor</a:t>
            </a:r>
          </a:p>
          <a:p>
            <a:r>
              <a:rPr lang="en-US" sz="1400" dirty="0" err="1" smtClean="0">
                <a:solidFill>
                  <a:srgbClr val="14A43D"/>
                </a:solidFill>
              </a:rPr>
              <a:t>pure_time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same_day_valor_count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rank_same_day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diff_time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day_name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day_of_month_RANGE</a:t>
            </a:r>
            <a:endParaRPr lang="pt-BR" sz="1400" dirty="0">
              <a:solidFill>
                <a:srgbClr val="14A43D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26927" y="1199544"/>
            <a:ext cx="1870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 2:</a:t>
            </a:r>
          </a:p>
          <a:p>
            <a:r>
              <a:rPr lang="en-US" sz="1400" dirty="0" smtClean="0">
                <a:solidFill>
                  <a:srgbClr val="14A43D"/>
                </a:solidFill>
              </a:rPr>
              <a:t>Valor</a:t>
            </a:r>
          </a:p>
          <a:p>
            <a:r>
              <a:rPr lang="en-US" sz="1400" dirty="0" err="1" smtClean="0">
                <a:solidFill>
                  <a:srgbClr val="14A43D"/>
                </a:solidFill>
              </a:rPr>
              <a:t>pure_time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rank_same_day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diff_time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day_name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day_of_month_RANGE</a:t>
            </a:r>
            <a:endParaRPr lang="pt-BR" sz="1400" dirty="0">
              <a:solidFill>
                <a:srgbClr val="14A43D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44861" y="1199544"/>
            <a:ext cx="1921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 3:</a:t>
            </a:r>
          </a:p>
          <a:p>
            <a:r>
              <a:rPr lang="en-US" sz="1400" dirty="0" smtClean="0">
                <a:solidFill>
                  <a:srgbClr val="14A43D"/>
                </a:solidFill>
              </a:rPr>
              <a:t>Valor</a:t>
            </a:r>
          </a:p>
          <a:p>
            <a:r>
              <a:rPr lang="en-US" sz="1400" dirty="0" err="1" smtClean="0">
                <a:solidFill>
                  <a:srgbClr val="14A43D"/>
                </a:solidFill>
              </a:rPr>
              <a:t>pure_time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same_day_valor_count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rank_same_day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diff_time</a:t>
            </a:r>
            <a:endParaRPr lang="en-US" sz="1400" dirty="0" smtClean="0">
              <a:solidFill>
                <a:srgbClr val="14A43D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629" y="2744397"/>
            <a:ext cx="6357254" cy="2079252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38" y="4693249"/>
            <a:ext cx="6427036" cy="2084119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2373159" y="4376523"/>
            <a:ext cx="2393390" cy="289720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371183" y="5965846"/>
            <a:ext cx="2393390" cy="289720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66" y="8520"/>
            <a:ext cx="1656608" cy="8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Modelagem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120239" y="800058"/>
            <a:ext cx="61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XGBoost</a:t>
            </a:r>
            <a:r>
              <a:rPr lang="en-US" sz="2000" b="1" dirty="0" smtClean="0">
                <a:solidFill>
                  <a:srgbClr val="14A43D"/>
                </a:solidFill>
              </a:rPr>
              <a:t> Classifier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91397" y="2375065"/>
            <a:ext cx="43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29607" y="1197683"/>
            <a:ext cx="1947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 1:</a:t>
            </a:r>
          </a:p>
          <a:p>
            <a:r>
              <a:rPr lang="en-US" sz="1400" dirty="0" smtClean="0">
                <a:solidFill>
                  <a:srgbClr val="14A43D"/>
                </a:solidFill>
              </a:rPr>
              <a:t>Valor</a:t>
            </a:r>
          </a:p>
          <a:p>
            <a:r>
              <a:rPr lang="en-US" sz="1400" dirty="0" err="1" smtClean="0">
                <a:solidFill>
                  <a:srgbClr val="14A43D"/>
                </a:solidFill>
              </a:rPr>
              <a:t>pure_time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same_day_valor_count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rank_same_day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diff_time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day_name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day_of_month_RANGE</a:t>
            </a:r>
            <a:endParaRPr lang="pt-BR" sz="1400" dirty="0">
              <a:solidFill>
                <a:srgbClr val="14A43D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95435" y="1197683"/>
            <a:ext cx="1921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 3:</a:t>
            </a:r>
          </a:p>
          <a:p>
            <a:r>
              <a:rPr lang="en-US" sz="1400" dirty="0" smtClean="0">
                <a:solidFill>
                  <a:srgbClr val="14A43D"/>
                </a:solidFill>
              </a:rPr>
              <a:t>Valor</a:t>
            </a:r>
          </a:p>
          <a:p>
            <a:r>
              <a:rPr lang="en-US" sz="1400" dirty="0" err="1" smtClean="0">
                <a:solidFill>
                  <a:srgbClr val="14A43D"/>
                </a:solidFill>
              </a:rPr>
              <a:t>pure_time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same_day_valor_count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rank_same_day</a:t>
            </a:r>
            <a:endParaRPr lang="en-US" sz="1400" dirty="0" smtClean="0">
              <a:solidFill>
                <a:srgbClr val="14A43D"/>
              </a:solidFill>
            </a:endParaRPr>
          </a:p>
          <a:p>
            <a:r>
              <a:rPr lang="en-US" sz="1400" dirty="0" err="1" smtClean="0">
                <a:solidFill>
                  <a:srgbClr val="14A43D"/>
                </a:solidFill>
              </a:rPr>
              <a:t>diff_time</a:t>
            </a:r>
            <a:endParaRPr lang="en-US" sz="1400" dirty="0" smtClean="0">
              <a:solidFill>
                <a:srgbClr val="14A43D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66" y="8520"/>
            <a:ext cx="1656608" cy="8396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571" y="205596"/>
            <a:ext cx="2333625" cy="12192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96" y="3685445"/>
            <a:ext cx="2867025" cy="1266825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1621867" y="4283232"/>
            <a:ext cx="2851126" cy="288769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432" y="3800525"/>
            <a:ext cx="5085434" cy="304175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944" y="860147"/>
            <a:ext cx="5290922" cy="29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MVP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120239" y="800058"/>
            <a:ext cx="61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XGBoost</a:t>
            </a:r>
            <a:r>
              <a:rPr lang="en-US" sz="2000" b="1" dirty="0" smtClean="0">
                <a:solidFill>
                  <a:srgbClr val="14A43D"/>
                </a:solidFill>
              </a:rPr>
              <a:t> Classifier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756" y="133088"/>
            <a:ext cx="6372225" cy="19240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07" y="1279481"/>
            <a:ext cx="4695825" cy="257175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239" y="5188195"/>
            <a:ext cx="9660764" cy="95737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476" y="2057138"/>
            <a:ext cx="4557495" cy="289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Regras</a:t>
            </a:r>
            <a:r>
              <a:rPr lang="en-US" sz="3200" b="1" dirty="0" smtClean="0">
                <a:solidFill>
                  <a:srgbClr val="14A43D"/>
                </a:solidFill>
              </a:rPr>
              <a:t> de </a:t>
            </a:r>
            <a:r>
              <a:rPr lang="en-US" sz="3200" b="1" dirty="0" err="1" smtClean="0">
                <a:solidFill>
                  <a:srgbClr val="14A43D"/>
                </a:solidFill>
              </a:rPr>
              <a:t>Negócio</a:t>
            </a:r>
            <a:r>
              <a:rPr lang="en-US" sz="3200" b="1" dirty="0" smtClean="0">
                <a:solidFill>
                  <a:srgbClr val="14A43D"/>
                </a:solidFill>
              </a:rPr>
              <a:t> e </a:t>
            </a:r>
            <a:r>
              <a:rPr lang="en-US" sz="3200" b="1" dirty="0" err="1" smtClean="0">
                <a:solidFill>
                  <a:srgbClr val="14A43D"/>
                </a:solidFill>
              </a:rPr>
              <a:t>Impactos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39" y="1196356"/>
            <a:ext cx="10515848" cy="997551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120239" y="800058"/>
            <a:ext cx="61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“O que </a:t>
            </a:r>
            <a:r>
              <a:rPr lang="en-US" sz="2000" b="1" dirty="0" err="1" smtClean="0">
                <a:solidFill>
                  <a:srgbClr val="14A43D"/>
                </a:solidFill>
              </a:rPr>
              <a:t>temos</a:t>
            </a:r>
            <a:r>
              <a:rPr lang="en-US" sz="2000" b="1" dirty="0" smtClean="0">
                <a:solidFill>
                  <a:srgbClr val="14A43D"/>
                </a:solidFill>
              </a:rPr>
              <a:t>”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20238" y="2419138"/>
            <a:ext cx="1051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Prospectando</a:t>
            </a:r>
            <a:r>
              <a:rPr lang="en-US" sz="2000" b="1" dirty="0" smtClean="0">
                <a:solidFill>
                  <a:srgbClr val="14A43D"/>
                </a:solidFill>
              </a:rPr>
              <a:t> “O que </a:t>
            </a:r>
            <a:r>
              <a:rPr lang="en-US" sz="2000" b="1" dirty="0" err="1" smtClean="0">
                <a:solidFill>
                  <a:srgbClr val="14A43D"/>
                </a:solidFill>
              </a:rPr>
              <a:t>poderia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ser</a:t>
            </a:r>
            <a:r>
              <a:rPr lang="en-US" sz="2000" b="1" dirty="0" smtClean="0">
                <a:solidFill>
                  <a:srgbClr val="14A43D"/>
                </a:solidFill>
              </a:rPr>
              <a:t>”: </a:t>
            </a:r>
            <a:r>
              <a:rPr lang="en-US" sz="2000" dirty="0" err="1" smtClean="0"/>
              <a:t>corte</a:t>
            </a:r>
            <a:r>
              <a:rPr lang="en-US" sz="2000" dirty="0" smtClean="0"/>
              <a:t> </a:t>
            </a:r>
            <a:r>
              <a:rPr lang="en-US" sz="2000" dirty="0" err="1" smtClean="0"/>
              <a:t>seco</a:t>
            </a:r>
            <a:r>
              <a:rPr lang="en-US" sz="2000" dirty="0" smtClean="0"/>
              <a:t> no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de </a:t>
            </a:r>
            <a:r>
              <a:rPr lang="en-US" sz="2000" dirty="0" err="1" smtClean="0"/>
              <a:t>recorrências</a:t>
            </a:r>
            <a:r>
              <a:rPr lang="en-US" sz="2000" dirty="0" smtClean="0"/>
              <a:t> </a:t>
            </a:r>
            <a:r>
              <a:rPr lang="en-US" sz="2000" dirty="0" err="1" smtClean="0"/>
              <a:t>diárias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transação</a:t>
            </a:r>
            <a:endParaRPr lang="en-US" sz="2000" i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88" y="3086466"/>
            <a:ext cx="5001530" cy="653261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7048997" y="2975835"/>
            <a:ext cx="429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Considerando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rank_same_day</a:t>
            </a:r>
            <a:r>
              <a:rPr lang="en-US" sz="2000" b="1" dirty="0" smtClean="0"/>
              <a:t> .LE. </a:t>
            </a:r>
            <a:r>
              <a:rPr lang="en-US" sz="2000" b="1" dirty="0" smtClean="0">
                <a:solidFill>
                  <a:srgbClr val="14A43D"/>
                </a:solidFill>
              </a:rPr>
              <a:t>4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6082185" y="3175890"/>
            <a:ext cx="510639" cy="439386"/>
          </a:xfrm>
          <a:prstGeom prst="rightArrow">
            <a:avLst/>
          </a:prstGeom>
          <a:solidFill>
            <a:srgbClr val="14A43D"/>
          </a:solidFill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 rot="5400000">
            <a:off x="8939646" y="3541777"/>
            <a:ext cx="510639" cy="439386"/>
          </a:xfrm>
          <a:prstGeom prst="rightArrow">
            <a:avLst/>
          </a:prstGeom>
          <a:solidFill>
            <a:srgbClr val="14A43D"/>
          </a:solidFill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071758" y="4082167"/>
            <a:ext cx="429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Implica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numa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redução</a:t>
            </a:r>
            <a:r>
              <a:rPr lang="en-US" sz="2000" b="1" dirty="0" smtClean="0"/>
              <a:t> de </a:t>
            </a:r>
            <a:r>
              <a:rPr lang="en-US" sz="2000" b="1" dirty="0" smtClean="0">
                <a:solidFill>
                  <a:srgbClr val="14A43D"/>
                </a:solidFill>
              </a:rPr>
              <a:t>50%</a:t>
            </a:r>
            <a:r>
              <a:rPr lang="en-US" sz="2000" b="1" dirty="0" smtClean="0"/>
              <a:t> de CBK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41" y="4547654"/>
            <a:ext cx="10335541" cy="928342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91341" y="5741666"/>
            <a:ext cx="1051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Ou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seja</a:t>
            </a:r>
            <a:r>
              <a:rPr lang="en-US" sz="2000" b="1" dirty="0" smtClean="0">
                <a:solidFill>
                  <a:srgbClr val="14A43D"/>
                </a:solidFill>
              </a:rPr>
              <a:t>: </a:t>
            </a:r>
            <a:r>
              <a:rPr lang="en-US" sz="2000" b="1" dirty="0" smtClean="0"/>
              <a:t>Uma </a:t>
            </a:r>
            <a:r>
              <a:rPr lang="en-US" sz="2000" b="1" dirty="0" err="1" smtClean="0"/>
              <a:t>redução</a:t>
            </a:r>
            <a:r>
              <a:rPr lang="en-US" sz="2000" b="1" dirty="0" smtClean="0"/>
              <a:t> de </a:t>
            </a:r>
            <a:r>
              <a:rPr lang="en-US" sz="2000" b="1" dirty="0" smtClean="0">
                <a:solidFill>
                  <a:srgbClr val="14A43D"/>
                </a:solidFill>
              </a:rPr>
              <a:t>47% </a:t>
            </a:r>
            <a:r>
              <a:rPr lang="en-US" sz="2000" b="1" dirty="0" smtClean="0"/>
              <a:t>da </a:t>
            </a:r>
            <a:r>
              <a:rPr lang="en-US" sz="2000" b="1" dirty="0" err="1" smtClean="0"/>
              <a:t>Evasão</a:t>
            </a:r>
            <a:r>
              <a:rPr lang="en-US" sz="2000" b="1" dirty="0" smtClean="0"/>
              <a:t> Total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935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0" y="683121"/>
            <a:ext cx="2689762" cy="1363341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2278082" y="2835234"/>
            <a:ext cx="7635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rgbClr val="14A43D"/>
                </a:solidFill>
              </a:rPr>
              <a:t>Stone’s</a:t>
            </a:r>
            <a:r>
              <a:rPr lang="pt-BR" sz="3200" b="1" dirty="0" smtClean="0">
                <a:solidFill>
                  <a:srgbClr val="14A43D"/>
                </a:solidFill>
              </a:rPr>
              <a:t> Data Science Case </a:t>
            </a:r>
            <a:r>
              <a:rPr lang="pt-BR" sz="3200" b="1" dirty="0" err="1" smtClean="0">
                <a:solidFill>
                  <a:srgbClr val="14A43D"/>
                </a:solidFill>
              </a:rPr>
              <a:t>Study</a:t>
            </a:r>
            <a:endParaRPr lang="pt-BR" sz="3200" b="1" dirty="0" smtClean="0">
              <a:solidFill>
                <a:srgbClr val="14A43D"/>
              </a:solidFill>
            </a:endParaRPr>
          </a:p>
          <a:p>
            <a:pPr algn="ctr"/>
            <a:r>
              <a:rPr lang="pt-BR" sz="3200" b="1" dirty="0" err="1" smtClean="0">
                <a:solidFill>
                  <a:srgbClr val="14A43D"/>
                </a:solidFill>
                <a:cs typeface="Arial" panose="020B0604020202020204" pitchFamily="34" charset="0"/>
              </a:rPr>
              <a:t>Chargeback</a:t>
            </a:r>
            <a:r>
              <a:rPr lang="pt-BR" sz="3200" b="1" dirty="0" smtClean="0">
                <a:solidFill>
                  <a:srgbClr val="14A43D"/>
                </a:solidFill>
                <a:cs typeface="Arial" panose="020B0604020202020204" pitchFamily="34" charset="0"/>
              </a:rPr>
              <a:t> </a:t>
            </a:r>
            <a:r>
              <a:rPr lang="pt-BR" sz="3200" b="1" dirty="0" err="1" smtClean="0">
                <a:solidFill>
                  <a:srgbClr val="14A43D"/>
                </a:solidFill>
                <a:cs typeface="Arial" panose="020B0604020202020204" pitchFamily="34" charset="0"/>
              </a:rPr>
              <a:t>Investigation</a:t>
            </a:r>
            <a:endParaRPr lang="pt-BR" sz="3200" b="1" dirty="0" smtClean="0">
              <a:solidFill>
                <a:srgbClr val="14A43D"/>
              </a:solidFill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341909" y="4505665"/>
            <a:ext cx="3253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rgbClr val="14A43D"/>
                </a:solidFill>
              </a:rPr>
              <a:t>Dev</a:t>
            </a:r>
            <a:r>
              <a:rPr lang="pt-BR" sz="2000" dirty="0" smtClean="0">
                <a:solidFill>
                  <a:srgbClr val="14A43D"/>
                </a:solidFill>
              </a:rPr>
              <a:t>: Mateus Broilo</a:t>
            </a:r>
          </a:p>
          <a:p>
            <a:r>
              <a:rPr lang="pt-BR" sz="2000" dirty="0" smtClean="0">
                <a:solidFill>
                  <a:srgbClr val="14A43D"/>
                </a:solidFill>
              </a:rPr>
              <a:t>Pelotas, RS, BR – 24/05/2022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089569" y="6436156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</p:spTree>
    <p:extLst>
      <p:ext uri="{BB962C8B-B14F-4D97-AF65-F5344CB8AC3E}">
        <p14:creationId xmlns:p14="http://schemas.microsoft.com/office/powerpoint/2010/main" val="22677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First Things First: A brief introduction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290" y="2334244"/>
            <a:ext cx="3524250" cy="35433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0947814" y="2193461"/>
            <a:ext cx="430726" cy="3415681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418" y="1864675"/>
            <a:ext cx="4400550" cy="356235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6058768" y="1738210"/>
            <a:ext cx="370733" cy="3427558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987885" y="3973000"/>
            <a:ext cx="4555420" cy="1074015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>
            <a:off x="1491593" y="1983182"/>
            <a:ext cx="309007" cy="3063833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have Esquerda 19"/>
          <p:cNvSpPr/>
          <p:nvPr/>
        </p:nvSpPr>
        <p:spPr>
          <a:xfrm>
            <a:off x="7377423" y="2545309"/>
            <a:ext cx="309007" cy="3063833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have Esquerda 14"/>
          <p:cNvSpPr/>
          <p:nvPr/>
        </p:nvSpPr>
        <p:spPr>
          <a:xfrm rot="5400000">
            <a:off x="3896457" y="-314713"/>
            <a:ext cx="282681" cy="3814331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 rot="16200000">
            <a:off x="385949" y="3251241"/>
            <a:ext cx="1640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4A43D"/>
                </a:solidFill>
              </a:rPr>
              <a:t>cardinalidade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439562" y="985561"/>
            <a:ext cx="112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4A43D"/>
                </a:solidFill>
              </a:rPr>
              <a:t>atributos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836227" y="5606258"/>
            <a:ext cx="112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4A43D"/>
                </a:solidFill>
              </a:rPr>
              <a:t># Aba 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854290" y="6018327"/>
            <a:ext cx="112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4A43D"/>
                </a:solidFill>
              </a:rPr>
              <a:t># Aba 2</a:t>
            </a:r>
          </a:p>
        </p:txBody>
      </p:sp>
      <p:sp>
        <p:nvSpPr>
          <p:cNvPr id="27" name="Chave Esquerda 26"/>
          <p:cNvSpPr/>
          <p:nvPr/>
        </p:nvSpPr>
        <p:spPr>
          <a:xfrm rot="5400000">
            <a:off x="9160084" y="547000"/>
            <a:ext cx="340666" cy="2952255"/>
          </a:xfrm>
          <a:prstGeom prst="leftBrace">
            <a:avLst/>
          </a:prstGeom>
          <a:ln>
            <a:solidFill>
              <a:srgbClr val="14A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 rot="19333781">
            <a:off x="6095552" y="1086631"/>
            <a:ext cx="112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rgbClr val="14A43D"/>
                </a:solidFill>
              </a:rPr>
              <a:t>target</a:t>
            </a:r>
            <a:endParaRPr lang="pt-BR" sz="2000" dirty="0" smtClean="0">
              <a:solidFill>
                <a:srgbClr val="14A43D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5058888" y="5165768"/>
            <a:ext cx="332509" cy="640545"/>
          </a:xfrm>
          <a:prstGeom prst="straightConnector1">
            <a:avLst/>
          </a:prstGeom>
          <a:ln>
            <a:solidFill>
              <a:srgbClr val="14A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860923" y="5877544"/>
            <a:ext cx="1314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14A43D"/>
                </a:solidFill>
              </a:rPr>
              <a:t>problema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</p:spTree>
    <p:extLst>
      <p:ext uri="{BB962C8B-B14F-4D97-AF65-F5344CB8AC3E}">
        <p14:creationId xmlns:p14="http://schemas.microsoft.com/office/powerpoint/2010/main" val="7537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First Things First: A brief introduction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20239" y="800058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Mas o que é </a:t>
            </a:r>
            <a:r>
              <a:rPr lang="en-US" sz="2000" b="1" i="1" dirty="0" smtClean="0">
                <a:solidFill>
                  <a:srgbClr val="14A43D"/>
                </a:solidFill>
              </a:rPr>
              <a:t>Chargeback?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963397" y="87923"/>
            <a:ext cx="122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14A43D"/>
                </a:solidFill>
              </a:rPr>
              <a:t>Ref</a:t>
            </a:r>
            <a:r>
              <a:rPr lang="pt-BR" sz="1400" dirty="0" smtClean="0">
                <a:solidFill>
                  <a:srgbClr val="14A43D"/>
                </a:solidFill>
              </a:rPr>
              <a:t>: </a:t>
            </a:r>
            <a:r>
              <a:rPr lang="pt-BR" sz="1400" dirty="0" err="1" smtClean="0">
                <a:solidFill>
                  <a:srgbClr val="14A43D"/>
                </a:solidFill>
                <a:hlinkClick r:id="rId3"/>
              </a:rPr>
              <a:t>ClearSale</a:t>
            </a:r>
            <a:endParaRPr lang="pt-BR" sz="1400" dirty="0" smtClean="0">
              <a:solidFill>
                <a:srgbClr val="14A43D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417122" y="1279577"/>
            <a:ext cx="880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“Nome dado ao estorno de um valor lançado no cartão, o </a:t>
            </a:r>
            <a:r>
              <a:rPr lang="pt-BR" i="1" dirty="0" err="1" smtClean="0"/>
              <a:t>chargeback</a:t>
            </a:r>
            <a:r>
              <a:rPr lang="pt-BR" i="1" dirty="0" smtClean="0"/>
              <a:t> pode causar grandes transtornos às empresas”</a:t>
            </a:r>
            <a:endParaRPr lang="en-US" b="1" i="1" dirty="0">
              <a:solidFill>
                <a:srgbClr val="14A43D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13261" y="2259958"/>
            <a:ext cx="144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14A43D"/>
                </a:solidFill>
              </a:rPr>
              <a:t>Chargeback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064093" y="2259958"/>
            <a:ext cx="993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Estorno</a:t>
            </a:r>
            <a:endParaRPr lang="en-US" sz="2000" b="1" dirty="0">
              <a:solidFill>
                <a:srgbClr val="14A43D"/>
              </a:solidFill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371607" y="2259958"/>
            <a:ext cx="478971" cy="400110"/>
          </a:xfrm>
          <a:prstGeom prst="rightArrow">
            <a:avLst/>
          </a:prstGeom>
          <a:solidFill>
            <a:srgbClr val="14A43D"/>
          </a:solidFill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417122" y="3474448"/>
            <a:ext cx="33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uma </a:t>
            </a:r>
            <a:r>
              <a:rPr lang="pt-BR" i="1" dirty="0" smtClean="0"/>
              <a:t>“reversão de pagamento”</a:t>
            </a:r>
            <a:endParaRPr lang="en-US" b="1" dirty="0">
              <a:solidFill>
                <a:srgbClr val="14A43D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20239" y="2959536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Mas o que é </a:t>
            </a:r>
            <a:r>
              <a:rPr lang="en-US" sz="2000" b="1" dirty="0" err="1" smtClean="0">
                <a:solidFill>
                  <a:srgbClr val="14A43D"/>
                </a:solidFill>
              </a:rPr>
              <a:t>Estorno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cxnSp>
        <p:nvCxnSpPr>
          <p:cNvPr id="19" name="Conector Angulado 18"/>
          <p:cNvCxnSpPr/>
          <p:nvPr/>
        </p:nvCxnSpPr>
        <p:spPr>
          <a:xfrm>
            <a:off x="2208810" y="3797613"/>
            <a:ext cx="3026230" cy="992353"/>
          </a:xfrm>
          <a:prstGeom prst="bentConnector3">
            <a:avLst>
              <a:gd name="adj1" fmla="val 74330"/>
            </a:avLst>
          </a:prstGeom>
          <a:ln>
            <a:solidFill>
              <a:srgbClr val="14A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235040" y="4293789"/>
            <a:ext cx="3619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4A43D"/>
                </a:solidFill>
              </a:rPr>
              <a:t>Mas </a:t>
            </a:r>
            <a:r>
              <a:rPr lang="en-US" sz="2000" b="1" dirty="0" err="1" smtClean="0">
                <a:solidFill>
                  <a:srgbClr val="14A43D"/>
                </a:solidFill>
              </a:rPr>
              <a:t>quando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acontece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54544" y="4693899"/>
            <a:ext cx="603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Quando a cobrança é contestada </a:t>
            </a:r>
            <a:r>
              <a:rPr lang="pt-BR" i="1" dirty="0" smtClean="0"/>
              <a:t>“</a:t>
            </a:r>
            <a:r>
              <a:rPr lang="pt-BR" i="1" dirty="0" err="1" smtClean="0"/>
              <a:t>invoice</a:t>
            </a:r>
            <a:r>
              <a:rPr lang="pt-BR" i="1" dirty="0" smtClean="0"/>
              <a:t>/</a:t>
            </a:r>
            <a:r>
              <a:rPr lang="pt-BR" i="1" dirty="0" err="1" smtClean="0"/>
              <a:t>billing</a:t>
            </a:r>
            <a:r>
              <a:rPr lang="pt-BR" i="1" dirty="0" smtClean="0"/>
              <a:t> dispute”</a:t>
            </a:r>
            <a:endParaRPr lang="en-US" b="1" dirty="0">
              <a:solidFill>
                <a:srgbClr val="14A43D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135704" y="4944492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Resumindo</a:t>
            </a:r>
            <a:r>
              <a:rPr lang="en-US" sz="2000" b="1" dirty="0" smtClean="0">
                <a:solidFill>
                  <a:srgbClr val="14A43D"/>
                </a:solidFill>
              </a:rPr>
              <a:t>: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417122" y="5405512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um mecanismo de proteção ao consumidor</a:t>
            </a:r>
            <a:endParaRPr lang="en-US" b="1" dirty="0">
              <a:solidFill>
                <a:srgbClr val="14A43D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425844" y="5750649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Que cria problemas para o lojista</a:t>
            </a:r>
            <a:endParaRPr lang="en-US" b="1" dirty="0">
              <a:solidFill>
                <a:srgbClr val="14A43D"/>
              </a:solidFill>
            </a:endParaRPr>
          </a:p>
        </p:txBody>
      </p:sp>
      <p:cxnSp>
        <p:nvCxnSpPr>
          <p:cNvPr id="32" name="Conector Angulado 31"/>
          <p:cNvCxnSpPr/>
          <p:nvPr/>
        </p:nvCxnSpPr>
        <p:spPr>
          <a:xfrm>
            <a:off x="5112328" y="2514600"/>
            <a:ext cx="2226623" cy="776881"/>
          </a:xfrm>
          <a:prstGeom prst="bentConnector3">
            <a:avLst/>
          </a:prstGeom>
          <a:ln>
            <a:solidFill>
              <a:srgbClr val="14A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491092" y="3085404"/>
            <a:ext cx="347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4A43D"/>
                </a:solidFill>
              </a:rPr>
              <a:t>Estorno</a:t>
            </a:r>
            <a:r>
              <a:rPr lang="pt-BR" dirty="0" smtClean="0"/>
              <a:t> NÃO é </a:t>
            </a:r>
            <a:r>
              <a:rPr lang="pt-BR" dirty="0" smtClean="0">
                <a:solidFill>
                  <a:srgbClr val="14A43D"/>
                </a:solidFill>
              </a:rPr>
              <a:t>reembolso</a:t>
            </a:r>
            <a:endParaRPr lang="en-US" b="1" dirty="0">
              <a:solidFill>
                <a:srgbClr val="14A4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First Things First: A brief introduction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72639" y="4362712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Por</a:t>
            </a:r>
            <a:r>
              <a:rPr lang="en-US" sz="2000" b="1" dirty="0" smtClean="0">
                <a:solidFill>
                  <a:srgbClr val="14A43D"/>
                </a:solidFill>
              </a:rPr>
              <a:t> que é um </a:t>
            </a:r>
            <a:r>
              <a:rPr lang="en-US" sz="2000" b="1" dirty="0" err="1" smtClean="0">
                <a:solidFill>
                  <a:srgbClr val="14A43D"/>
                </a:solidFill>
              </a:rPr>
              <a:t>problema</a:t>
            </a:r>
            <a:r>
              <a:rPr lang="en-US" sz="2000" b="1" dirty="0" smtClean="0">
                <a:solidFill>
                  <a:srgbClr val="14A43D"/>
                </a:solidFill>
              </a:rPr>
              <a:t> para o </a:t>
            </a:r>
            <a:r>
              <a:rPr lang="en-US" sz="2000" b="1" dirty="0" err="1" smtClean="0">
                <a:solidFill>
                  <a:srgbClr val="14A43D"/>
                </a:solidFill>
              </a:rPr>
              <a:t>lojista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417120" y="1289391"/>
            <a:ext cx="706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Pois sem um sistema de controle o lojista pode ter um rombo financeiro</a:t>
            </a:r>
            <a:endParaRPr lang="en-US" b="1" dirty="0">
              <a:solidFill>
                <a:srgbClr val="14A43D"/>
              </a:solidFill>
            </a:endParaRPr>
          </a:p>
        </p:txBody>
      </p:sp>
      <p:cxnSp>
        <p:nvCxnSpPr>
          <p:cNvPr id="3" name="Conector Angulado 2"/>
          <p:cNvCxnSpPr/>
          <p:nvPr/>
        </p:nvCxnSpPr>
        <p:spPr>
          <a:xfrm>
            <a:off x="2766951" y="1658723"/>
            <a:ext cx="3420093" cy="336332"/>
          </a:xfrm>
          <a:prstGeom prst="bentConnector3">
            <a:avLst/>
          </a:prstGeom>
          <a:ln>
            <a:solidFill>
              <a:srgbClr val="14A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272338" y="1826889"/>
            <a:ext cx="441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Prevenção de Fraude</a:t>
            </a:r>
            <a:endParaRPr lang="en-US" b="1" dirty="0">
              <a:solidFill>
                <a:srgbClr val="14A43D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417120" y="2163221"/>
            <a:ext cx="4995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4A43D"/>
                </a:solidFill>
              </a:rPr>
              <a:t>Fraude</a:t>
            </a:r>
          </a:p>
          <a:p>
            <a:r>
              <a:rPr lang="pt-BR" b="1" dirty="0" smtClean="0">
                <a:solidFill>
                  <a:srgbClr val="14A43D"/>
                </a:solidFill>
              </a:rPr>
              <a:t>Produtos com avarias</a:t>
            </a:r>
          </a:p>
          <a:p>
            <a:r>
              <a:rPr lang="pt-BR" b="1" dirty="0" smtClean="0">
                <a:solidFill>
                  <a:srgbClr val="14A43D"/>
                </a:solidFill>
              </a:rPr>
              <a:t>Mercadorias não recebidas no prazo</a:t>
            </a:r>
          </a:p>
          <a:p>
            <a:r>
              <a:rPr lang="pt-BR" b="1" dirty="0" smtClean="0">
                <a:solidFill>
                  <a:srgbClr val="14A43D"/>
                </a:solidFill>
              </a:rPr>
              <a:t>Erros de cobrança</a:t>
            </a:r>
          </a:p>
          <a:p>
            <a:r>
              <a:rPr lang="pt-BR" b="1" dirty="0" smtClean="0">
                <a:solidFill>
                  <a:srgbClr val="14A43D"/>
                </a:solidFill>
              </a:rPr>
              <a:t>Erros de </a:t>
            </a:r>
            <a:r>
              <a:rPr lang="pt-BR" b="1" dirty="0" err="1" smtClean="0">
                <a:solidFill>
                  <a:srgbClr val="14A43D"/>
                </a:solidFill>
              </a:rPr>
              <a:t>pagmento</a:t>
            </a:r>
            <a:endParaRPr lang="pt-BR" b="1" dirty="0" smtClean="0">
              <a:solidFill>
                <a:srgbClr val="14A43D"/>
              </a:solidFill>
            </a:endParaRPr>
          </a:p>
          <a:p>
            <a:r>
              <a:rPr lang="pt-BR" b="1" dirty="0" smtClean="0">
                <a:solidFill>
                  <a:srgbClr val="14A43D"/>
                </a:solidFill>
              </a:rPr>
              <a:t>Extravios</a:t>
            </a:r>
          </a:p>
          <a:p>
            <a:r>
              <a:rPr lang="pt-BR" b="1" dirty="0" smtClean="0">
                <a:solidFill>
                  <a:srgbClr val="14A43D"/>
                </a:solidFill>
              </a:rPr>
              <a:t>Compras não autorizadas pela administradora</a:t>
            </a:r>
            <a:endParaRPr lang="en-US" b="1" dirty="0">
              <a:solidFill>
                <a:srgbClr val="14A43D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72639" y="952458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Por</a:t>
            </a:r>
            <a:r>
              <a:rPr lang="en-US" sz="2000" b="1" dirty="0" smtClean="0">
                <a:solidFill>
                  <a:srgbClr val="14A43D"/>
                </a:solidFill>
              </a:rPr>
              <a:t> que é um </a:t>
            </a:r>
            <a:r>
              <a:rPr lang="en-US" sz="2000" b="1" dirty="0" err="1" smtClean="0">
                <a:solidFill>
                  <a:srgbClr val="14A43D"/>
                </a:solidFill>
              </a:rPr>
              <a:t>problema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417119" y="4767562"/>
            <a:ext cx="955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Pois ao aceitar dados de um cartão de crédito, a loja assumi o risco de uma transação ilegítima</a:t>
            </a:r>
            <a:endParaRPr lang="en-US" b="1" dirty="0">
              <a:solidFill>
                <a:srgbClr val="14A4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First Things First: A brief introduction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648" y="1118671"/>
            <a:ext cx="3648075" cy="35623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400" y="4850034"/>
            <a:ext cx="7410450" cy="14954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848" y="1130546"/>
            <a:ext cx="3562350" cy="352425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 rot="19333781">
            <a:off x="9528264" y="5316029"/>
            <a:ext cx="112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14A43D"/>
                </a:solidFill>
              </a:rPr>
              <a:t>Done</a:t>
            </a:r>
            <a:r>
              <a:rPr lang="pt-BR" sz="2000" b="1" dirty="0" smtClean="0">
                <a:solidFill>
                  <a:srgbClr val="14A43D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05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4A43D"/>
                </a:solidFill>
              </a:rPr>
              <a:t>Analytical Record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99" y="833509"/>
            <a:ext cx="5972175" cy="17621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99" y="2614612"/>
            <a:ext cx="4800600" cy="16287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773" y="5414976"/>
            <a:ext cx="5638800" cy="7524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9392" y="1385764"/>
            <a:ext cx="3390900" cy="35433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780133" y="892391"/>
            <a:ext cx="332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Duplicados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354773" y="4952053"/>
            <a:ext cx="763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Problema</a:t>
            </a:r>
            <a:r>
              <a:rPr lang="en-US" sz="2000" b="1" dirty="0" smtClean="0">
                <a:solidFill>
                  <a:srgbClr val="14A43D"/>
                </a:solidFill>
              </a:rPr>
              <a:t> de </a:t>
            </a:r>
            <a:r>
              <a:rPr lang="en-US" sz="2000" b="1" dirty="0" err="1" smtClean="0">
                <a:solidFill>
                  <a:srgbClr val="14A43D"/>
                </a:solidFill>
              </a:rPr>
              <a:t>integridade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Análises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20239" y="800058"/>
            <a:ext cx="563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comportamento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transacional</a:t>
            </a:r>
            <a:r>
              <a:rPr lang="en-US" sz="2000" b="1" dirty="0" smtClean="0">
                <a:solidFill>
                  <a:srgbClr val="14A43D"/>
                </a:solidFill>
              </a:rPr>
              <a:t> do </a:t>
            </a:r>
            <a:r>
              <a:rPr lang="en-US" sz="2000" b="1" dirty="0" err="1" smtClean="0">
                <a:solidFill>
                  <a:srgbClr val="14A43D"/>
                </a:solidFill>
              </a:rPr>
              <a:t>cliente</a:t>
            </a:r>
            <a:r>
              <a:rPr lang="en-US" sz="2000" b="1" i="1" dirty="0" smtClean="0">
                <a:solidFill>
                  <a:srgbClr val="14A43D"/>
                </a:solidFill>
              </a:rPr>
              <a:t>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20238" y="1279481"/>
            <a:ext cx="623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14A43D"/>
                </a:solidFill>
              </a:rPr>
              <a:t>Qual</a:t>
            </a:r>
            <a:r>
              <a:rPr lang="en-US" sz="2000" b="1" dirty="0" smtClean="0">
                <a:solidFill>
                  <a:srgbClr val="14A43D"/>
                </a:solidFill>
              </a:rPr>
              <a:t> o </a:t>
            </a:r>
            <a:r>
              <a:rPr lang="en-US" sz="2000" b="1" dirty="0" err="1" smtClean="0">
                <a:solidFill>
                  <a:srgbClr val="14A43D"/>
                </a:solidFill>
              </a:rPr>
              <a:t>perfil</a:t>
            </a:r>
            <a:r>
              <a:rPr lang="en-US" sz="2000" b="1" dirty="0" smtClean="0">
                <a:solidFill>
                  <a:srgbClr val="14A43D"/>
                </a:solidFill>
              </a:rPr>
              <a:t> das </a:t>
            </a:r>
            <a:r>
              <a:rPr lang="en-US" sz="2000" b="1" dirty="0" err="1" smtClean="0">
                <a:solidFill>
                  <a:srgbClr val="14A43D"/>
                </a:solidFill>
              </a:rPr>
              <a:t>transações</a:t>
            </a:r>
            <a:r>
              <a:rPr lang="en-US" sz="2000" b="1" dirty="0" smtClean="0">
                <a:solidFill>
                  <a:srgbClr val="14A43D"/>
                </a:solidFill>
              </a:rPr>
              <a:t> que </a:t>
            </a:r>
            <a:r>
              <a:rPr lang="en-US" sz="2000" b="1" dirty="0" err="1" smtClean="0">
                <a:solidFill>
                  <a:srgbClr val="14A43D"/>
                </a:solidFill>
              </a:rPr>
              <a:t>retornam</a:t>
            </a:r>
            <a:r>
              <a:rPr lang="en-US" sz="2000" b="1" dirty="0" smtClean="0">
                <a:solidFill>
                  <a:srgbClr val="14A43D"/>
                </a:solidFill>
              </a:rPr>
              <a:t> </a:t>
            </a:r>
            <a:r>
              <a:rPr lang="en-US" sz="2000" b="1" i="1" dirty="0" smtClean="0">
                <a:solidFill>
                  <a:srgbClr val="14A43D"/>
                </a:solidFill>
              </a:rPr>
              <a:t>chargeback?</a:t>
            </a:r>
            <a:endParaRPr lang="en-US" sz="2000" b="1" i="1" dirty="0">
              <a:solidFill>
                <a:srgbClr val="14A43D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62" y="409571"/>
            <a:ext cx="4076700" cy="603885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932" y="1836846"/>
            <a:ext cx="5791200" cy="203835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579" y="4068347"/>
            <a:ext cx="3649066" cy="22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54084" y="135970"/>
            <a:ext cx="763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14A43D"/>
                </a:solidFill>
              </a:rPr>
              <a:t>Análises</a:t>
            </a:r>
            <a:endParaRPr lang="en-US" sz="3200" b="1" dirty="0">
              <a:solidFill>
                <a:srgbClr val="14A43D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308758" cy="6858000"/>
          </a:xfrm>
          <a:prstGeom prst="rect">
            <a:avLst/>
          </a:prstGeom>
          <a:solidFill>
            <a:srgbClr val="27CF5A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4381" y="395700"/>
            <a:ext cx="296882" cy="6462300"/>
          </a:xfrm>
          <a:prstGeom prst="rect">
            <a:avLst/>
          </a:prstGeom>
          <a:solidFill>
            <a:srgbClr val="20C250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2822" y="800058"/>
            <a:ext cx="302821" cy="6057942"/>
          </a:xfrm>
          <a:prstGeom prst="rect">
            <a:avLst/>
          </a:prstGeom>
          <a:solidFill>
            <a:srgbClr val="16B244"/>
          </a:solidFill>
          <a:ln>
            <a:solidFill>
              <a:srgbClr val="27C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1263" y="1092446"/>
            <a:ext cx="302821" cy="5765554"/>
          </a:xfrm>
          <a:prstGeom prst="rect">
            <a:avLst/>
          </a:prstGeom>
          <a:solidFill>
            <a:srgbClr val="14A43D"/>
          </a:solidFill>
          <a:ln>
            <a:solidFill>
              <a:srgbClr val="14A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48147" y="6550223"/>
            <a:ext cx="31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14A43D"/>
                </a:solidFill>
              </a:rPr>
              <a:t>MVP: https://github.com/broilo/stone/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92" y="6018327"/>
            <a:ext cx="1656608" cy="839673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406423" y="3257518"/>
            <a:ext cx="557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4A43D"/>
                </a:solidFill>
              </a:rPr>
              <a:t>pure_time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representando</a:t>
            </a:r>
            <a:r>
              <a:rPr lang="en-US" dirty="0" smtClean="0"/>
              <a:t> o tempo </a:t>
            </a:r>
            <a:r>
              <a:rPr lang="en-US" dirty="0" err="1" smtClean="0"/>
              <a:t>em</a:t>
            </a:r>
            <a:r>
              <a:rPr lang="en-US" dirty="0" smtClean="0"/>
              <a:t> horas  </a:t>
            </a:r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406423" y="3658158"/>
            <a:ext cx="557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4A43D"/>
                </a:solidFill>
              </a:rPr>
              <a:t>day_of_month_RANGE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err="1" smtClean="0"/>
              <a:t>segmentação</a:t>
            </a:r>
            <a:r>
              <a:rPr lang="en-US" dirty="0" smtClean="0"/>
              <a:t> dos </a:t>
            </a:r>
            <a:r>
              <a:rPr lang="en-US" dirty="0" err="1" smtClean="0"/>
              <a:t>dias</a:t>
            </a:r>
            <a:r>
              <a:rPr lang="en-US" dirty="0" smtClean="0"/>
              <a:t> </a:t>
            </a:r>
            <a:r>
              <a:rPr lang="en-US" dirty="0" err="1" smtClean="0"/>
              <a:t>mensais</a:t>
            </a:r>
            <a:endParaRPr lang="en-US" dirty="0" smtClean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76" y="4154791"/>
            <a:ext cx="1514475" cy="146685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681349" y="4124229"/>
            <a:ext cx="608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4A43D"/>
                </a:solidFill>
              </a:rPr>
              <a:t>same_day_count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err="1" smtClean="0"/>
              <a:t>recorrência</a:t>
            </a:r>
            <a:r>
              <a:rPr lang="en-US" dirty="0" smtClean="0"/>
              <a:t> de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diária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Cartão</a:t>
            </a:r>
            <a:endParaRPr lang="en-US" dirty="0" smtClean="0"/>
          </a:p>
        </p:txBody>
      </p:sp>
      <p:sp>
        <p:nvSpPr>
          <p:cNvPr id="26" name="CaixaDeTexto 25"/>
          <p:cNvSpPr txBox="1"/>
          <p:nvPr/>
        </p:nvSpPr>
        <p:spPr>
          <a:xfrm>
            <a:off x="3681349" y="4555432"/>
            <a:ext cx="758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4A43D"/>
                </a:solidFill>
              </a:rPr>
              <a:t>same_day_count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err="1" smtClean="0"/>
              <a:t>recorrência</a:t>
            </a:r>
            <a:r>
              <a:rPr lang="en-US" dirty="0" smtClean="0"/>
              <a:t> de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diária</a:t>
            </a:r>
            <a:r>
              <a:rPr lang="en-US" dirty="0" smtClean="0"/>
              <a:t> de </a:t>
            </a:r>
            <a:r>
              <a:rPr lang="en-US" dirty="0" err="1" smtClean="0"/>
              <a:t>mesmo</a:t>
            </a:r>
            <a:r>
              <a:rPr lang="en-US" dirty="0" smtClean="0"/>
              <a:t> valor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Cartão</a:t>
            </a:r>
            <a:endParaRPr lang="en-US" dirty="0" smtClean="0"/>
          </a:p>
        </p:txBody>
      </p:sp>
      <p:sp>
        <p:nvSpPr>
          <p:cNvPr id="27" name="CaixaDeTexto 26"/>
          <p:cNvSpPr txBox="1"/>
          <p:nvPr/>
        </p:nvSpPr>
        <p:spPr>
          <a:xfrm>
            <a:off x="3681349" y="5000038"/>
            <a:ext cx="758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4A43D"/>
                </a:solidFill>
              </a:rPr>
              <a:t>r</a:t>
            </a:r>
            <a:r>
              <a:rPr lang="en-US" b="1" dirty="0" err="1" smtClean="0">
                <a:solidFill>
                  <a:srgbClr val="14A43D"/>
                </a:solidFill>
              </a:rPr>
              <a:t>ank_same_day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err="1" smtClean="0"/>
              <a:t>ordenamento</a:t>
            </a:r>
            <a:r>
              <a:rPr lang="en-US" dirty="0" smtClean="0"/>
              <a:t> de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diária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Cartão</a:t>
            </a:r>
            <a:endParaRPr lang="en-US" dirty="0" smtClean="0"/>
          </a:p>
        </p:txBody>
      </p:sp>
      <p:grpSp>
        <p:nvGrpSpPr>
          <p:cNvPr id="30" name="Agrupar 29"/>
          <p:cNvGrpSpPr/>
          <p:nvPr/>
        </p:nvGrpSpPr>
        <p:grpSpPr>
          <a:xfrm>
            <a:off x="896588" y="912837"/>
            <a:ext cx="11192493" cy="2030539"/>
            <a:chOff x="302822" y="1492556"/>
            <a:chExt cx="12085310" cy="2086794"/>
          </a:xfrm>
        </p:grpSpPr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822" y="1492556"/>
              <a:ext cx="8991600" cy="2076450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3457" y="1502900"/>
              <a:ext cx="3114675" cy="2076450"/>
            </a:xfrm>
            <a:prstGeom prst="rect">
              <a:avLst/>
            </a:prstGeom>
          </p:spPr>
        </p:pic>
      </p:grpSp>
      <p:sp>
        <p:nvSpPr>
          <p:cNvPr id="33" name="Retângulo 32"/>
          <p:cNvSpPr/>
          <p:nvPr/>
        </p:nvSpPr>
        <p:spPr>
          <a:xfrm>
            <a:off x="3566126" y="904267"/>
            <a:ext cx="3060303" cy="2052741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6958941" y="927965"/>
            <a:ext cx="5106390" cy="2052741"/>
          </a:xfrm>
          <a:prstGeom prst="rect">
            <a:avLst/>
          </a:prstGeom>
          <a:noFill/>
          <a:ln>
            <a:solidFill>
              <a:srgbClr val="14A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3681349" y="5436975"/>
            <a:ext cx="758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4A43D"/>
                </a:solidFill>
              </a:rPr>
              <a:t>diff_time</a:t>
            </a:r>
            <a:r>
              <a:rPr lang="en-US" b="1" dirty="0" smtClean="0">
                <a:solidFill>
                  <a:srgbClr val="14A43D"/>
                </a:solidFill>
              </a:rPr>
              <a:t>: </a:t>
            </a:r>
            <a:r>
              <a:rPr lang="en-US" dirty="0" smtClean="0"/>
              <a:t>tempo entre </a:t>
            </a:r>
            <a:r>
              <a:rPr lang="en-US" dirty="0" err="1" smtClean="0"/>
              <a:t>transações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Cartão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8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586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vermelho: 39 verde: 206 azul: 90 hexa: #27ce5a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vermelho: 39 verde: 206 azul: 90 hexa: #27ce5a</dc:title>
  <dc:creator>Broilo Da Rocha, Mateus</dc:creator>
  <cp:lastModifiedBy>Broilo Da Rocha, Mateus</cp:lastModifiedBy>
  <cp:revision>48</cp:revision>
  <dcterms:created xsi:type="dcterms:W3CDTF">2022-05-23T16:52:52Z</dcterms:created>
  <dcterms:modified xsi:type="dcterms:W3CDTF">2022-05-24T17:01:09Z</dcterms:modified>
</cp:coreProperties>
</file>