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10" r:id="rId3"/>
  </p:sldMasterIdLst>
  <p:notesMasterIdLst>
    <p:notesMasterId r:id="rId19"/>
  </p:notesMasterIdLst>
  <p:sldIdLst>
    <p:sldId id="270" r:id="rId4"/>
    <p:sldId id="271" r:id="rId5"/>
    <p:sldId id="268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10" d="100"/>
          <a:sy n="110" d="100"/>
        </p:scale>
        <p:origin x="-1560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098CA-D73C-447C-BE0A-CCA92EC27405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EB6E4-719B-44A7-A313-6A229CE3B4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84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B1FBF-0158-4F5D-A64E-8BA995237777}" type="slidenum">
              <a:rPr lang="de-AT" smtClean="0">
                <a:solidFill>
                  <a:prstClr val="black"/>
                </a:solidFill>
              </a:rPr>
              <a:pPr/>
              <a:t>3</a:t>
            </a:fld>
            <a:endParaRPr lang="de-A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1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B1FBF-0158-4F5D-A64E-8BA995237777}" type="slidenum">
              <a:rPr lang="de-AT" smtClean="0">
                <a:solidFill>
                  <a:prstClr val="black"/>
                </a:solidFill>
              </a:rPr>
              <a:pPr/>
              <a:t>4</a:t>
            </a:fld>
            <a:endParaRPr lang="de-A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1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0" y="0"/>
            <a:ext cx="8909108" cy="5847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50547"/>
            <a:ext cx="7772400" cy="1209589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59229"/>
            <a:ext cx="6400800" cy="6054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120956" y="1122601"/>
            <a:ext cx="7042916" cy="2853782"/>
            <a:chOff x="826" y="924"/>
            <a:chExt cx="4578" cy="1855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26" y="924"/>
              <a:ext cx="4095" cy="17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>
                <a:solidFill>
                  <a:prstClr val="black"/>
                </a:solidFill>
              </a:endParaRP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" y="943"/>
              <a:ext cx="2234" cy="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22" y="1497"/>
              <a:ext cx="845" cy="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928" y="1201"/>
              <a:ext cx="1875" cy="1121"/>
              <a:chOff x="1928" y="1201"/>
              <a:chExt cx="1875" cy="1121"/>
            </a:xfrm>
          </p:grpSpPr>
          <p:pic>
            <p:nvPicPr>
              <p:cNvPr id="15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8" y="1201"/>
                <a:ext cx="1875" cy="1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8" y="1201"/>
                <a:ext cx="1875" cy="1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23" y="1420"/>
              <a:ext cx="972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de-DE" altLang="de-DE" sz="6500" b="1" smtClean="0">
                  <a:solidFill>
                    <a:srgbClr val="558ED5"/>
                  </a:solidFill>
                  <a:latin typeface="Aston-F1" charset="0"/>
                </a:rPr>
                <a:t>SA</a:t>
              </a:r>
              <a:endParaRPr lang="de-DE" altLang="de-DE" smtClean="0">
                <a:solidFill>
                  <a:prstClr val="black"/>
                </a:solidFill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018" y="1790"/>
              <a:ext cx="438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de-DE" altLang="de-DE" sz="8600" smtClean="0">
                  <a:solidFill>
                    <a:srgbClr val="C0C0C0"/>
                  </a:solidFill>
                  <a:latin typeface="Coalition" pitchFamily="2" charset="0"/>
                </a:rPr>
                <a:t>CROWD</a:t>
              </a:r>
              <a:endParaRPr lang="de-DE" altLang="de-DE" smtClean="0">
                <a:solidFill>
                  <a:prstClr val="black"/>
                </a:solidFill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990" y="1761"/>
              <a:ext cx="438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de-DE" altLang="de-DE" sz="8600" dirty="0" smtClean="0">
                  <a:solidFill>
                    <a:srgbClr val="558ED5"/>
                  </a:solidFill>
                  <a:latin typeface="Coalition" pitchFamily="2" charset="0"/>
                </a:rPr>
                <a:t>CROWD</a:t>
              </a:r>
              <a:endParaRPr lang="de-DE" altLang="de-DE" dirty="0" smtClean="0">
                <a:solidFill>
                  <a:prstClr val="black"/>
                </a:solidFill>
              </a:endParaRPr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276932"/>
            <a:ext cx="7443787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06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43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4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8230" y="914400"/>
            <a:ext cx="5458570" cy="503238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229981" y="419479"/>
            <a:ext cx="6350247" cy="503310"/>
          </a:xfrm>
        </p:spPr>
        <p:txBody>
          <a:bodyPr>
            <a:noAutofit/>
          </a:bodyPr>
          <a:lstStyle>
            <a:lvl1pPr marL="0" indent="0">
              <a:buNone/>
              <a:defRPr sz="3600" b="1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29970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23" y="1463400"/>
            <a:ext cx="6599557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2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KU Logo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rgbClr val="97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340"/>
            <a:endParaRPr lang="de-AT">
              <a:solidFill>
                <a:prstClr val="white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28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1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3600" y="1180800"/>
            <a:ext cx="7938000" cy="2224800"/>
          </a:xfrm>
        </p:spPr>
        <p:txBody>
          <a:bodyPr anchor="b">
            <a:noAutofit/>
          </a:bodyPr>
          <a:lstStyle>
            <a:lvl1pPr algn="l">
              <a:defRPr sz="45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110" y="4810654"/>
            <a:ext cx="793800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170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0" indent="0" algn="ctr">
              <a:buNone/>
              <a:defRPr sz="1600"/>
            </a:lvl4pPr>
            <a:lvl5pPr marL="1828682" indent="0" algn="ctr">
              <a:buNone/>
              <a:defRPr sz="1600"/>
            </a:lvl5pPr>
            <a:lvl6pPr marL="2285851" indent="0" algn="ctr">
              <a:buNone/>
              <a:defRPr sz="1600"/>
            </a:lvl6pPr>
            <a:lvl7pPr marL="2743022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2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.</a:t>
            </a:r>
            <a:endParaRPr lang="en-US" dirty="0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9" t="15819" r="44018" b="42469"/>
          <a:stretch/>
        </p:blipFill>
        <p:spPr>
          <a:xfrm>
            <a:off x="450001" y="3314568"/>
            <a:ext cx="1730551" cy="15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05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511" y="442452"/>
            <a:ext cx="7938000" cy="194400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9695" y="3879265"/>
            <a:ext cx="793800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170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0" indent="0" algn="ctr">
              <a:buNone/>
              <a:defRPr sz="1600"/>
            </a:lvl4pPr>
            <a:lvl5pPr marL="1828682" indent="0" algn="ctr">
              <a:buNone/>
              <a:defRPr sz="1600"/>
            </a:lvl5pPr>
            <a:lvl6pPr marL="2285851" indent="0" algn="ctr">
              <a:buNone/>
              <a:defRPr sz="1600"/>
            </a:lvl6pPr>
            <a:lvl7pPr marL="2743022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2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728448" y="5436000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Space for a partner's logo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7113495" y="5436000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Space for a partner's logo</a:t>
            </a:r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1" y="5191200"/>
            <a:ext cx="2115243" cy="1260000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9" t="15819" r="44018" b="42469"/>
          <a:stretch/>
        </p:blipFill>
        <p:spPr>
          <a:xfrm>
            <a:off x="450001" y="2412000"/>
            <a:ext cx="1730551" cy="15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0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opera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5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In </a:t>
            </a:r>
            <a:r>
              <a:rPr lang="de-DE" dirty="0" err="1" smtClean="0"/>
              <a:t>cooperation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34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Space for a partner's 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en-US" dirty="0" smtClean="0"/>
              <a:t>Space for a partner's 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34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34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34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34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34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34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34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73" y="404050"/>
            <a:ext cx="211524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2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39547" y="6347708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8BD4001-60AE-411A-BFE5-745C2BD51FA4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>
              <a:solidFill>
                <a:srgbClr val="000000"/>
              </a:solidFill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5200" y="651600"/>
            <a:ext cx="7938000" cy="56196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66683" indent="-266683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 baseline="0"/>
            </a:lvl2pPr>
          </a:lstStyle>
          <a:p>
            <a:pPr lvl="0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0"/>
            <a:r>
              <a:rPr lang="de-DE" dirty="0" smtClean="0"/>
              <a:t>Chapter 2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0"/>
            <a:r>
              <a:rPr lang="de-DE" dirty="0" smtClean="0"/>
              <a:t>Chapter 3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0"/>
            <a:r>
              <a:rPr lang="de-DE" dirty="0" smtClean="0"/>
              <a:t>Chapter 4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0"/>
            <a:r>
              <a:rPr lang="de-DE" dirty="0" smtClean="0"/>
              <a:t>Chapter 5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1"/>
            <a:endParaRPr lang="de-DE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6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image,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a large </a:t>
            </a:r>
            <a:r>
              <a:rPr lang="de-DE" dirty="0" err="1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1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06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image,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a large </a:t>
            </a:r>
            <a:r>
              <a:rPr lang="de-DE" dirty="0" err="1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6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F5A67AB-623F-42E9-BE4A-312A5E8DDE0D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01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2"/>
            <a:ext cx="7938000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A0539270-DAD3-4B3C-A16F-B3EDA1CDBF2A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557213" y="1069975"/>
            <a:ext cx="7912100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06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wdSA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2238" y="651702"/>
            <a:ext cx="5476563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0B9276D-AA7A-4993-8054-C8D01D3DE8C9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3010619" y="1069975"/>
            <a:ext cx="5458694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0" name="Picture 300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46" t="1545" r="2469" b="2148"/>
          <a:stretch/>
        </p:blipFill>
        <p:spPr bwMode="auto">
          <a:xfrm>
            <a:off x="491365" y="378130"/>
            <a:ext cx="2450250" cy="105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00" y="1778400"/>
            <a:ext cx="3808800" cy="4428000"/>
          </a:xfrm>
        </p:spPr>
        <p:txBody>
          <a:bodyPr/>
          <a:lstStyle/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917" y="1778399"/>
            <a:ext cx="3808800" cy="4428000"/>
          </a:xfrm>
        </p:spPr>
        <p:txBody>
          <a:bodyPr/>
          <a:lstStyle/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E1CA15-D721-493E-ADBB-4D0767B9BF0F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28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57901" y="1778400"/>
            <a:ext cx="2433720" cy="4428000"/>
          </a:xfrm>
        </p:spPr>
        <p:txBody>
          <a:bodyPr/>
          <a:lstStyle/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1600" y="1886400"/>
            <a:ext cx="5094000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40800" y="5927411"/>
            <a:ext cx="509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355D92BD-28E1-4725-B2A7-3FD526DCE0B2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title,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AT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018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Formulas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7274" y="1879200"/>
            <a:ext cx="5940000" cy="4330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400" y="5937467"/>
            <a:ext cx="5940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34B73A7-892D-4C24-8F17-C8714174B77A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534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647700" y="1714500"/>
            <a:ext cx="7837200" cy="4496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 smtClean="0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47700" y="5932599"/>
            <a:ext cx="78372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E8793560-C3E9-494F-BE9C-C3AB736FF906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44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maller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title, 3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03600" y="1771200"/>
            <a:ext cx="5088020" cy="4428000"/>
          </a:xfrm>
        </p:spPr>
        <p:txBody>
          <a:bodyPr/>
          <a:lstStyle/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47700" y="1882800"/>
            <a:ext cx="231840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47700" y="3362400"/>
            <a:ext cx="231840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47700" y="4842000"/>
            <a:ext cx="231840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484EB38-7A28-4BA2-B51B-9B07C57C0723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076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03600" y="1771200"/>
            <a:ext cx="5088020" cy="4428000"/>
          </a:xfrm>
        </p:spPr>
        <p:txBody>
          <a:bodyPr/>
          <a:lstStyle/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48000" y="1872000"/>
            <a:ext cx="2318400" cy="433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AT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63B9DF-C52C-47B2-9A43-E5F660AD1B2B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27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title, </a:t>
            </a:r>
            <a:r>
              <a:rPr lang="de-DE" dirty="0" err="1" smtClean="0"/>
              <a:t>graphs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9CC7-FB87-45AB-9BAA-FB31FAA1D1F9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98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3600" y="1180800"/>
            <a:ext cx="6333450" cy="222480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 </a:t>
            </a: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11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170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0" indent="0" algn="ctr">
              <a:buNone/>
              <a:defRPr sz="1600"/>
            </a:lvl4pPr>
            <a:lvl5pPr marL="1828682" indent="0" algn="ctr">
              <a:buNone/>
              <a:defRPr sz="1600"/>
            </a:lvl5pPr>
            <a:lvl6pPr marL="2285851" indent="0" algn="ctr">
              <a:buNone/>
              <a:defRPr sz="1600"/>
            </a:lvl6pPr>
            <a:lvl7pPr marL="2743022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2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additional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listing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.</a:t>
            </a:r>
            <a:endParaRPr lang="en-US" dirty="0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9" t="15819" r="44018" b="42469"/>
          <a:stretch/>
        </p:blipFill>
        <p:spPr>
          <a:xfrm>
            <a:off x="450001" y="3314568"/>
            <a:ext cx="1730551" cy="15012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192520" y="5554800"/>
            <a:ext cx="1380286" cy="74371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defTabSz="914340">
              <a:lnSpc>
                <a:spcPts val="1000"/>
              </a:lnSpc>
            </a:pPr>
            <a:r>
              <a:rPr lang="de-AT" sz="800" dirty="0">
                <a:solidFill>
                  <a:srgbClr val="000000"/>
                </a:solidFill>
                <a:latin typeface="Arial Black"/>
              </a:rPr>
              <a:t>JOHANNES KEPLER UNIVERSITY LINZ</a:t>
            </a:r>
          </a:p>
          <a:p>
            <a:pPr defTabSz="914340">
              <a:lnSpc>
                <a:spcPts val="1000"/>
              </a:lnSpc>
            </a:pPr>
            <a:r>
              <a:rPr lang="de-AT" sz="800" dirty="0">
                <a:solidFill>
                  <a:srgbClr val="000000"/>
                </a:solidFill>
              </a:rPr>
              <a:t>Altenberger </a:t>
            </a:r>
            <a:r>
              <a:rPr lang="de-AT" sz="800" dirty="0" err="1">
                <a:solidFill>
                  <a:srgbClr val="000000"/>
                </a:solidFill>
              </a:rPr>
              <a:t>Strasse</a:t>
            </a:r>
            <a:r>
              <a:rPr lang="de-AT" sz="800" dirty="0">
                <a:solidFill>
                  <a:srgbClr val="000000"/>
                </a:solidFill>
              </a:rPr>
              <a:t> 69</a:t>
            </a:r>
          </a:p>
          <a:p>
            <a:pPr defTabSz="914340">
              <a:lnSpc>
                <a:spcPts val="1000"/>
              </a:lnSpc>
            </a:pPr>
            <a:r>
              <a:rPr lang="de-AT" sz="800" dirty="0">
                <a:solidFill>
                  <a:srgbClr val="000000"/>
                </a:solidFill>
              </a:rPr>
              <a:t>4040 Linz, Austria</a:t>
            </a:r>
          </a:p>
          <a:p>
            <a:pPr defTabSz="914340">
              <a:lnSpc>
                <a:spcPts val="1000"/>
              </a:lnSpc>
            </a:pPr>
            <a:r>
              <a:rPr lang="de-AT" sz="800" dirty="0">
                <a:solidFill>
                  <a:srgbClr val="000000"/>
                </a:solidFill>
              </a:rPr>
              <a:t>www.jku.at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73" y="404050"/>
            <a:ext cx="211524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1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2"/>
            <a:ext cx="7938000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A0539270-DAD3-4B3C-A16F-B3EDA1CDBF2A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557213" y="1069975"/>
            <a:ext cx="7912100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03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rowdSA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2238" y="651702"/>
            <a:ext cx="5476563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0B9276D-AA7A-4993-8054-C8D01D3DE8C9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3010619" y="1069975"/>
            <a:ext cx="5458694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0" name="Picture 300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46" t="1545" r="2469" b="2148"/>
          <a:stretch/>
        </p:blipFill>
        <p:spPr bwMode="auto">
          <a:xfrm>
            <a:off x="491365" y="378130"/>
            <a:ext cx="2450250" cy="105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30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03/10/2015</a:t>
            </a:r>
            <a:endParaRPr lang="de-A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91434" tIns="45717" rIns="91434" bIns="45717"/>
          <a:lstStyle/>
          <a:p>
            <a:pPr defTabSz="914340"/>
            <a:endParaRPr lang="de-AT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228-4B0A-4421-9D90-D8CEA740F0CE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43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8230" y="914400"/>
            <a:ext cx="5458570" cy="503238"/>
          </a:xfrm>
        </p:spPr>
        <p:txBody>
          <a:bodyPr/>
          <a:lstStyle>
            <a:lvl1pPr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03/10/2015</a:t>
            </a:r>
            <a:endParaRPr lang="de-A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91434" tIns="45717" rIns="91434" bIns="45717"/>
          <a:lstStyle/>
          <a:p>
            <a:pPr defTabSz="914340"/>
            <a:endParaRPr lang="de-AT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228-4B0A-4421-9D90-D8CEA740F0CE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229983" y="419480"/>
            <a:ext cx="5467452" cy="503310"/>
          </a:xfrm>
        </p:spPr>
        <p:txBody>
          <a:bodyPr>
            <a:noAutofit/>
          </a:bodyPr>
          <a:lstStyle>
            <a:lvl1pPr marL="0" indent="0">
              <a:buNone/>
              <a:defRPr sz="3600" b="1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5396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03/10/2015</a:t>
            </a:r>
            <a:endParaRPr lang="de-A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91434" tIns="45717" rIns="91434" bIns="45717"/>
          <a:lstStyle/>
          <a:p>
            <a:pPr defTabSz="914340"/>
            <a:endParaRPr lang="de-AT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228-4B0A-4421-9D90-D8CEA740F0CE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228230" y="380968"/>
            <a:ext cx="5458570" cy="62912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3232366" y="934890"/>
            <a:ext cx="5443803" cy="4544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7400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2"/>
            <a:ext cx="7938000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A0539270-DAD3-4B3C-A16F-B3EDA1CDBF2A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557213" y="1069975"/>
            <a:ext cx="7912100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6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rowdSA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2238" y="651702"/>
            <a:ext cx="5476563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0B9276D-AA7A-4993-8054-C8D01D3DE8C9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3010619" y="1069975"/>
            <a:ext cx="5458694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0" name="Picture 300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46" t="1545" r="2469" b="2148"/>
          <a:stretch/>
        </p:blipFill>
        <p:spPr bwMode="auto">
          <a:xfrm>
            <a:off x="491365" y="378130"/>
            <a:ext cx="2450250" cy="105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79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2"/>
            <a:ext cx="7938000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A0539270-DAD3-4B3C-A16F-B3EDA1CDBF2A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557213" y="1069975"/>
            <a:ext cx="7912100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09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502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rowdSA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2238" y="651702"/>
            <a:ext cx="5476563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0B9276D-AA7A-4993-8054-C8D01D3DE8C9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3010619" y="1069975"/>
            <a:ext cx="5458694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0" name="Picture 300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46" t="1545" r="2469" b="2148"/>
          <a:stretch/>
        </p:blipFill>
        <p:spPr bwMode="auto">
          <a:xfrm>
            <a:off x="491365" y="378130"/>
            <a:ext cx="2450250" cy="105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07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2"/>
            <a:ext cx="7938000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A0539270-DAD3-4B3C-A16F-B3EDA1CDBF2A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557213" y="1069975"/>
            <a:ext cx="7912100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86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rowdSA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2238" y="651702"/>
            <a:ext cx="5476563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0B9276D-AA7A-4993-8054-C8D01D3DE8C9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3010619" y="1069975"/>
            <a:ext cx="5458694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0" name="Picture 300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46" t="1545" r="2469" b="2148"/>
          <a:stretch/>
        </p:blipFill>
        <p:spPr bwMode="auto">
          <a:xfrm>
            <a:off x="491365" y="378130"/>
            <a:ext cx="2450250" cy="105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33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2"/>
            <a:ext cx="7938000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A0539270-DAD3-4B3C-A16F-B3EDA1CDBF2A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557213" y="1069975"/>
            <a:ext cx="7912100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37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rowdSA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2238" y="651702"/>
            <a:ext cx="5476563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0B9276D-AA7A-4993-8054-C8D01D3DE8C9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3010619" y="1069975"/>
            <a:ext cx="5458694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0" name="Picture 300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46" t="1545" r="2469" b="2148"/>
          <a:stretch/>
        </p:blipFill>
        <p:spPr bwMode="auto">
          <a:xfrm>
            <a:off x="491365" y="378130"/>
            <a:ext cx="2450250" cy="105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317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2"/>
            <a:ext cx="7938000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A0539270-DAD3-4B3C-A16F-B3EDA1CDBF2A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557213" y="1069975"/>
            <a:ext cx="7912100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736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rowdSA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2238" y="651702"/>
            <a:ext cx="5476563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0B9276D-AA7A-4993-8054-C8D01D3DE8C9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3010619" y="1069975"/>
            <a:ext cx="5458694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0" name="Picture 300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46" t="1545" r="2469" b="2148"/>
          <a:stretch/>
        </p:blipFill>
        <p:spPr bwMode="auto">
          <a:xfrm>
            <a:off x="491365" y="378130"/>
            <a:ext cx="2450250" cy="105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03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2"/>
            <a:ext cx="7938000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A0539270-DAD3-4B3C-A16F-B3EDA1CDBF2A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557213" y="1069975"/>
            <a:ext cx="7912100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79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rowdSA_Text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2238" y="651702"/>
            <a:ext cx="5476563" cy="4176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5998" tIns="71996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smtClean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7200" y="5927411"/>
            <a:ext cx="7938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7988" indent="0">
              <a:lnSpc>
                <a:spcPts val="1000"/>
              </a:lnSpc>
              <a:buNone/>
              <a:defRPr sz="800"/>
            </a:lvl2pPr>
            <a:lvl3pPr marL="395974" indent="0">
              <a:lnSpc>
                <a:spcPts val="1000"/>
              </a:lnSpc>
              <a:buNone/>
              <a:defRPr sz="800"/>
            </a:lvl3pPr>
            <a:lvl4pPr marL="593962" indent="0">
              <a:lnSpc>
                <a:spcPts val="1000"/>
              </a:lnSpc>
              <a:buNone/>
              <a:defRPr sz="800"/>
            </a:lvl4pPr>
            <a:lvl5pPr marL="791948" indent="0">
              <a:lnSpc>
                <a:spcPts val="1000"/>
              </a:lnSpc>
              <a:buNone/>
              <a:defRPr sz="80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0B9276D-AA7A-4993-8054-C8D01D3DE8C9}" type="datetime1">
              <a:rPr lang="de-AT" smtClean="0">
                <a:solidFill>
                  <a:srgbClr val="000000"/>
                </a:solidFill>
              </a:rPr>
              <a:pPr/>
              <a:t>17.03.2017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‹Nr.›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3010619" y="1069975"/>
            <a:ext cx="5458694" cy="471488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AT" dirty="0" smtClean="0"/>
              <a:t>Your </a:t>
            </a:r>
            <a:r>
              <a:rPr lang="de-AT" dirty="0" err="1" smtClean="0"/>
              <a:t>subtitle</a:t>
            </a:r>
            <a:endParaRPr lang="de-AT" dirty="0"/>
          </a:p>
        </p:txBody>
      </p:sp>
      <p:pic>
        <p:nvPicPr>
          <p:cNvPr id="10" name="Picture 300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46" t="1545" r="2469" b="2148"/>
          <a:stretch/>
        </p:blipFill>
        <p:spPr bwMode="auto">
          <a:xfrm>
            <a:off x="491365" y="378130"/>
            <a:ext cx="2450250" cy="105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33" y="6381634"/>
            <a:ext cx="877902" cy="2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275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276932"/>
            <a:ext cx="7443787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50547"/>
            <a:ext cx="7772400" cy="120958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59229"/>
            <a:ext cx="6400800" cy="6054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6068-BC78-43E7-AE2A-E4A822135E1E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2AA-A549-4E51-AF0B-2B6B9509C607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8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947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C68C-7CF9-4DEA-8FEB-2C354B0A848A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67B1-DC40-454B-9FF7-4B3860E40C92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5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8230" y="914400"/>
            <a:ext cx="5458570" cy="5032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CE5C-A30D-4C4B-9721-B89AE76533EC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2AA-A549-4E51-AF0B-2B6B9509C607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229981" y="419479"/>
            <a:ext cx="6350247" cy="503310"/>
          </a:xfrm>
        </p:spPr>
        <p:txBody>
          <a:bodyPr>
            <a:noAutofit/>
          </a:bodyPr>
          <a:lstStyle>
            <a:lvl1pPr marL="0" indent="0">
              <a:buNone/>
              <a:defRPr sz="3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79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CFE7-A38A-473D-973E-84AE899C182E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67B1-DC40-454B-9FF7-4B3860E40C92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5A3D-2706-4A67-960F-1E53D66D8D8E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67B1-DC40-454B-9FF7-4B3860E40C92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9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066C-EDAA-4066-BCA8-8A78C5F72A3B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67B1-DC40-454B-9FF7-4B3860E40C92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5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72A-325B-4F7E-95C9-861B170942A1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67B1-DC40-454B-9FF7-4B3860E40C92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59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7715-9978-4792-8451-9D7E852A1A27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67B1-DC40-454B-9FF7-4B3860E40C92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77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6C6C-BAA1-4E04-B67E-C47E02286AC1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2AA-A549-4E51-AF0B-2B6B9509C607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91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DB8-BD3A-4C31-B115-80A502C45A26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67B1-DC40-454B-9FF7-4B3860E40C92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2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833D-909E-40DF-8476-4A62BEE489F4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67B1-DC40-454B-9FF7-4B3860E40C92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4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064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2B51-1F4C-4525-9986-94B97DD5BA43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67B1-DC40-454B-9FF7-4B3860E40C92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4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/Sub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0992" y="306784"/>
            <a:ext cx="5445808" cy="599814"/>
          </a:xfrm>
        </p:spPr>
        <p:txBody>
          <a:bodyPr bIns="0" anchor="b">
            <a:noAutofit/>
          </a:bodyPr>
          <a:lstStyle>
            <a:lvl1pPr>
              <a:defRPr sz="3200"/>
            </a:lvl1pPr>
          </a:lstStyle>
          <a:p>
            <a:r>
              <a:rPr lang="de-AT" dirty="0" smtClean="0"/>
              <a:t>Titel durch Klick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162472" cy="365125"/>
          </a:xfrm>
          <a:prstGeom prst="rect">
            <a:avLst/>
          </a:prstGeom>
        </p:spPr>
        <p:txBody>
          <a:bodyPr/>
          <a:lstStyle/>
          <a:p>
            <a:fld id="{B8303EBE-50E5-4236-8902-6D733741A18B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55702" y="6356350"/>
            <a:ext cx="5322180" cy="365125"/>
          </a:xfrm>
          <a:prstGeom prst="rect">
            <a:avLst/>
          </a:prstGeom>
        </p:spPr>
        <p:txBody>
          <a:bodyPr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12546" y="6356820"/>
            <a:ext cx="74383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240993" y="906598"/>
            <a:ext cx="5445890" cy="504056"/>
          </a:xfrm>
        </p:spPr>
        <p:txBody>
          <a:bodyPr lIns="97200" tIns="0">
            <a:normAutofit/>
          </a:bodyPr>
          <a:lstStyle>
            <a:lvl1pPr marL="0" indent="0">
              <a:buNone/>
              <a:defRPr lang="de-AT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AT" dirty="0" err="1" smtClean="0"/>
              <a:t>Subtitel</a:t>
            </a:r>
            <a:r>
              <a:rPr lang="de-AT" dirty="0" smtClean="0"/>
              <a:t>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2234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773-30DF-4191-BB9C-5B7F3E50C734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228-4B0A-4421-9D90-D8CEA740F0CE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228230" y="380968"/>
            <a:ext cx="5458570" cy="62912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3232364" y="934890"/>
            <a:ext cx="5443803" cy="4544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930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7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4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image" Target="../media/image7.emf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28230" y="274638"/>
            <a:ext cx="5458570" cy="1143000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09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4BD9-4589-41B0-8B6B-42668D511B4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799294" y="6356350"/>
            <a:ext cx="8875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DA60-1076-47C7-A899-2D90D693417A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627739" y="6488187"/>
            <a:ext cx="3966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© 2016 University of Linz, CIS &amp; FAW</a:t>
            </a:r>
          </a:p>
        </p:txBody>
      </p:sp>
      <p:pic>
        <p:nvPicPr>
          <p:cNvPr id="8" name="Picture 300"/>
          <p:cNvPicPr>
            <a:picLocks noChangeAspect="1" noChangeArrowheads="1"/>
          </p:cNvPicPr>
          <p:nvPr/>
        </p:nvPicPr>
        <p:blipFill rotWithShape="1">
          <a:blip r:embed="rId14"/>
          <a:srcRect l="2446" t="1545" r="2469" b="2148"/>
          <a:stretch/>
        </p:blipFill>
        <p:spPr bwMode="auto">
          <a:xfrm>
            <a:off x="439476" y="221560"/>
            <a:ext cx="2778318" cy="119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7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</p:spPr>
        <p:txBody>
          <a:bodyPr vert="horz" lIns="91434" tIns="45717" rIns="91434" bIns="45717" rtlCol="0" anchor="t">
            <a:noAutofit/>
          </a:bodyPr>
          <a:lstStyle/>
          <a:p>
            <a:r>
              <a:rPr lang="en-US" noProof="0" dirty="0" err="1" smtClean="0"/>
              <a:t>TitelmUsterformat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45" y="1777395"/>
            <a:ext cx="7938000" cy="4428658"/>
          </a:xfrm>
          <a:prstGeom prst="rect">
            <a:avLst/>
          </a:prstGeom>
        </p:spPr>
        <p:txBody>
          <a:bodyPr vert="horz" lIns="91434" tIns="45717" rIns="91434" bIns="45717" rtlCol="0">
            <a:noAutofit/>
          </a:bodyPr>
          <a:lstStyle/>
          <a:p>
            <a:pPr lvl="0"/>
            <a:r>
              <a:rPr lang="de-DE" dirty="0" smtClean="0"/>
              <a:t>Textmasterformat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5" y="6395540"/>
            <a:ext cx="1173413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pPr defTabSz="914340"/>
            <a:fld id="{78E4F9A6-59D1-4703-9C16-D453EAD5BB7F}" type="datetime1">
              <a:rPr lang="de-AT" smtClean="0">
                <a:solidFill>
                  <a:srgbClr val="000000"/>
                </a:solidFill>
              </a:rPr>
              <a:pPr defTabSz="914340"/>
              <a:t>17.03.2017</a:t>
            </a:fld>
            <a:endParaRPr lang="de-AT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pPr defTabSz="914340"/>
            <a:r>
              <a:rPr lang="en-US" dirty="0" smtClean="0">
                <a:solidFill>
                  <a:srgbClr val="000000"/>
                </a:solidFill>
              </a:rPr>
              <a:t>Space for author and course number 123456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3850" y="6395540"/>
            <a:ext cx="647703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pPr defTabSz="914340"/>
            <a:fld id="{A6DA967F-3010-427A-B52D-3BF2F080BD14}" type="slidenum">
              <a:rPr lang="de-AT" smtClean="0">
                <a:solidFill>
                  <a:srgbClr val="000000"/>
                </a:solidFill>
              </a:rPr>
              <a:pPr defTabSz="914340"/>
              <a:t>‹Nr.›</a:t>
            </a:fld>
            <a:r>
              <a:rPr lang="de-AT" dirty="0" smtClean="0">
                <a:solidFill>
                  <a:srgbClr val="000000"/>
                </a:solidFill>
              </a:rPr>
              <a:t>/62</a:t>
            </a:r>
            <a:endParaRPr lang="de-AT" dirty="0">
              <a:solidFill>
                <a:srgbClr val="000000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4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79" indent="-323979" algn="l" defTabSz="914340" rtl="0" eaLnBrk="1" latinLnBrk="0" hangingPunct="1">
        <a:lnSpc>
          <a:spcPct val="105000"/>
        </a:lnSpc>
        <a:spcBef>
          <a:spcPts val="800"/>
        </a:spcBef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958" indent="-323979" algn="l" defTabSz="914340" rtl="0" eaLnBrk="1" latinLnBrk="0" hangingPunct="1">
        <a:lnSpc>
          <a:spcPct val="105000"/>
        </a:lnSpc>
        <a:spcBef>
          <a:spcPts val="0"/>
        </a:spcBef>
        <a:buSzPct val="90000"/>
        <a:buFont typeface="Wingdings 2" panose="05020102010507070707" pitchFamily="18" charset="2"/>
        <a:buChar char="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940" indent="-287982" algn="l" defTabSz="91434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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920" indent="-287982" algn="l" defTabSz="91434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02" indent="-287982" algn="l" defTabSz="91434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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6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6" indent="-228586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6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6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178" userDrawn="1">
          <p15:clr>
            <a:srgbClr val="F26B43"/>
          </p15:clr>
        </p15:guide>
        <p15:guide id="2" pos="43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28230" y="274638"/>
            <a:ext cx="5458570" cy="1143000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09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8B2C-25C1-45C4-A69F-390A9DFC853A}" type="datetime1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17.03.2017</a:t>
            </a:fld>
            <a:endParaRPr lang="de-A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799294" y="6356350"/>
            <a:ext cx="8875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B2AA-A549-4E51-AF0B-2B6B9509C607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r>
              <a:rPr lang="de-AT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de-A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493515" y="6488187"/>
            <a:ext cx="4620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© 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2017 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University of Linz, CIS &amp; FAW</a:t>
            </a:r>
          </a:p>
        </p:txBody>
      </p:sp>
    </p:spTree>
    <p:extLst>
      <p:ext uri="{BB962C8B-B14F-4D97-AF65-F5344CB8AC3E}">
        <p14:creationId xmlns:p14="http://schemas.microsoft.com/office/powerpoint/2010/main" val="73154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Traffic Situation </a:t>
            </a:r>
            <a:r>
              <a:rPr lang="de-AT" dirty="0" err="1"/>
              <a:t>Miner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u="sng" dirty="0" smtClean="0"/>
              <a:t>Goal:</a:t>
            </a:r>
          </a:p>
          <a:p>
            <a:pPr lvl="1"/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repository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real-</a:t>
            </a:r>
            <a:r>
              <a:rPr lang="de-AT" dirty="0" err="1" smtClean="0"/>
              <a:t>world</a:t>
            </a:r>
            <a:r>
              <a:rPr lang="de-AT" dirty="0" smtClean="0"/>
              <a:t> ASFINAG </a:t>
            </a:r>
            <a:r>
              <a:rPr lang="de-AT" dirty="0" err="1" smtClean="0"/>
              <a:t>traffic</a:t>
            </a:r>
            <a:r>
              <a:rPr lang="de-AT" dirty="0" smtClean="0"/>
              <a:t> </a:t>
            </a:r>
            <a:r>
              <a:rPr lang="de-AT" dirty="0" err="1" smtClean="0"/>
              <a:t>messages</a:t>
            </a:r>
            <a:r>
              <a:rPr lang="de-AT" dirty="0" smtClean="0"/>
              <a:t> </a:t>
            </a:r>
            <a:r>
              <a:rPr lang="de-AT" dirty="0" err="1" smtClean="0"/>
              <a:t>collected</a:t>
            </a:r>
            <a:r>
              <a:rPr lang="de-AT" dirty="0" smtClean="0"/>
              <a:t> </a:t>
            </a:r>
            <a:r>
              <a:rPr lang="de-AT" dirty="0" err="1" smtClean="0"/>
              <a:t>within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CSI </a:t>
            </a:r>
            <a:r>
              <a:rPr lang="de-AT" dirty="0" err="1" smtClean="0"/>
              <a:t>project</a:t>
            </a:r>
            <a:r>
              <a:rPr lang="de-AT" dirty="0" smtClean="0"/>
              <a:t>,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endParaRPr lang="de-AT" dirty="0" smtClean="0"/>
          </a:p>
          <a:p>
            <a:pPr lvl="2"/>
            <a:r>
              <a:rPr lang="de-AT" dirty="0" err="1" smtClean="0"/>
              <a:t>create</a:t>
            </a:r>
            <a:r>
              <a:rPr lang="de-AT" dirty="0" smtClean="0"/>
              <a:t> a </a:t>
            </a:r>
            <a:r>
              <a:rPr lang="de-AT" dirty="0" err="1" smtClean="0"/>
              <a:t>dedicated</a:t>
            </a:r>
            <a:r>
              <a:rPr lang="de-AT" dirty="0" smtClean="0"/>
              <a:t> </a:t>
            </a:r>
            <a:r>
              <a:rPr lang="de-AT" b="1" dirty="0" err="1" smtClean="0"/>
              <a:t>conceptual</a:t>
            </a:r>
            <a:r>
              <a:rPr lang="de-AT" b="1" dirty="0" smtClean="0"/>
              <a:t> </a:t>
            </a:r>
            <a:r>
              <a:rPr lang="de-AT" b="1" dirty="0" err="1" smtClean="0"/>
              <a:t>data</a:t>
            </a:r>
            <a:r>
              <a:rPr lang="de-AT" b="1" dirty="0" smtClean="0"/>
              <a:t> </a:t>
            </a:r>
            <a:r>
              <a:rPr lang="de-AT" b="1" dirty="0" err="1" smtClean="0"/>
              <a:t>model</a:t>
            </a:r>
            <a:r>
              <a:rPr lang="de-AT" b="1" dirty="0" smtClean="0"/>
              <a:t> </a:t>
            </a:r>
            <a:r>
              <a:rPr lang="de-AT" dirty="0" err="1" smtClean="0"/>
              <a:t>tailored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situation</a:t>
            </a:r>
            <a:r>
              <a:rPr lang="de-AT" dirty="0" smtClean="0"/>
              <a:t> </a:t>
            </a:r>
            <a:r>
              <a:rPr lang="de-AT" dirty="0" err="1" smtClean="0"/>
              <a:t>mining</a:t>
            </a:r>
            <a:r>
              <a:rPr lang="de-AT" dirty="0" smtClean="0"/>
              <a:t> (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pre-processing</a:t>
            </a:r>
            <a:r>
              <a:rPr lang="de-AT" dirty="0" smtClean="0"/>
              <a:t>), </a:t>
            </a:r>
            <a:r>
              <a:rPr lang="de-AT" dirty="0" err="1" smtClean="0"/>
              <a:t>using</a:t>
            </a:r>
            <a:r>
              <a:rPr lang="de-AT" dirty="0" smtClean="0"/>
              <a:t> </a:t>
            </a:r>
            <a:r>
              <a:rPr lang="de-AT" b="1" dirty="0" err="1" smtClean="0"/>
              <a:t>Object</a:t>
            </a:r>
            <a:r>
              <a:rPr lang="de-AT" b="1" dirty="0" smtClean="0"/>
              <a:t>-Relational-Modeling</a:t>
            </a:r>
            <a:r>
              <a:rPr lang="de-AT" dirty="0" smtClean="0"/>
              <a:t> (ORM) </a:t>
            </a:r>
            <a:r>
              <a:rPr lang="de-AT" dirty="0" err="1" smtClean="0"/>
              <a:t>frameworks</a:t>
            </a:r>
            <a:r>
              <a:rPr lang="de-AT" dirty="0" smtClean="0"/>
              <a:t> such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EcpliseLink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CSV-file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should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be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mapped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to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EvolvingObjects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and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EvolvingSituations</a:t>
            </a:r>
            <a:endParaRPr lang="de-AT" dirty="0" smtClean="0">
              <a:sym typeface="Wingdings" panose="05000000000000000000" pitchFamily="2" charset="2"/>
            </a:endParaRPr>
          </a:p>
          <a:p>
            <a:pPr lvl="2"/>
            <a:r>
              <a:rPr lang="de-AT" dirty="0" err="1" smtClean="0">
                <a:sym typeface="Wingdings" panose="05000000000000000000" pitchFamily="2" charset="2"/>
              </a:rPr>
              <a:t>Implement</a:t>
            </a:r>
            <a:r>
              <a:rPr lang="de-AT" dirty="0" smtClean="0">
                <a:sym typeface="Wingdings" panose="05000000000000000000" pitchFamily="2" charset="2"/>
              </a:rPr>
              <a:t> a web-</a:t>
            </a:r>
            <a:r>
              <a:rPr lang="de-AT" dirty="0" err="1" smtClean="0">
                <a:sym typeface="Wingdings" panose="05000000000000000000" pitchFamily="2" charset="2"/>
              </a:rPr>
              <a:t>based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b="1" dirty="0" err="1" smtClean="0">
                <a:sym typeface="Wingdings" panose="05000000000000000000" pitchFamily="2" charset="2"/>
              </a:rPr>
              <a:t>visualization</a:t>
            </a:r>
            <a:r>
              <a:rPr lang="de-AT" b="1" dirty="0" smtClean="0">
                <a:sym typeface="Wingdings" panose="05000000000000000000" pitchFamily="2" charset="2"/>
              </a:rPr>
              <a:t> </a:t>
            </a:r>
            <a:r>
              <a:rPr lang="de-AT" b="1" dirty="0" err="1" smtClean="0">
                <a:sym typeface="Wingdings" panose="05000000000000000000" pitchFamily="2" charset="2"/>
              </a:rPr>
              <a:t>interface</a:t>
            </a:r>
            <a:r>
              <a:rPr lang="de-AT" b="1" dirty="0" smtClean="0">
                <a:sym typeface="Wingdings" panose="05000000000000000000" pitchFamily="2" charset="2"/>
              </a:rPr>
              <a:t> </a:t>
            </a:r>
            <a:r>
              <a:rPr lang="de-AT" dirty="0" smtClean="0">
                <a:sym typeface="Wingdings" panose="05000000000000000000" pitchFamily="2" charset="2"/>
              </a:rPr>
              <a:t>(„</a:t>
            </a:r>
            <a:r>
              <a:rPr lang="de-AT" b="1" dirty="0" smtClean="0">
                <a:sym typeface="Wingdings" panose="05000000000000000000" pitchFamily="2" charset="2"/>
              </a:rPr>
              <a:t>Situation Memory Explorer</a:t>
            </a:r>
            <a:r>
              <a:rPr lang="de-AT" dirty="0" smtClean="0">
                <a:sym typeface="Wingdings" panose="05000000000000000000" pitchFamily="2" charset="2"/>
              </a:rPr>
              <a:t>“) </a:t>
            </a:r>
            <a:r>
              <a:rPr lang="de-AT" dirty="0" err="1" smtClean="0">
                <a:sym typeface="Wingdings" panose="05000000000000000000" pitchFamily="2" charset="2"/>
              </a:rPr>
              <a:t>for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interactively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browsing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this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repository</a:t>
            </a:r>
            <a:endParaRPr lang="de-AT" dirty="0" smtClean="0">
              <a:sym typeface="Wingdings" panose="05000000000000000000" pitchFamily="2" charset="2"/>
            </a:endParaRPr>
          </a:p>
          <a:p>
            <a:pPr lvl="2"/>
            <a:r>
              <a:rPr lang="de-AT" dirty="0" err="1" smtClean="0">
                <a:sym typeface="Wingdings" panose="05000000000000000000" pitchFamily="2" charset="2"/>
              </a:rPr>
              <a:t>Implement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b="1" dirty="0" err="1" smtClean="0">
                <a:sym typeface="Wingdings" panose="05000000000000000000" pitchFamily="2" charset="2"/>
              </a:rPr>
              <a:t>data</a:t>
            </a:r>
            <a:r>
              <a:rPr lang="de-AT" b="1" dirty="0" smtClean="0">
                <a:sym typeface="Wingdings" panose="05000000000000000000" pitchFamily="2" charset="2"/>
              </a:rPr>
              <a:t> </a:t>
            </a:r>
            <a:r>
              <a:rPr lang="de-AT" b="1" dirty="0" err="1" smtClean="0">
                <a:sym typeface="Wingdings" panose="05000000000000000000" pitchFamily="2" charset="2"/>
              </a:rPr>
              <a:t>analysis</a:t>
            </a:r>
            <a:r>
              <a:rPr lang="de-AT" b="1" dirty="0" smtClean="0">
                <a:sym typeface="Wingdings" panose="05000000000000000000" pitchFamily="2" charset="2"/>
              </a:rPr>
              <a:t> </a:t>
            </a:r>
            <a:r>
              <a:rPr lang="de-AT" b="1" dirty="0" err="1" smtClean="0">
                <a:sym typeface="Wingdings" panose="05000000000000000000" pitchFamily="2" charset="2"/>
              </a:rPr>
              <a:t>operations</a:t>
            </a:r>
            <a:r>
              <a:rPr lang="de-AT" b="1" dirty="0" smtClean="0">
                <a:sym typeface="Wingdings" panose="05000000000000000000" pitchFamily="2" charset="2"/>
              </a:rPr>
              <a:t> </a:t>
            </a:r>
            <a:r>
              <a:rPr lang="de-AT" dirty="0" smtClean="0">
                <a:sym typeface="Wingdings" panose="05000000000000000000" pitchFamily="2" charset="2"/>
              </a:rPr>
              <a:t>(e.g., </a:t>
            </a:r>
            <a:r>
              <a:rPr lang="de-AT" b="1" dirty="0" err="1" smtClean="0">
                <a:sym typeface="Wingdings" panose="05000000000000000000" pitchFamily="2" charset="2"/>
              </a:rPr>
              <a:t>relation</a:t>
            </a:r>
            <a:r>
              <a:rPr lang="de-AT" b="1" dirty="0" smtClean="0">
                <a:sym typeface="Wingdings" panose="05000000000000000000" pitchFamily="2" charset="2"/>
              </a:rPr>
              <a:t> </a:t>
            </a:r>
            <a:r>
              <a:rPr lang="de-AT" b="1" dirty="0" err="1" smtClean="0">
                <a:sym typeface="Wingdings" panose="05000000000000000000" pitchFamily="2" charset="2"/>
              </a:rPr>
              <a:t>extraction</a:t>
            </a:r>
            <a:r>
              <a:rPr lang="de-AT" b="1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reconstructed</a:t>
            </a:r>
            <a:r>
              <a:rPr lang="de-AT" dirty="0" smtClean="0">
                <a:sym typeface="Wingdings" panose="05000000000000000000" pitchFamily="2" charset="2"/>
              </a:rPr>
              <a:t> real-</a:t>
            </a:r>
            <a:r>
              <a:rPr lang="de-AT" dirty="0" err="1" smtClean="0">
                <a:sym typeface="Wingdings" panose="05000000000000000000" pitchFamily="2" charset="2"/>
              </a:rPr>
              <a:t>world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situations</a:t>
            </a:r>
            <a:r>
              <a:rPr lang="de-AT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de-AT" dirty="0" err="1" smtClean="0">
                <a:sym typeface="Wingdings" panose="05000000000000000000" pitchFamily="2" charset="2"/>
              </a:rPr>
              <a:t>Reconstruct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abstract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b="1" dirty="0" smtClean="0">
                <a:sym typeface="Wingdings" panose="05000000000000000000" pitchFamily="2" charset="2"/>
              </a:rPr>
              <a:t>Situation Evolution </a:t>
            </a:r>
            <a:r>
              <a:rPr lang="de-AT" b="1" dirty="0" err="1" smtClean="0">
                <a:sym typeface="Wingdings" panose="05000000000000000000" pitchFamily="2" charset="2"/>
              </a:rPr>
              <a:t>Types</a:t>
            </a:r>
            <a:r>
              <a:rPr lang="de-AT" b="1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from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evidence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endParaRPr lang="de-AT" dirty="0" smtClean="0">
              <a:sym typeface="Wingdings" panose="05000000000000000000" pitchFamily="2" charset="2"/>
            </a:endParaRPr>
          </a:p>
          <a:p>
            <a:pPr lvl="2"/>
            <a:r>
              <a:rPr lang="de-AT" dirty="0" err="1" smtClean="0">
                <a:sym typeface="Wingdings" panose="05000000000000000000" pitchFamily="2" charset="2"/>
              </a:rPr>
              <a:t>Implement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b="1" dirty="0" err="1" smtClean="0">
                <a:sym typeface="Wingdings" panose="05000000000000000000" pitchFamily="2" charset="2"/>
              </a:rPr>
              <a:t>situation</a:t>
            </a:r>
            <a:r>
              <a:rPr lang="de-AT" b="1" dirty="0" smtClean="0">
                <a:sym typeface="Wingdings" panose="05000000000000000000" pitchFamily="2" charset="2"/>
              </a:rPr>
              <a:t> </a:t>
            </a:r>
            <a:r>
              <a:rPr lang="de-AT" b="1" dirty="0" err="1" smtClean="0">
                <a:sym typeface="Wingdings" panose="05000000000000000000" pitchFamily="2" charset="2"/>
              </a:rPr>
              <a:t>prediction</a:t>
            </a:r>
            <a:r>
              <a:rPr lang="de-AT" dirty="0" smtClean="0">
                <a:sym typeface="Wingdings" panose="05000000000000000000" pitchFamily="2" charset="2"/>
              </a:rPr>
              <a:t>, such </a:t>
            </a:r>
            <a:r>
              <a:rPr lang="de-AT" dirty="0" err="1" smtClean="0">
                <a:sym typeface="Wingdings" panose="05000000000000000000" pitchFamily="2" charset="2"/>
              </a:rPr>
              <a:t>as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prediciton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next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evolution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state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err="1" smtClean="0">
                <a:sym typeface="Wingdings" panose="05000000000000000000" pitchFamily="2" charset="2"/>
              </a:rPr>
              <a:t>or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prediction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situation‘s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duration</a:t>
            </a:r>
            <a:endParaRPr lang="de-AT" dirty="0" smtClean="0">
              <a:sym typeface="Wingdings" panose="05000000000000000000" pitchFamily="2" charset="2"/>
            </a:endParaRP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Technologies: Java, GIS (</a:t>
            </a:r>
            <a:r>
              <a:rPr lang="de-AT" dirty="0" err="1" smtClean="0">
                <a:sym typeface="Wingdings" panose="05000000000000000000" pitchFamily="2" charset="2"/>
              </a:rPr>
              <a:t>postGIS</a:t>
            </a:r>
            <a:r>
              <a:rPr lang="de-AT" dirty="0" smtClean="0">
                <a:sym typeface="Wingdings" panose="05000000000000000000" pitchFamily="2" charset="2"/>
              </a:rPr>
              <a:t>), </a:t>
            </a:r>
            <a:r>
              <a:rPr lang="de-AT" dirty="0" err="1" smtClean="0">
                <a:sym typeface="Wingdings" panose="05000000000000000000" pitchFamily="2" charset="2"/>
              </a:rPr>
              <a:t>Hibernate</a:t>
            </a:r>
            <a:r>
              <a:rPr lang="de-AT" dirty="0" smtClean="0">
                <a:sym typeface="Wingdings" panose="05000000000000000000" pitchFamily="2" charset="2"/>
              </a:rPr>
              <a:t>/ORM</a:t>
            </a:r>
          </a:p>
          <a:p>
            <a:pPr lvl="2"/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67B1-DC40-454B-9FF7-4B3860E40C92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Situationsevolution / CSI / ASFINAG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>
                <a:sym typeface="Wingdings" panose="05000000000000000000" pitchFamily="2" charset="2"/>
              </a:rPr>
              <a:t>Beispiel: 6-stufige Evolution: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	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7" y="2256566"/>
            <a:ext cx="8496290" cy="40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242922" y="3708806"/>
            <a:ext cx="8496290" cy="270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1707" y="3992876"/>
            <a:ext cx="8496290" cy="403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1707" y="4396435"/>
            <a:ext cx="8496290" cy="672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4137" y="5069435"/>
            <a:ext cx="8496290" cy="416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42922" y="5486401"/>
            <a:ext cx="8496290" cy="534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44137" y="6020411"/>
            <a:ext cx="8496290" cy="299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-924" y="3679546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1</a:t>
            </a:r>
            <a:endParaRPr lang="de-AT" sz="1400" baseline="-250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-2139" y="4040766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2</a:t>
            </a:r>
            <a:endParaRPr lang="de-AT" sz="1400" baseline="-250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-3354" y="4579045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3</a:t>
            </a:r>
            <a:endParaRPr lang="de-AT" sz="1400" baseline="-250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176" y="5080139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4</a:t>
            </a:r>
            <a:endParaRPr lang="de-AT" sz="1400" baseline="-250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694" y="5599516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-621" y="6004025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6</a:t>
            </a:r>
            <a:endParaRPr lang="de-AT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8740424" y="3920947"/>
            <a:ext cx="176805" cy="2333549"/>
            <a:chOff x="8740424" y="3920947"/>
            <a:chExt cx="176805" cy="2333549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8917229" y="3920947"/>
              <a:ext cx="0" cy="233354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8746527" y="3920947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8740424" y="4208066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8741636" y="4608305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8742855" y="5277918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8741641" y="5554406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8742855" y="6254496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Gewitterblitz 23"/>
          <p:cNvSpPr/>
          <p:nvPr/>
        </p:nvSpPr>
        <p:spPr>
          <a:xfrm>
            <a:off x="4945075" y="4137014"/>
            <a:ext cx="1411833" cy="1499616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0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6" grpId="0"/>
      <p:bldP spid="14" grpId="0"/>
      <p:bldP spid="15" grpId="0"/>
      <p:bldP spid="16" grpId="0"/>
      <p:bldP spid="17" grpId="0"/>
      <p:bldP spid="18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Situationsevolution / CSI / ASFINAG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>
                <a:sym typeface="Wingdings" panose="05000000000000000000" pitchFamily="2" charset="2"/>
              </a:rPr>
              <a:t>Beispiel: fehlende Daten?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	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3" y="2273679"/>
            <a:ext cx="8472140" cy="190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6247181" y="4546397"/>
            <a:ext cx="1514246" cy="416966"/>
          </a:xfrm>
          <a:prstGeom prst="wedgeRoundRectCallout">
            <a:avLst>
              <a:gd name="adj1" fmla="val 31824"/>
              <a:gd name="adj2" fmla="val -1497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prstClr val="white"/>
                </a:solidFill>
              </a:rPr>
              <a:t>Wovon???</a:t>
            </a:r>
            <a:endParaRPr lang="de-A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Situationsevolution / CSI / ASFINAG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>
                <a:sym typeface="Wingdings" panose="05000000000000000000" pitchFamily="2" charset="2"/>
              </a:rPr>
              <a:t>Beispiel: fehlende Daten?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	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1" y="2534846"/>
            <a:ext cx="8360270" cy="264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5490058" y="5512004"/>
            <a:ext cx="1514246" cy="416966"/>
          </a:xfrm>
          <a:prstGeom prst="wedgeRoundRectCallout">
            <a:avLst>
              <a:gd name="adj1" fmla="val 34723"/>
              <a:gd name="adj2" fmla="val -2638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prstClr val="white"/>
                </a:solidFill>
              </a:rPr>
              <a:t>Echt?!</a:t>
            </a:r>
            <a:endParaRPr lang="de-AT" dirty="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21793" y="4464854"/>
            <a:ext cx="2531059" cy="165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5" y="2280390"/>
            <a:ext cx="8541597" cy="398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Situationsevolution / CSI / ASFINAG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>
                <a:sym typeface="Wingdings" panose="05000000000000000000" pitchFamily="2" charset="2"/>
              </a:rPr>
              <a:t>Beispiel: 7-stufige Evolution?!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	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50356" y="3745976"/>
            <a:ext cx="8573976" cy="394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9140" y="4161736"/>
            <a:ext cx="8575191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9140" y="4522813"/>
            <a:ext cx="8575191" cy="539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71" y="5054567"/>
            <a:ext cx="8572760" cy="245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0356" y="5307986"/>
            <a:ext cx="8573976" cy="267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71" y="5574371"/>
            <a:ext cx="8573976" cy="246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10" y="3716716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1</a:t>
            </a:r>
            <a:endParaRPr lang="de-AT" sz="1400" baseline="-250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295" y="4167144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2</a:t>
            </a:r>
            <a:endParaRPr lang="de-AT" sz="1400" baseline="-250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80" y="4638517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3</a:t>
            </a:r>
            <a:endParaRPr lang="de-AT" sz="1400" baseline="-250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2610" y="4976063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4</a:t>
            </a:r>
            <a:endParaRPr lang="de-AT" sz="1400" baseline="-250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4128" y="5235250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813" y="5557985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6</a:t>
            </a:r>
            <a:endParaRPr lang="de-AT" sz="1400" baseline="-25000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9140" y="5838281"/>
            <a:ext cx="8573976" cy="430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099" y="5911103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Rechteck 31"/>
          <p:cNvSpPr/>
          <p:nvPr/>
        </p:nvSpPr>
        <p:spPr>
          <a:xfrm>
            <a:off x="3258743" y="5565300"/>
            <a:ext cx="954813" cy="710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825547" y="4068475"/>
            <a:ext cx="178014" cy="2165304"/>
            <a:chOff x="8825547" y="4068475"/>
            <a:chExt cx="178014" cy="2165304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9002352" y="4068475"/>
              <a:ext cx="1209" cy="2165304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8831650" y="4068475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8825547" y="4355594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8826759" y="4741203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8827978" y="5264516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8826764" y="5394704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8827978" y="6233779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8832859" y="5771403"/>
              <a:ext cx="17070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0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6" grpId="0"/>
      <p:bldP spid="14" grpId="0"/>
      <p:bldP spid="15" grpId="0"/>
      <p:bldP spid="16" grpId="0"/>
      <p:bldP spid="17" grpId="0"/>
      <p:bldP spid="18" grpId="0"/>
      <p:bldP spid="30" grpId="0" animBg="1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Situationsevolution / CSI / ASFINAG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 smtClean="0">
                <a:sym typeface="Wingdings" panose="05000000000000000000" pitchFamily="2" charset="2"/>
              </a:rPr>
              <a:t>ACHTUNG: </a:t>
            </a:r>
            <a:r>
              <a:rPr lang="de-AT" dirty="0" err="1" smtClean="0">
                <a:sym typeface="Wingdings" panose="05000000000000000000" pitchFamily="2" charset="2"/>
              </a:rPr>
              <a:t>vmis_id</a:t>
            </a:r>
            <a:r>
              <a:rPr lang="de-AT" dirty="0" smtClean="0">
                <a:sym typeface="Wingdings" panose="05000000000000000000" pitchFamily="2" charset="2"/>
              </a:rPr>
              <a:t> evolviert innerhalb von Situation (Ereignistyp ändert sich  „semantische Evolution“, z.B. von ACC zu ACX, wäre ja noch verständlich, dem ist aber leider nicht so)!!!</a:t>
            </a:r>
          </a:p>
          <a:p>
            <a:pPr lvl="2"/>
            <a:r>
              <a:rPr lang="de-AT" dirty="0" err="1" smtClean="0">
                <a:sym typeface="Wingdings" panose="05000000000000000000" pitchFamily="2" charset="2"/>
              </a:rPr>
              <a:t>Lessons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learned</a:t>
            </a:r>
            <a:r>
              <a:rPr lang="de-AT" dirty="0" smtClean="0">
                <a:sym typeface="Wingdings" panose="05000000000000000000" pitchFamily="2" charset="2"/>
              </a:rPr>
              <a:t>: </a:t>
            </a:r>
          </a:p>
          <a:p>
            <a:pPr lvl="3"/>
            <a:r>
              <a:rPr lang="de-AT" b="1" dirty="0">
                <a:sym typeface="Wingdings" panose="05000000000000000000" pitchFamily="2" charset="2"/>
              </a:rPr>
              <a:t>!= </a:t>
            </a:r>
            <a:r>
              <a:rPr lang="de-AT" b="1" dirty="0" err="1">
                <a:sym typeface="Wingdings" panose="05000000000000000000" pitchFamily="2" charset="2"/>
              </a:rPr>
              <a:t>Assumption</a:t>
            </a:r>
            <a:r>
              <a:rPr lang="de-AT" dirty="0">
                <a:sym typeface="Wingdings" panose="05000000000000000000" pitchFamily="2" charset="2"/>
              </a:rPr>
              <a:t>: </a:t>
            </a:r>
            <a:r>
              <a:rPr lang="de-AT" dirty="0" err="1">
                <a:sym typeface="Wingdings" panose="05000000000000000000" pitchFamily="2" charset="2"/>
              </a:rPr>
              <a:t>Object</a:t>
            </a:r>
            <a:r>
              <a:rPr lang="de-AT" dirty="0">
                <a:sym typeface="Wingdings" panose="05000000000000000000" pitchFamily="2" charset="2"/>
              </a:rPr>
              <a:t> Evolution ist </a:t>
            </a:r>
            <a:r>
              <a:rPr lang="de-AT" dirty="0" smtClean="0">
                <a:sym typeface="Wingdings" panose="05000000000000000000" pitchFamily="2" charset="2"/>
              </a:rPr>
              <a:t>gegeben!!!</a:t>
            </a:r>
          </a:p>
          <a:p>
            <a:pPr lvl="3"/>
            <a:r>
              <a:rPr lang="de-AT" dirty="0" smtClean="0">
                <a:sym typeface="Wingdings" panose="05000000000000000000" pitchFamily="2" charset="2"/>
              </a:rPr>
              <a:t> man würde </a:t>
            </a:r>
            <a:r>
              <a:rPr lang="de-AT" dirty="0" err="1" smtClean="0">
                <a:sym typeface="Wingdings" panose="05000000000000000000" pitchFamily="2" charset="2"/>
              </a:rPr>
              <a:t>Complex</a:t>
            </a:r>
            <a:r>
              <a:rPr lang="de-AT" dirty="0" smtClean="0">
                <a:sym typeface="Wingdings" panose="05000000000000000000" pitchFamily="2" charset="2"/>
              </a:rPr>
              <a:t> Event Processing/</a:t>
            </a:r>
            <a:r>
              <a:rPr lang="de-AT" dirty="0" err="1" smtClean="0">
                <a:sym typeface="Wingdings" panose="05000000000000000000" pitchFamily="2" charset="2"/>
              </a:rPr>
              <a:t>Correlation</a:t>
            </a:r>
            <a:r>
              <a:rPr lang="de-AT" dirty="0" smtClean="0">
                <a:sym typeface="Wingdings" panose="05000000000000000000" pitchFamily="2" charset="2"/>
              </a:rPr>
              <a:t> für Bestimmung der </a:t>
            </a:r>
            <a:r>
              <a:rPr lang="de-AT" dirty="0" err="1" smtClean="0">
                <a:sym typeface="Wingdings" panose="05000000000000000000" pitchFamily="2" charset="2"/>
              </a:rPr>
              <a:t>Object</a:t>
            </a:r>
            <a:r>
              <a:rPr lang="de-AT" dirty="0" smtClean="0">
                <a:sym typeface="Wingdings" panose="05000000000000000000" pitchFamily="2" charset="2"/>
              </a:rPr>
              <a:t> Evolution benötigen!</a:t>
            </a:r>
          </a:p>
          <a:p>
            <a:pPr lvl="3"/>
            <a:r>
              <a:rPr lang="de-AT" dirty="0" smtClean="0">
                <a:sym typeface="Wingdings" panose="05000000000000000000" pitchFamily="2" charset="2"/>
              </a:rPr>
              <a:t>Situations-Evolutions-Assessment funktioniert so nicht!</a:t>
            </a:r>
          </a:p>
          <a:p>
            <a:pPr lvl="4"/>
            <a:r>
              <a:rPr lang="de-AT" dirty="0" err="1" smtClean="0">
                <a:sym typeface="Wingdings" panose="05000000000000000000" pitchFamily="2" charset="2"/>
              </a:rPr>
              <a:t>Mw</a:t>
            </a:r>
            <a:r>
              <a:rPr lang="de-AT" dirty="0" smtClean="0">
                <a:sym typeface="Wingdings" panose="05000000000000000000" pitchFamily="2" charset="2"/>
              </a:rPr>
              <a:t>. über künstliche „Relaxation“ der Alias-</a:t>
            </a:r>
            <a:r>
              <a:rPr lang="de-AT" dirty="0" err="1" smtClean="0">
                <a:sym typeface="Wingdings" panose="05000000000000000000" pitchFamily="2" charset="2"/>
              </a:rPr>
              <a:t>Bindings</a:t>
            </a:r>
            <a:r>
              <a:rPr lang="de-AT" dirty="0" smtClean="0">
                <a:sym typeface="Wingdings" panose="05000000000000000000" pitchFamily="2" charset="2"/>
              </a:rPr>
              <a:t> lösbar?!</a:t>
            </a:r>
          </a:p>
          <a:p>
            <a:pPr lvl="5"/>
            <a:r>
              <a:rPr lang="de-AT" dirty="0" smtClean="0">
                <a:sym typeface="Wingdings" panose="05000000000000000000" pitchFamily="2" charset="2"/>
              </a:rPr>
              <a:t>Set-Vergleich  ID muss irgendeiner ID im Vorgänger-Objektset entsprechen  funktioniert aber </a:t>
            </a:r>
            <a:r>
              <a:rPr lang="de-AT" dirty="0" err="1" smtClean="0">
                <a:sym typeface="Wingdings" panose="05000000000000000000" pitchFamily="2" charset="2"/>
              </a:rPr>
              <a:t>mw</a:t>
            </a:r>
            <a:r>
              <a:rPr lang="de-AT" dirty="0" smtClean="0">
                <a:sym typeface="Wingdings" panose="05000000000000000000" pitchFamily="2" charset="2"/>
              </a:rPr>
              <a:t>. nicht bei allen Typen (bei komplexeren Relationen wo </a:t>
            </a:r>
            <a:r>
              <a:rPr lang="de-AT" dirty="0" err="1" smtClean="0">
                <a:sym typeface="Wingdings" panose="05000000000000000000" pitchFamily="2" charset="2"/>
              </a:rPr>
              <a:t>Tupelposition</a:t>
            </a:r>
            <a:r>
              <a:rPr lang="de-AT" dirty="0" smtClean="0">
                <a:sym typeface="Wingdings" panose="05000000000000000000" pitchFamily="2" charset="2"/>
              </a:rPr>
              <a:t> eine Rolle spielt  haben wir hier aber ohnehin nicht, da Datenlage nicht gegeben) </a:t>
            </a:r>
            <a:endParaRPr lang="de-AT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err="1" smtClean="0"/>
              <a:t>Implications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Rule</a:t>
            </a:r>
            <a:r>
              <a:rPr lang="de-AT" dirty="0"/>
              <a:t>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40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Situationsevolution / CSI / ASFINAG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>
                <a:sym typeface="Wingdings" panose="05000000000000000000" pitchFamily="2" charset="2"/>
              </a:rPr>
              <a:t>Keine „Movements“ / </a:t>
            </a:r>
            <a:r>
              <a:rPr lang="de-AT" strike="sngStrike" dirty="0" smtClean="0">
                <a:sym typeface="Wingdings" panose="05000000000000000000" pitchFamily="2" charset="2"/>
              </a:rPr>
              <a:t>spatio</a:t>
            </a:r>
            <a:r>
              <a:rPr lang="de-AT" dirty="0" smtClean="0">
                <a:sym typeface="Wingdings" panose="05000000000000000000" pitchFamily="2" charset="2"/>
              </a:rPr>
              <a:t>-temporalen Relationen: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Events ~ Zustände des jeweiligen Road Segments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Evolution: nur durch Abfolge der Events gegeben, kaum durch Ausdehnung / Fortbewegung? </a:t>
            </a:r>
            <a:endParaRPr lang="de-AT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Needs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checked</a:t>
            </a:r>
            <a:r>
              <a:rPr lang="de-AT" dirty="0" smtClean="0"/>
              <a:t>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21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Traffic Situation </a:t>
            </a:r>
            <a:r>
              <a:rPr lang="de-AT" dirty="0" err="1"/>
              <a:t>Miner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u="sng" dirty="0" err="1" smtClean="0"/>
              <a:t>Example</a:t>
            </a:r>
            <a:r>
              <a:rPr lang="de-AT" u="sng" dirty="0" smtClean="0"/>
              <a:t>:</a:t>
            </a:r>
          </a:p>
          <a:p>
            <a:pPr marL="0" indent="0">
              <a:buNone/>
            </a:pPr>
            <a:endParaRPr lang="de-AT" dirty="0" smtClean="0">
              <a:sym typeface="Wingdings" panose="05000000000000000000" pitchFamily="2" charset="2"/>
            </a:endParaRPr>
          </a:p>
          <a:p>
            <a:pPr lvl="2"/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67B1-DC40-454B-9FF7-4B3860E40C92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5"/>
          <a:stretch/>
        </p:blipFill>
        <p:spPr bwMode="auto">
          <a:xfrm>
            <a:off x="-2158999" y="2897188"/>
            <a:ext cx="589280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Grafik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67" y="4598035"/>
            <a:ext cx="3028315" cy="1548130"/>
          </a:xfrm>
          <a:prstGeom prst="rect">
            <a:avLst/>
          </a:prstGeom>
          <a:noFill/>
        </p:spPr>
      </p:pic>
      <p:sp>
        <p:nvSpPr>
          <p:cNvPr id="5" name="Pfeil nach rechts 4"/>
          <p:cNvSpPr/>
          <p:nvPr/>
        </p:nvSpPr>
        <p:spPr>
          <a:xfrm>
            <a:off x="4171951" y="5272087"/>
            <a:ext cx="914399" cy="7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6" name="Flussdiagramm: Mehrere Dokumente 5"/>
          <p:cNvSpPr/>
          <p:nvPr/>
        </p:nvSpPr>
        <p:spPr>
          <a:xfrm>
            <a:off x="962025" y="2319336"/>
            <a:ext cx="990600" cy="390525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black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 rot="5400000">
            <a:off x="2197101" y="2522538"/>
            <a:ext cx="520700" cy="790575"/>
          </a:xfrm>
          <a:prstGeom prst="rightArrow">
            <a:avLst>
              <a:gd name="adj1" fmla="val 50000"/>
              <a:gd name="adj2" fmla="val 29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14550" y="2315944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prstClr val="black"/>
                </a:solidFill>
              </a:rPr>
              <a:t>process</a:t>
            </a:r>
            <a:r>
              <a:rPr lang="de-AT" dirty="0">
                <a:solidFill>
                  <a:prstClr val="black"/>
                </a:solidFill>
              </a:rPr>
              <a:t> CSV </a:t>
            </a:r>
            <a:r>
              <a:rPr lang="de-AT" dirty="0" err="1">
                <a:solidFill>
                  <a:prstClr val="black"/>
                </a:solidFill>
              </a:rPr>
              <a:t>files</a:t>
            </a:r>
            <a:endParaRPr lang="de-AT" dirty="0">
              <a:solidFill>
                <a:prstClr val="black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00100" y="6041390"/>
            <a:ext cx="2762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>
                <a:solidFill>
                  <a:prstClr val="black"/>
                </a:solidFill>
              </a:rPr>
              <a:t>Reconstruct</a:t>
            </a:r>
            <a:r>
              <a:rPr lang="de-AT" sz="1400" dirty="0">
                <a:solidFill>
                  <a:prstClr val="black"/>
                </a:solidFill>
              </a:rPr>
              <a:t> </a:t>
            </a:r>
            <a:r>
              <a:rPr lang="de-AT" sz="1400" dirty="0" err="1">
                <a:solidFill>
                  <a:prstClr val="black"/>
                </a:solidFill>
              </a:rPr>
              <a:t>evolving</a:t>
            </a:r>
            <a:r>
              <a:rPr lang="de-AT" sz="1400" dirty="0">
                <a:solidFill>
                  <a:prstClr val="black"/>
                </a:solidFill>
              </a:rPr>
              <a:t> </a:t>
            </a:r>
            <a:r>
              <a:rPr lang="de-AT" sz="1400" dirty="0" err="1">
                <a:solidFill>
                  <a:prstClr val="black"/>
                </a:solidFill>
              </a:rPr>
              <a:t>objects</a:t>
            </a:r>
            <a:r>
              <a:rPr lang="de-AT" sz="1400" dirty="0">
                <a:solidFill>
                  <a:prstClr val="black"/>
                </a:solidFill>
              </a:rPr>
              <a:t> &amp; </a:t>
            </a:r>
            <a:r>
              <a:rPr lang="de-AT" sz="1400" dirty="0" err="1">
                <a:solidFill>
                  <a:prstClr val="black"/>
                </a:solidFill>
              </a:rPr>
              <a:t>situations</a:t>
            </a:r>
            <a:r>
              <a:rPr lang="de-AT" sz="1400" dirty="0">
                <a:solidFill>
                  <a:prstClr val="black"/>
                </a:solidFill>
              </a:rPr>
              <a:t> </a:t>
            </a:r>
            <a:r>
              <a:rPr lang="de-AT" sz="1400" dirty="0" err="1">
                <a:solidFill>
                  <a:prstClr val="black"/>
                </a:solidFill>
              </a:rPr>
              <a:t>from</a:t>
            </a:r>
            <a:r>
              <a:rPr lang="de-AT" sz="1400" dirty="0">
                <a:solidFill>
                  <a:prstClr val="black"/>
                </a:solidFill>
              </a:rPr>
              <a:t> </a:t>
            </a:r>
            <a:r>
              <a:rPr lang="de-AT" sz="1400" dirty="0" err="1">
                <a:solidFill>
                  <a:prstClr val="black"/>
                </a:solidFill>
              </a:rPr>
              <a:t>splitting</a:t>
            </a:r>
            <a:r>
              <a:rPr lang="de-AT" sz="1400" dirty="0">
                <a:solidFill>
                  <a:prstClr val="black"/>
                </a:solidFill>
              </a:rPr>
              <a:t> &amp; </a:t>
            </a:r>
            <a:r>
              <a:rPr lang="de-AT" sz="1400" dirty="0" err="1">
                <a:solidFill>
                  <a:prstClr val="black"/>
                </a:solidFill>
              </a:rPr>
              <a:t>merging</a:t>
            </a:r>
            <a:r>
              <a:rPr lang="de-AT" sz="1400" dirty="0">
                <a:solidFill>
                  <a:prstClr val="black"/>
                </a:solidFill>
              </a:rPr>
              <a:t> </a:t>
            </a:r>
            <a:r>
              <a:rPr lang="de-AT" sz="1400" dirty="0" err="1">
                <a:solidFill>
                  <a:prstClr val="black"/>
                </a:solidFill>
              </a:rPr>
              <a:t>entries</a:t>
            </a:r>
            <a:endParaRPr lang="de-AT" sz="1400" dirty="0">
              <a:solidFill>
                <a:prstClr val="black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800724" y="3935194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prstClr val="black"/>
                </a:solidFill>
              </a:rPr>
              <a:t>construct</a:t>
            </a:r>
            <a:r>
              <a:rPr lang="de-AT" dirty="0">
                <a:solidFill>
                  <a:prstClr val="black"/>
                </a:solidFill>
              </a:rPr>
              <a:t> </a:t>
            </a:r>
            <a:r>
              <a:rPr lang="de-AT" dirty="0" err="1">
                <a:solidFill>
                  <a:prstClr val="black"/>
                </a:solidFill>
              </a:rPr>
              <a:t>patterns</a:t>
            </a:r>
            <a:endParaRPr lang="de-A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Formalizing</a:t>
            </a:r>
            <a:r>
              <a:rPr lang="de-AT" dirty="0"/>
              <a:t> &amp; </a:t>
            </a:r>
            <a:r>
              <a:rPr lang="de-AT" dirty="0" err="1"/>
              <a:t>tracking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 smtClean="0"/>
              <a:t>feasibility</a:t>
            </a:r>
            <a:r>
              <a:rPr lang="de-AT" dirty="0" smtClean="0"/>
              <a:t>:</a:t>
            </a:r>
          </a:p>
          <a:p>
            <a:pPr lvl="1"/>
            <a:r>
              <a:rPr lang="de-AT" b="1" dirty="0" smtClean="0"/>
              <a:t>SET </a:t>
            </a:r>
            <a:r>
              <a:rPr lang="de-AT" b="1" dirty="0" err="1" smtClean="0"/>
              <a:t>mining</a:t>
            </a:r>
            <a:r>
              <a:rPr lang="de-AT" b="1" dirty="0" smtClean="0"/>
              <a:t> </a:t>
            </a:r>
            <a:r>
              <a:rPr lang="de-AT" dirty="0" smtClean="0"/>
              <a:t>on </a:t>
            </a:r>
            <a:r>
              <a:rPr lang="de-AT" u="sng" dirty="0" smtClean="0"/>
              <a:t>human operator-</a:t>
            </a:r>
            <a:r>
              <a:rPr lang="de-AT" u="sng" dirty="0" err="1" smtClean="0"/>
              <a:t>labeled</a:t>
            </a:r>
            <a:r>
              <a:rPr lang="de-AT" dirty="0" smtClean="0"/>
              <a:t> ASFINAG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323979" lvl="1" indent="0">
              <a:buNone/>
            </a:pPr>
            <a:endParaRPr lang="de-AT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3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" y="2639354"/>
            <a:ext cx="8496290" cy="40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hteck 30"/>
          <p:cNvSpPr/>
          <p:nvPr/>
        </p:nvSpPr>
        <p:spPr>
          <a:xfrm>
            <a:off x="359885" y="4091594"/>
            <a:ext cx="8496290" cy="2706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58670" y="4375664"/>
            <a:ext cx="8496290" cy="40355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58670" y="4779223"/>
            <a:ext cx="8496290" cy="67299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61100" y="5452223"/>
            <a:ext cx="8496290" cy="41696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59885" y="5869189"/>
            <a:ext cx="8496290" cy="5340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61100" y="6403199"/>
            <a:ext cx="8496290" cy="29992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16039" y="4062334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  <a:latin typeface="Calibri"/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  <a:latin typeface="Calibri"/>
              </a:rPr>
              <a:t>1</a:t>
            </a:r>
            <a:endParaRPr lang="de-AT" sz="1400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14824" y="4423554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  <a:latin typeface="Calibri"/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  <a:latin typeface="Calibri"/>
              </a:rPr>
              <a:t>2</a:t>
            </a:r>
            <a:endParaRPr lang="de-AT" sz="1400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113609" y="4961833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  <a:latin typeface="Calibri"/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  <a:latin typeface="Calibri"/>
              </a:rPr>
              <a:t>3</a:t>
            </a:r>
            <a:endParaRPr lang="de-AT" sz="1400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22139" y="5462927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  <a:latin typeface="Calibri"/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  <a:latin typeface="Calibri"/>
              </a:rPr>
              <a:t>4</a:t>
            </a:r>
            <a:endParaRPr lang="de-AT" sz="1400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23657" y="5982304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  <a:latin typeface="Calibri"/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  <a:latin typeface="Calibri"/>
              </a:rPr>
              <a:t>5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16342" y="6386813"/>
            <a:ext cx="54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FF0000"/>
                </a:solidFill>
                <a:latin typeface="Calibri"/>
              </a:rPr>
              <a:t>t</a:t>
            </a:r>
            <a:r>
              <a:rPr lang="de-AT" sz="1400" baseline="-25000" dirty="0">
                <a:solidFill>
                  <a:srgbClr val="FF0000"/>
                </a:solidFill>
                <a:latin typeface="Calibri"/>
              </a:rPr>
              <a:t>6</a:t>
            </a:r>
            <a:endParaRPr lang="de-AT" sz="1400" baseline="-250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8857387" y="4303735"/>
            <a:ext cx="176805" cy="2333549"/>
            <a:chOff x="8740424" y="3920947"/>
            <a:chExt cx="176805" cy="2333549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8917229" y="3920947"/>
              <a:ext cx="0" cy="2333549"/>
            </a:xfrm>
            <a:prstGeom prst="line">
              <a:avLst/>
            </a:prstGeom>
            <a:noFill/>
            <a:ln w="1905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45" name="Gerade Verbindung 44"/>
            <p:cNvCxnSpPr/>
            <p:nvPr/>
          </p:nvCxnSpPr>
          <p:spPr>
            <a:xfrm>
              <a:off x="8746527" y="3920947"/>
              <a:ext cx="170702" cy="0"/>
            </a:xfrm>
            <a:prstGeom prst="line">
              <a:avLst/>
            </a:prstGeom>
            <a:noFill/>
            <a:ln w="1905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46" name="Gerade Verbindung 45"/>
            <p:cNvCxnSpPr/>
            <p:nvPr/>
          </p:nvCxnSpPr>
          <p:spPr>
            <a:xfrm>
              <a:off x="8740424" y="4208066"/>
              <a:ext cx="170702" cy="0"/>
            </a:xfrm>
            <a:prstGeom prst="line">
              <a:avLst/>
            </a:prstGeom>
            <a:noFill/>
            <a:ln w="1905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47" name="Gerade Verbindung 46"/>
            <p:cNvCxnSpPr/>
            <p:nvPr/>
          </p:nvCxnSpPr>
          <p:spPr>
            <a:xfrm>
              <a:off x="8741636" y="4608305"/>
              <a:ext cx="170702" cy="0"/>
            </a:xfrm>
            <a:prstGeom prst="line">
              <a:avLst/>
            </a:prstGeom>
            <a:noFill/>
            <a:ln w="1905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48" name="Gerade Verbindung 47"/>
            <p:cNvCxnSpPr/>
            <p:nvPr/>
          </p:nvCxnSpPr>
          <p:spPr>
            <a:xfrm>
              <a:off x="8742855" y="5277918"/>
              <a:ext cx="170702" cy="0"/>
            </a:xfrm>
            <a:prstGeom prst="line">
              <a:avLst/>
            </a:prstGeom>
            <a:noFill/>
            <a:ln w="1905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49" name="Gerade Verbindung 48"/>
            <p:cNvCxnSpPr/>
            <p:nvPr/>
          </p:nvCxnSpPr>
          <p:spPr>
            <a:xfrm>
              <a:off x="8741641" y="5554406"/>
              <a:ext cx="170702" cy="0"/>
            </a:xfrm>
            <a:prstGeom prst="line">
              <a:avLst/>
            </a:prstGeom>
            <a:noFill/>
            <a:ln w="1905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50" name="Gerade Verbindung 49"/>
            <p:cNvCxnSpPr/>
            <p:nvPr/>
          </p:nvCxnSpPr>
          <p:spPr>
            <a:xfrm>
              <a:off x="8742855" y="6254496"/>
              <a:ext cx="170702" cy="0"/>
            </a:xfrm>
            <a:prstGeom prst="line">
              <a:avLst/>
            </a:prstGeom>
            <a:noFill/>
            <a:ln w="1905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8" name="Rechteck 7"/>
          <p:cNvSpPr/>
          <p:nvPr/>
        </p:nvSpPr>
        <p:spPr>
          <a:xfrm>
            <a:off x="2488757" y="3180522"/>
            <a:ext cx="1184746" cy="11131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3339546" y="2433100"/>
            <a:ext cx="103367" cy="7315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1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34" y="1536222"/>
            <a:ext cx="1326243" cy="10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85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Formalizing</a:t>
            </a:r>
            <a:r>
              <a:rPr lang="de-AT" dirty="0"/>
              <a:t> &amp; </a:t>
            </a:r>
            <a:r>
              <a:rPr lang="de-AT" dirty="0" err="1"/>
              <a:t>tracking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7845" y="1777395"/>
            <a:ext cx="6288259" cy="4428658"/>
          </a:xfrm>
        </p:spPr>
        <p:txBody>
          <a:bodyPr/>
          <a:lstStyle/>
          <a:p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 smtClean="0"/>
              <a:t>feasibility</a:t>
            </a:r>
            <a:r>
              <a:rPr lang="de-AT" dirty="0" smtClean="0"/>
              <a:t>:</a:t>
            </a:r>
          </a:p>
          <a:p>
            <a:pPr lvl="1"/>
            <a:r>
              <a:rPr lang="de-AT" b="1" dirty="0" smtClean="0"/>
              <a:t>SET </a:t>
            </a:r>
            <a:r>
              <a:rPr lang="de-AT" b="1" dirty="0" err="1" smtClean="0"/>
              <a:t>mining</a:t>
            </a:r>
            <a:r>
              <a:rPr lang="de-AT" b="1" dirty="0" smtClean="0"/>
              <a:t> </a:t>
            </a:r>
            <a:r>
              <a:rPr lang="de-AT" dirty="0" smtClean="0"/>
              <a:t>on human operator-</a:t>
            </a:r>
            <a:r>
              <a:rPr lang="de-AT" dirty="0" err="1" smtClean="0"/>
              <a:t>labeled</a:t>
            </a:r>
            <a:r>
              <a:rPr lang="de-AT" dirty="0" smtClean="0"/>
              <a:t> ASFINAG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323979" lvl="1" indent="0">
              <a:buNone/>
            </a:pPr>
            <a:endParaRPr lang="de-AT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AT" dirty="0" smtClean="0"/>
              <a:t>Evaluation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6DA967F-3010-427A-B52D-3BF2F080BD14}" type="slidenum">
              <a:rPr lang="de-AT" smtClean="0">
                <a:solidFill>
                  <a:srgbClr val="000000"/>
                </a:solidFill>
              </a:rPr>
              <a:pPr/>
              <a:t>4</a:t>
            </a:fld>
            <a:endParaRPr lang="de-AT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48860" y="2795474"/>
            <a:ext cx="6751669" cy="34855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situation_id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780447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begintime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2014-05-16 14:54:00.0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FLT (Störungen durch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umgestürtzte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Bäume),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vmis_id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8587599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RCD (gesperrt),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vmis_id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8587598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begintime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2014-05-16 15:40:00.0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LBX (Fahrstreifenblockierung beseitigt),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vmis_id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8587598</a:t>
            </a:r>
          </a:p>
          <a:p>
            <a:endParaRPr lang="de-AT" sz="105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Evolution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{FLT,RCD} -&gt; {LBX}</a:t>
            </a:r>
          </a:p>
          <a:p>
            <a:endParaRPr lang="de-AT" sz="105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situation_id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3152103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begintime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2014-07-20 16:47:00.0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FLT (Störungen durch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umgestürtzte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Bäume),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vmis_id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8820763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begintime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2014-07-20 19:21:00.0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OWW (Hindernisse beseitigt),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vmis_id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8820763</a:t>
            </a:r>
          </a:p>
          <a:p>
            <a:endParaRPr lang="de-AT" sz="105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Evolution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{FLT} -&gt; {OWW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AT" sz="105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91392" y="2996160"/>
            <a:ext cx="6230678" cy="166434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94179" y="4739796"/>
            <a:ext cx="6600026" cy="13179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6422070" y="1295613"/>
            <a:ext cx="2743196" cy="51013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</a:t>
            </a:r>
          </a:p>
          <a:p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Identified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evolution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{FLT,RCD} -&gt; {RCD}:   1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{FLT} -&gt; {OWW}:   1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{FLT,LS1,RCD}:   1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{FLT,RCD} -&gt; {LBX}:   2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{FLT,RCD}:   2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{FLT,SAT}:   2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{FLT} -&gt; {FLT} -&gt; {FLT}:   1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{FLT,LCR}:   2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{FLT}:   2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</a:t>
            </a:r>
          </a:p>
          <a:p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Identified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{FLT}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{FLT,RCD}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{FLT,SAT}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{FLT,LCR}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{LBX}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{FLT,LS1,RCD}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{OWW}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{RCD}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</a:t>
            </a:r>
          </a:p>
          <a:p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Identified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05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transitions</a:t>
            </a:r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{FLT} -&gt; {FLT}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{FLT,RCD} -&gt; {LBX}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{FLT} -&gt; {OWW}</a:t>
            </a:r>
          </a:p>
          <a:p>
            <a:r>
              <a:rPr lang="de-AT" sz="105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{FLT,RCD} -&gt; {RCD}</a:t>
            </a:r>
          </a:p>
        </p:txBody>
      </p:sp>
      <p:sp>
        <p:nvSpPr>
          <p:cNvPr id="60" name="Rechteck 59"/>
          <p:cNvSpPr/>
          <p:nvPr/>
        </p:nvSpPr>
        <p:spPr>
          <a:xfrm>
            <a:off x="221206" y="3807065"/>
            <a:ext cx="6168965" cy="4813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18589" y="3179135"/>
            <a:ext cx="6168965" cy="61729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Abgerundete rechteckige Legende 51"/>
          <p:cNvSpPr/>
          <p:nvPr/>
        </p:nvSpPr>
        <p:spPr>
          <a:xfrm>
            <a:off x="2930217" y="2900482"/>
            <a:ext cx="2730682" cy="948509"/>
          </a:xfrm>
          <a:prstGeom prst="wedgeRoundRectCallout">
            <a:avLst>
              <a:gd name="adj1" fmla="val 78669"/>
              <a:gd name="adj2" fmla="val 43444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>
                <a:solidFill>
                  <a:prstClr val="white"/>
                </a:solidFill>
                <a:sym typeface="Wingdings" panose="05000000000000000000" pitchFamily="2" charset="2"/>
              </a:rPr>
              <a:t>(semi-)</a:t>
            </a:r>
            <a:r>
              <a:rPr lang="de-AT" sz="1400" dirty="0" err="1">
                <a:solidFill>
                  <a:prstClr val="white"/>
                </a:solidFill>
                <a:sym typeface="Wingdings" panose="05000000000000000000" pitchFamily="2" charset="2"/>
              </a:rPr>
              <a:t>automatically</a:t>
            </a:r>
            <a:r>
              <a:rPr lang="de-AT" sz="1400" dirty="0">
                <a:solidFill>
                  <a:prstClr val="white"/>
                </a:solidFill>
                <a:sym typeface="Wingdings" panose="05000000000000000000" pitchFamily="2" charset="2"/>
              </a:rPr>
              <a:t> </a:t>
            </a:r>
            <a:r>
              <a:rPr lang="de-AT" sz="1400" dirty="0" err="1">
                <a:solidFill>
                  <a:prstClr val="white"/>
                </a:solidFill>
                <a:sym typeface="Wingdings" panose="05000000000000000000" pitchFamily="2" charset="2"/>
              </a:rPr>
              <a:t>generate</a:t>
            </a:r>
            <a:r>
              <a:rPr lang="de-AT" sz="1400" dirty="0">
                <a:solidFill>
                  <a:prstClr val="white"/>
                </a:solidFill>
                <a:sym typeface="Wingdings" panose="05000000000000000000" pitchFamily="2" charset="2"/>
              </a:rPr>
              <a:t> SETs </a:t>
            </a:r>
            <a:r>
              <a:rPr lang="de-AT" sz="1400" dirty="0" err="1">
                <a:solidFill>
                  <a:prstClr val="white"/>
                </a:solidFill>
                <a:sym typeface="Wingdings" panose="05000000000000000000" pitchFamily="2" charset="2"/>
              </a:rPr>
              <a:t>based</a:t>
            </a:r>
            <a:r>
              <a:rPr lang="de-AT" sz="1400" dirty="0">
                <a:solidFill>
                  <a:prstClr val="white"/>
                </a:solidFill>
                <a:sym typeface="Wingdings" panose="05000000000000000000" pitchFamily="2" charset="2"/>
              </a:rPr>
              <a:t> on </a:t>
            </a:r>
            <a:r>
              <a:rPr lang="de-AT" sz="1400" dirty="0" err="1">
                <a:solidFill>
                  <a:prstClr val="white"/>
                </a:solidFill>
                <a:sym typeface="Wingdings" panose="05000000000000000000" pitchFamily="2" charset="2"/>
              </a:rPr>
              <a:t>available</a:t>
            </a:r>
            <a:r>
              <a:rPr lang="de-AT" sz="1400" dirty="0">
                <a:solidFill>
                  <a:prstClr val="white"/>
                </a:solidFill>
                <a:sym typeface="Wingdings" panose="05000000000000000000" pitchFamily="2" charset="2"/>
              </a:rPr>
              <a:t> </a:t>
            </a:r>
            <a:r>
              <a:rPr lang="de-AT" sz="1400" dirty="0" err="1">
                <a:solidFill>
                  <a:prstClr val="white"/>
                </a:solidFill>
                <a:sym typeface="Wingdings" panose="05000000000000000000" pitchFamily="2" charset="2"/>
              </a:rPr>
              <a:t>data</a:t>
            </a:r>
            <a:endParaRPr lang="de-AT" sz="1400" dirty="0">
              <a:solidFill>
                <a:prstClr val="white"/>
              </a:solidFill>
              <a:sym typeface="Wingdings" panose="05000000000000000000" pitchFamily="2" charset="2"/>
            </a:endParaRPr>
          </a:p>
        </p:txBody>
      </p:sp>
      <p:grpSp>
        <p:nvGrpSpPr>
          <p:cNvPr id="50" name="Gruppieren 49"/>
          <p:cNvGrpSpPr/>
          <p:nvPr/>
        </p:nvGrpSpPr>
        <p:grpSpPr>
          <a:xfrm>
            <a:off x="414660" y="4146698"/>
            <a:ext cx="5007946" cy="2509283"/>
            <a:chOff x="414660" y="4146698"/>
            <a:chExt cx="5007946" cy="2509283"/>
          </a:xfrm>
        </p:grpSpPr>
        <p:sp>
          <p:nvSpPr>
            <p:cNvPr id="54" name="Rectangular Callout 526"/>
            <p:cNvSpPr/>
            <p:nvPr/>
          </p:nvSpPr>
          <p:spPr>
            <a:xfrm>
              <a:off x="414660" y="4146698"/>
              <a:ext cx="5007946" cy="2509283"/>
            </a:xfrm>
            <a:prstGeom prst="wedgeRectCallout">
              <a:avLst>
                <a:gd name="adj1" fmla="val 28424"/>
                <a:gd name="adj2" fmla="val -67920"/>
              </a:avLst>
            </a:prstGeom>
            <a:solidFill>
              <a:schemeClr val="bg1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endParaRPr lang="de-AT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47" name="Gruppieren 46"/>
            <p:cNvGrpSpPr/>
            <p:nvPr/>
          </p:nvGrpSpPr>
          <p:grpSpPr>
            <a:xfrm>
              <a:off x="599083" y="4245833"/>
              <a:ext cx="4586994" cy="2340929"/>
              <a:chOff x="527271" y="1329070"/>
              <a:chExt cx="4586994" cy="2340929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929800" y="1371602"/>
                <a:ext cx="818707" cy="38277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>
                    <a:solidFill>
                      <a:prstClr val="white"/>
                    </a:solidFill>
                  </a:rPr>
                  <a:t>{FLT}</a:t>
                </a:r>
                <a:endParaRPr lang="de-AT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73592" y="2079536"/>
                <a:ext cx="818707" cy="3827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>
                    <a:solidFill>
                      <a:prstClr val="white"/>
                    </a:solidFill>
                  </a:rPr>
                  <a:t>{FLT, RCD}</a:t>
                </a:r>
                <a:endParaRPr lang="de-AT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527271" y="2986860"/>
                <a:ext cx="894907" cy="3827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>
                    <a:solidFill>
                      <a:prstClr val="white"/>
                    </a:solidFill>
                  </a:rPr>
                  <a:t>{RCD}</a:t>
                </a:r>
                <a:endParaRPr lang="de-AT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2090244" y="2298371"/>
                <a:ext cx="818707" cy="3827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>
                    <a:solidFill>
                      <a:prstClr val="white"/>
                    </a:solidFill>
                  </a:rPr>
                  <a:t>{FLT, SAT}</a:t>
                </a:r>
                <a:endParaRPr lang="de-AT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3115340" y="2309907"/>
                <a:ext cx="818707" cy="3827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>
                    <a:solidFill>
                      <a:prstClr val="white"/>
                    </a:solidFill>
                  </a:rPr>
                  <a:t>{FLT, LCR}</a:t>
                </a:r>
                <a:endParaRPr lang="de-AT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295558" y="2145987"/>
                <a:ext cx="818707" cy="5812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>
                    <a:solidFill>
                      <a:prstClr val="white"/>
                    </a:solidFill>
                  </a:rPr>
                  <a:t>{FLT,</a:t>
                </a:r>
              </a:p>
              <a:p>
                <a:pPr algn="ctr"/>
                <a:r>
                  <a:rPr lang="de-AT" sz="1200" dirty="0">
                    <a:solidFill>
                      <a:prstClr val="white"/>
                    </a:solidFill>
                  </a:rPr>
                  <a:t>LS1, RCD}</a:t>
                </a:r>
                <a:endParaRPr lang="de-AT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705447" y="1329070"/>
                <a:ext cx="999464" cy="38277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>
                    <a:solidFill>
                      <a:prstClr val="white"/>
                    </a:solidFill>
                  </a:rPr>
                  <a:t>{OWW}</a:t>
                </a:r>
                <a:endParaRPr lang="de-AT" sz="12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" name="Gerade Verbindung mit Pfeil 10"/>
              <p:cNvCxnSpPr>
                <a:stCxn id="12" idx="5"/>
                <a:endCxn id="20" idx="1"/>
              </p:cNvCxnSpPr>
              <p:nvPr/>
            </p:nvCxnSpPr>
            <p:spPr>
              <a:xfrm>
                <a:off x="1472402" y="2406252"/>
                <a:ext cx="672698" cy="9370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2014044" y="3287227"/>
                <a:ext cx="894907" cy="38277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>
                    <a:solidFill>
                      <a:prstClr val="white"/>
                    </a:solidFill>
                  </a:rPr>
                  <a:t>{LBX}</a:t>
                </a:r>
                <a:endParaRPr lang="de-AT" sz="12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4" name="Gerade Verbindung mit Pfeil 23"/>
              <p:cNvCxnSpPr>
                <a:stCxn id="12" idx="4"/>
                <a:endCxn id="13" idx="0"/>
              </p:cNvCxnSpPr>
              <p:nvPr/>
            </p:nvCxnSpPr>
            <p:spPr>
              <a:xfrm flipH="1">
                <a:off x="974725" y="2462308"/>
                <a:ext cx="208221" cy="524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>
                <a:stCxn id="8" idx="6"/>
                <a:endCxn id="17" idx="2"/>
              </p:cNvCxnSpPr>
              <p:nvPr/>
            </p:nvCxnSpPr>
            <p:spPr>
              <a:xfrm flipV="1">
                <a:off x="2748507" y="1520456"/>
                <a:ext cx="956940" cy="42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Picture 1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934" y="974247"/>
            <a:ext cx="1326243" cy="10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31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1" grpId="0" animBg="1"/>
      <p:bldP spid="60" grpId="0" animBg="1"/>
      <p:bldP spid="6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Situationsevolution / CSI / ASFINAG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Problem:</a:t>
            </a:r>
          </a:p>
          <a:p>
            <a:pPr lvl="1"/>
            <a:r>
              <a:rPr lang="de-AT" b="1" u="sng" dirty="0" smtClean="0"/>
              <a:t>Kaum</a:t>
            </a:r>
            <a:r>
              <a:rPr lang="de-AT" dirty="0" smtClean="0"/>
              <a:t> Evolution in den </a:t>
            </a:r>
            <a:r>
              <a:rPr lang="de-AT" dirty="0" smtClean="0"/>
              <a:t>bisherigen </a:t>
            </a:r>
            <a:r>
              <a:rPr lang="de-AT" dirty="0" smtClean="0"/>
              <a:t>ASFINAG-Daten</a:t>
            </a:r>
            <a:endParaRPr lang="de-AT" dirty="0" smtClean="0"/>
          </a:p>
          <a:p>
            <a:pPr lvl="2"/>
            <a:r>
              <a:rPr lang="de-AT" dirty="0" smtClean="0"/>
              <a:t>Ausgesprochen </a:t>
            </a:r>
            <a:r>
              <a:rPr lang="de-AT" b="1" dirty="0" smtClean="0"/>
              <a:t>grob-granular</a:t>
            </a:r>
            <a:r>
              <a:rPr lang="de-AT" dirty="0" smtClean="0"/>
              <a:t>!!!</a:t>
            </a:r>
          </a:p>
          <a:p>
            <a:pPr lvl="3"/>
            <a:r>
              <a:rPr lang="de-AT" dirty="0" smtClean="0"/>
              <a:t>Z.B. haben Unfall und Stau meist gleich </a:t>
            </a:r>
            <a:r>
              <a:rPr lang="de-AT" dirty="0" err="1" smtClean="0"/>
              <a:t>begin</a:t>
            </a:r>
            <a:r>
              <a:rPr lang="de-AT" dirty="0"/>
              <a:t> </a:t>
            </a:r>
            <a:r>
              <a:rPr lang="de-AT" dirty="0" smtClean="0"/>
              <a:t>time, gleiche </a:t>
            </a:r>
            <a:r>
              <a:rPr lang="de-AT" dirty="0" err="1" smtClean="0"/>
              <a:t>begin</a:t>
            </a:r>
            <a:r>
              <a:rPr lang="de-AT" dirty="0" smtClean="0"/>
              <a:t> und end </a:t>
            </a:r>
            <a:r>
              <a:rPr lang="de-AT" dirty="0" err="1" smtClean="0"/>
              <a:t>meter</a:t>
            </a:r>
            <a:endParaRPr lang="de-AT" dirty="0" smtClean="0"/>
          </a:p>
          <a:p>
            <a:pPr lvl="4"/>
            <a:r>
              <a:rPr lang="de-AT" i="1" dirty="0" smtClean="0"/>
              <a:t>Stau als Folge von Unfall, oder Auffahrunfall?? </a:t>
            </a:r>
          </a:p>
          <a:p>
            <a:pPr lvl="5"/>
            <a:r>
              <a:rPr lang="de-AT" i="1" dirty="0" smtClean="0"/>
              <a:t>Nicht klar, was (zeitl. + räumlich) davor war…</a:t>
            </a:r>
          </a:p>
          <a:p>
            <a:pPr lvl="4"/>
            <a:r>
              <a:rPr lang="de-AT" dirty="0" smtClean="0"/>
              <a:t>Keine Evolution bei Geisterfahrern! (s.u.)</a:t>
            </a:r>
          </a:p>
          <a:p>
            <a:pPr lvl="2"/>
            <a:r>
              <a:rPr lang="de-AT" dirty="0" smtClean="0"/>
              <a:t>Am ehesten noch Ereignistyp-Abfolge interessant</a:t>
            </a:r>
          </a:p>
          <a:p>
            <a:pPr lvl="3"/>
            <a:r>
              <a:rPr lang="de-AT" dirty="0" smtClean="0"/>
              <a:t>Meldung, dazugehörige </a:t>
            </a:r>
            <a:r>
              <a:rPr lang="de-AT" dirty="0" err="1" smtClean="0"/>
              <a:t>Aufhebensmeldung</a:t>
            </a:r>
            <a:r>
              <a:rPr lang="de-AT" dirty="0" smtClean="0"/>
              <a:t> ..X</a:t>
            </a:r>
          </a:p>
          <a:p>
            <a:pPr lvl="3"/>
            <a:r>
              <a:rPr lang="de-AT" dirty="0" smtClean="0"/>
              <a:t>Grundsätzlich identifizierbar über </a:t>
            </a:r>
            <a:r>
              <a:rPr lang="de-AT" b="1" dirty="0" err="1" smtClean="0"/>
              <a:t>situation_id</a:t>
            </a:r>
            <a:endParaRPr lang="de-AT" b="1" dirty="0" smtClean="0"/>
          </a:p>
          <a:p>
            <a:pPr lvl="4"/>
            <a:r>
              <a:rPr lang="de-AT" dirty="0" smtClean="0"/>
              <a:t>Nichts „Neues“ für Operatoren</a:t>
            </a:r>
          </a:p>
          <a:p>
            <a:pPr lvl="4"/>
            <a:r>
              <a:rPr lang="de-AT" dirty="0" smtClean="0"/>
              <a:t>Oft: wo‘s spannend ist </a:t>
            </a:r>
            <a:r>
              <a:rPr lang="de-AT" dirty="0" smtClean="0">
                <a:sym typeface="Wingdings" panose="05000000000000000000" pitchFamily="2" charset="2"/>
              </a:rPr>
              <a:t> keine Geo-Daten verfügbar</a:t>
            </a:r>
            <a:endParaRPr lang="de-AT" dirty="0" smtClean="0"/>
          </a:p>
          <a:p>
            <a:pPr lvl="3"/>
            <a:endParaRPr lang="de-AT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Probleme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3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Situationsevolution / CSI / ASFINAG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Methodology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„empirische“ Vorgehensweise:</a:t>
            </a:r>
          </a:p>
          <a:p>
            <a:pPr lvl="2"/>
            <a:r>
              <a:rPr lang="de-AT" dirty="0" smtClean="0"/>
              <a:t>„Rohdaten“: Interessante Ereigniscodes durchsuchen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situation_ids</a:t>
            </a:r>
            <a:r>
              <a:rPr lang="de-AT" dirty="0" smtClean="0">
                <a:sym typeface="Wingdings" panose="05000000000000000000" pitchFamily="2" charset="2"/>
              </a:rPr>
              <a:t>  </a:t>
            </a:r>
            <a:r>
              <a:rPr lang="de-AT" dirty="0" smtClean="0">
                <a:sym typeface="Wingdings" panose="05000000000000000000" pitchFamily="2" charset="2"/>
              </a:rPr>
              <a:t>auswerten</a:t>
            </a:r>
            <a:endParaRPr lang="de-AT" dirty="0" smtClean="0">
              <a:sym typeface="Wingdings" panose="05000000000000000000" pitchFamily="2" charset="2"/>
            </a:endParaRP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Beispiele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Approach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365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Situationsevolution / CSI / ASFINAG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Welche Ereignistypen gibt‘s? (29.8.2014 - ?) 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	</a:t>
            </a:r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0" y="2122090"/>
            <a:ext cx="3710798" cy="463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898" y="2114775"/>
            <a:ext cx="3647298" cy="470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907543" y="5087154"/>
            <a:ext cx="1105407" cy="1198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07542" y="5677704"/>
            <a:ext cx="1105407" cy="399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603243" y="2103040"/>
            <a:ext cx="1105407" cy="119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603242" y="2680504"/>
            <a:ext cx="2191258" cy="119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603243" y="2877354"/>
            <a:ext cx="1105407" cy="1198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603243" y="3550454"/>
            <a:ext cx="1226057" cy="11984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603243" y="4020354"/>
            <a:ext cx="1105407" cy="11984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603243" y="4522004"/>
            <a:ext cx="1670557" cy="462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93464" y="5167735"/>
            <a:ext cx="1105407" cy="119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603243" y="5359400"/>
            <a:ext cx="1670557" cy="11984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03243" y="5744781"/>
            <a:ext cx="1486407" cy="119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593463" y="6718371"/>
            <a:ext cx="1731137" cy="96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8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Situationsevolution / CSI / ASFINAG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Welche Ereignistypen gibt‘s?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err="1" smtClean="0"/>
              <a:t>Diss</a:t>
            </a:r>
            <a:r>
              <a:rPr lang="de-AT" dirty="0" smtClean="0"/>
              <a:t>-Evaluierung	</a:t>
            </a:r>
            <a:endParaRPr lang="de-AT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" y="202005"/>
            <a:ext cx="4497076" cy="59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56" y="202005"/>
            <a:ext cx="4609634" cy="619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304293" y="202808"/>
            <a:ext cx="2781807" cy="16549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5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91339" y="1308100"/>
            <a:ext cx="1986894" cy="23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41885" y="1886754"/>
            <a:ext cx="1531365" cy="11984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5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23089" y="2363004"/>
            <a:ext cx="2159761" cy="11984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5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91339" y="3058002"/>
            <a:ext cx="2286761" cy="241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23089" y="3442504"/>
            <a:ext cx="3251961" cy="469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41885" y="4261654"/>
            <a:ext cx="2407665" cy="335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1885" y="5087154"/>
            <a:ext cx="1861565" cy="11984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5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29312" y="5328454"/>
            <a:ext cx="3245738" cy="227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29693" y="5677704"/>
            <a:ext cx="1216024" cy="11984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5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831843" y="242907"/>
            <a:ext cx="1480057" cy="12539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5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831843" y="2533650"/>
            <a:ext cx="1899157" cy="47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31843" y="3851677"/>
            <a:ext cx="2832607" cy="1198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831843" y="4096554"/>
            <a:ext cx="1568957" cy="11984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5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850893" y="4335885"/>
            <a:ext cx="1397253" cy="11984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5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831843" y="4941104"/>
            <a:ext cx="1784857" cy="1198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850893" y="5297106"/>
            <a:ext cx="2737357" cy="259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831843" y="5906304"/>
            <a:ext cx="2642107" cy="11984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4831843" y="2185203"/>
            <a:ext cx="1721357" cy="23772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50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850893" y="724704"/>
            <a:ext cx="1397253" cy="11984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4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Situationsevolution / CSI / ASFINAG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3328" cy="4525963"/>
          </a:xfrm>
        </p:spPr>
        <p:txBody>
          <a:bodyPr>
            <a:normAutofit/>
          </a:bodyPr>
          <a:lstStyle/>
          <a:p>
            <a:r>
              <a:rPr lang="de-AT" dirty="0" smtClean="0">
                <a:sym typeface="Wingdings" panose="05000000000000000000" pitchFamily="2" charset="2"/>
              </a:rPr>
              <a:t>Situationen zu bestimmten Typen von Interesse ermitteln  z.B. VWX, „Geisterfahrerwarnung aufgehoben“:</a:t>
            </a:r>
            <a:endParaRPr lang="de-AT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1" y="408509"/>
            <a:ext cx="2349270" cy="604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689206" y="5023975"/>
            <a:ext cx="1086852" cy="1425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860244" y="5084064"/>
            <a:ext cx="3617366" cy="991209"/>
          </a:xfrm>
          <a:prstGeom prst="wedgeRoundRectCallout">
            <a:avLst>
              <a:gd name="adj1" fmla="val 55305"/>
              <a:gd name="adj2" fmla="val 622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prstClr val="white"/>
                </a:solidFill>
              </a:rPr>
              <a:t>Entweder keine Situationsevolution eingetragen, oder wir haben die Daten einfach nicht erhalten!</a:t>
            </a:r>
            <a:endParaRPr lang="de-AT" dirty="0">
              <a:solidFill>
                <a:prstClr val="white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" y="3672911"/>
            <a:ext cx="9060421" cy="126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" y="5011780"/>
            <a:ext cx="8966994" cy="86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0" y="5901777"/>
            <a:ext cx="8880370" cy="90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9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rowdsa_template_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orlage Arial EN emf" id="{B851EDC3-7478-488A-ADD3-D5C1C3A63F14}" vid="{BD9556AC-E03E-4605-BD92-2440E87BA6E3}"/>
    </a:ext>
  </a:extLst>
</a:theme>
</file>

<file path=ppt/theme/theme3.xml><?xml version="1.0" encoding="utf-8"?>
<a:theme xmlns:a="http://schemas.openxmlformats.org/drawingml/2006/main" name="3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Bildschirmpräsentation (4:3)</PresentationFormat>
  <Paragraphs>159</Paragraphs>
  <Slides>15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crowdsa_template_v01</vt:lpstr>
      <vt:lpstr>1_Larissa</vt:lpstr>
      <vt:lpstr>3_Larissa</vt:lpstr>
      <vt:lpstr>Traffic Situation Miner</vt:lpstr>
      <vt:lpstr>Traffic Situation Miner</vt:lpstr>
      <vt:lpstr>Formalizing &amp; tracking</vt:lpstr>
      <vt:lpstr>Formalizing &amp; tracking</vt:lpstr>
      <vt:lpstr>Situationsevolution / CSI / ASFINAG</vt:lpstr>
      <vt:lpstr>Situationsevolution / CSI / ASFINAG</vt:lpstr>
      <vt:lpstr>Situationsevolution / CSI / ASFINAG</vt:lpstr>
      <vt:lpstr>Situationsevolution / CSI / ASFINAG</vt:lpstr>
      <vt:lpstr>Situationsevolution / CSI / ASFINAG</vt:lpstr>
      <vt:lpstr>Situationsevolution / CSI / ASFINAG</vt:lpstr>
      <vt:lpstr>Situationsevolution / CSI / ASFINAG</vt:lpstr>
      <vt:lpstr>Situationsevolution / CSI / ASFINAG</vt:lpstr>
      <vt:lpstr>Situationsevolution / CSI / ASFINAG</vt:lpstr>
      <vt:lpstr>Situationsevolution / CSI / ASFINAG</vt:lpstr>
      <vt:lpstr>Situationsevolution / CSI / ASFINAG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Situationsevolution / CSI / ASFINAG</dc:title>
  <dc:creator>Andrea</dc:creator>
  <cp:lastModifiedBy>Andrea</cp:lastModifiedBy>
  <cp:revision>4</cp:revision>
  <dcterms:created xsi:type="dcterms:W3CDTF">2017-03-17T09:25:05Z</dcterms:created>
  <dcterms:modified xsi:type="dcterms:W3CDTF">2017-03-17T11:49:34Z</dcterms:modified>
</cp:coreProperties>
</file>