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cae8113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cae8113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bd3a27a5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bd3a27a5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cae8113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cae8113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cae811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cae811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Radius</a:t>
            </a:r>
            <a:r>
              <a:rPr lang="en" sz="1135">
                <a:solidFill>
                  <a:schemeClr val="dk1"/>
                </a:solidFill>
                <a:latin typeface="Lato"/>
                <a:ea typeface="Lato"/>
                <a:cs typeface="Lato"/>
                <a:sym typeface="Lato"/>
              </a:rPr>
              <a:t> =  mean of distances from center to points on the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Texture</a:t>
            </a:r>
            <a:r>
              <a:rPr lang="en" sz="1135">
                <a:solidFill>
                  <a:schemeClr val="dk1"/>
                </a:solidFill>
                <a:latin typeface="Lato"/>
                <a:ea typeface="Lato"/>
                <a:cs typeface="Lato"/>
                <a:sym typeface="Lato"/>
              </a:rPr>
              <a:t> = standard deviation of gray-scale values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Perimeter</a:t>
            </a:r>
            <a:r>
              <a:rPr lang="en" sz="1135">
                <a:solidFill>
                  <a:schemeClr val="dk1"/>
                </a:solidFill>
                <a:latin typeface="Lato"/>
                <a:ea typeface="Lato"/>
                <a:cs typeface="Lato"/>
                <a:sym typeface="Lato"/>
              </a:rPr>
              <a:t> = the distance around the edge of a shape of the cell.</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Area</a:t>
            </a:r>
            <a:r>
              <a:rPr lang="en" sz="1135">
                <a:solidFill>
                  <a:schemeClr val="dk1"/>
                </a:solidFill>
                <a:latin typeface="Lato"/>
                <a:ea typeface="Lato"/>
                <a:cs typeface="Lato"/>
                <a:sym typeface="Lato"/>
              </a:rPr>
              <a:t> =  area based on the cell’s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Smoothness</a:t>
            </a:r>
            <a:r>
              <a:rPr lang="en" sz="1135">
                <a:solidFill>
                  <a:schemeClr val="dk1"/>
                </a:solidFill>
                <a:latin typeface="Lato"/>
                <a:ea typeface="Lato"/>
                <a:cs typeface="Lato"/>
                <a:sym typeface="Lato"/>
              </a:rPr>
              <a:t> =  local variation in radius lengths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Compactness</a:t>
            </a:r>
            <a:r>
              <a:rPr lang="en" sz="1135">
                <a:solidFill>
                  <a:schemeClr val="dk1"/>
                </a:solidFill>
                <a:latin typeface="Lato"/>
                <a:ea typeface="Lato"/>
                <a:cs typeface="Lato"/>
                <a:sym typeface="Lato"/>
              </a:rPr>
              <a:t> = perimeter^2 / area - 1.0</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Concavity</a:t>
            </a:r>
            <a:r>
              <a:rPr lang="en" sz="1135">
                <a:solidFill>
                  <a:schemeClr val="dk1"/>
                </a:solidFill>
                <a:latin typeface="Lato"/>
                <a:ea typeface="Lato"/>
                <a:cs typeface="Lato"/>
                <a:sym typeface="Lato"/>
              </a:rPr>
              <a:t> = severity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concave points</a:t>
            </a:r>
            <a:r>
              <a:rPr lang="en" sz="1135">
                <a:solidFill>
                  <a:schemeClr val="dk1"/>
                </a:solidFill>
                <a:latin typeface="Lato"/>
                <a:ea typeface="Lato"/>
                <a:cs typeface="Lato"/>
                <a:sym typeface="Lato"/>
              </a:rPr>
              <a:t> = number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Symmetry</a:t>
            </a:r>
            <a:r>
              <a:rPr lang="en" sz="1135">
                <a:solidFill>
                  <a:schemeClr val="dk1"/>
                </a:solidFill>
                <a:latin typeface="Lato"/>
                <a:ea typeface="Lato"/>
                <a:cs typeface="Lato"/>
                <a:sym typeface="Lato"/>
              </a:rPr>
              <a:t> = cell symmetry based on mean radius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fractal dimension</a:t>
            </a:r>
            <a:r>
              <a:rPr lang="en" sz="1135">
                <a:solidFill>
                  <a:schemeClr val="dk1"/>
                </a:solidFill>
                <a:latin typeface="Lato"/>
                <a:ea typeface="Lato"/>
                <a:cs typeface="Lato"/>
                <a:sym typeface="Lato"/>
              </a:rPr>
              <a:t> = ( a measure of the space-filling capacity of a pattern that tells how a fractal scales differently from the space it is embedded in.) “coastline approximation” - 1</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sz="1520">
                <a:solidFill>
                  <a:schemeClr val="lt1"/>
                </a:solidFill>
                <a:latin typeface="Lato"/>
                <a:ea typeface="Lato"/>
                <a:cs typeface="Lato"/>
                <a:sym typeface="Lato"/>
              </a:rPr>
              <a:t>These values were computed by the using thse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measurement.ss</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sz="1520">
                <a:solidFill>
                  <a:schemeClr val="lt1"/>
                </a:solidFill>
                <a:latin typeface="Lato"/>
                <a:ea typeface="Lato"/>
                <a:cs typeface="Lato"/>
                <a:sym typeface="Lato"/>
              </a:rPr>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t/>
            </a:r>
            <a:endParaRPr sz="1220">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sz="1520">
                <a:solidFill>
                  <a:schemeClr val="lt1"/>
                </a:solidFill>
                <a:latin typeface="Lato"/>
                <a:ea typeface="Lato"/>
                <a:cs typeface="Lato"/>
                <a:sym typeface="Lato"/>
              </a:rPr>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cae8113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cae8113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cae8113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cae8113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cae8113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cae8113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cae81130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cae81130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cae81130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cae8113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the </a:t>
            </a:r>
            <a:r>
              <a:rPr lang="en"/>
              <a:t>Presence of Cancer in Breast Cancer Cells</a:t>
            </a:r>
            <a:r>
              <a:rPr lang="en"/>
              <a: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Gustavo “David” Reyes, Kenny Rodriguez, Bryan Rojas, and MacKenzie Wright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Recount of </a:t>
            </a:r>
            <a:r>
              <a:rPr lang="en" sz="1500">
                <a:latin typeface="Roboto"/>
                <a:ea typeface="Roboto"/>
                <a:cs typeface="Roboto"/>
                <a:sym typeface="Roboto"/>
              </a:rPr>
              <a:t> </a:t>
            </a:r>
            <a:r>
              <a:rPr lang="en"/>
              <a:t>Technologies, Tools, Languages, and Algorithms</a:t>
            </a:r>
            <a:endParaRPr/>
          </a:p>
        </p:txBody>
      </p:sp>
      <p:sp>
        <p:nvSpPr>
          <p:cNvPr id="215" name="Google Shape;21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Machine Learning Model: Google Colab - Python, Pandas, PySpark, and Matplot</a:t>
            </a:r>
            <a:endParaRPr/>
          </a:p>
          <a:p>
            <a:pPr indent="457200" lvl="0" marL="0" rtl="0" algn="l">
              <a:spcBef>
                <a:spcPts val="1200"/>
              </a:spcBef>
              <a:spcAft>
                <a:spcPts val="0"/>
              </a:spcAft>
              <a:buNone/>
            </a:pPr>
            <a:r>
              <a:rPr lang="en"/>
              <a:t>For ease of sharing amongst all four members, we used Google Colab to write and build our Machine Learning Model. This would also allow us to easily upload the DataBase through the cloud easier with Amazon Web Services (AWS).</a:t>
            </a:r>
            <a:endParaRPr/>
          </a:p>
          <a:p>
            <a:pPr indent="0" lvl="0" marL="0" rtl="0" algn="l">
              <a:spcBef>
                <a:spcPts val="1200"/>
              </a:spcBef>
              <a:spcAft>
                <a:spcPts val="0"/>
              </a:spcAft>
              <a:buNone/>
            </a:pPr>
            <a:r>
              <a:rPr lang="en"/>
              <a:t>DataBase: AWS - RDS and S3 &amp; </a:t>
            </a:r>
            <a:r>
              <a:rPr lang="en"/>
              <a:t>Postgres</a:t>
            </a:r>
            <a:endParaRPr/>
          </a:p>
          <a:p>
            <a:pPr indent="0" lvl="0" marL="0" rtl="0" algn="l">
              <a:spcBef>
                <a:spcPts val="1200"/>
              </a:spcBef>
              <a:spcAft>
                <a:spcPts val="0"/>
              </a:spcAft>
              <a:buNone/>
            </a:pPr>
            <a:r>
              <a:rPr lang="en"/>
              <a:t>	As stated previously, AWS was used to </a:t>
            </a:r>
            <a:r>
              <a:rPr lang="en"/>
              <a:t>easily</a:t>
            </a:r>
            <a:r>
              <a:rPr lang="en"/>
              <a:t> add the DataBase to our notebook. With AWS, we connected to the Database locally with </a:t>
            </a:r>
            <a:r>
              <a:rPr lang="en"/>
              <a:t>Postgres</a:t>
            </a:r>
            <a:r>
              <a:rPr lang="en"/>
              <a:t> to create the tables we used for this model. After the tables were created, we loaded them back to AWS, which can then be added to our notebook on Google Colab</a:t>
            </a:r>
            <a:endParaRPr/>
          </a:p>
          <a:p>
            <a:pPr indent="0" lvl="0" marL="0" rtl="0" algn="l">
              <a:spcBef>
                <a:spcPts val="1200"/>
              </a:spcBef>
              <a:spcAft>
                <a:spcPts val="1200"/>
              </a:spcAft>
              <a:buNone/>
            </a:pPr>
            <a:r>
              <a:rPr lang="en"/>
              <a:t>Interactive Visualization: Tableau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Use of Machine Learning to Predict the </a:t>
            </a:r>
            <a:r>
              <a:rPr lang="en"/>
              <a:t>Presence</a:t>
            </a:r>
            <a:r>
              <a:rPr lang="en"/>
              <a:t> of Breast Cancer</a:t>
            </a:r>
            <a:endParaRPr/>
          </a:p>
        </p:txBody>
      </p:sp>
      <p:sp>
        <p:nvSpPr>
          <p:cNvPr id="141" name="Google Shape;141;p14"/>
          <p:cNvSpPr txBox="1"/>
          <p:nvPr>
            <p:ph idx="1" type="body"/>
          </p:nvPr>
        </p:nvSpPr>
        <p:spPr>
          <a:xfrm>
            <a:off x="347825" y="1567550"/>
            <a:ext cx="4137000" cy="21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Why did we pick this topic?</a:t>
            </a:r>
            <a:endParaRPr b="1" sz="1900"/>
          </a:p>
          <a:p>
            <a:pPr indent="0" lvl="0" marL="0" rtl="0" algn="l">
              <a:spcBef>
                <a:spcPts val="1200"/>
              </a:spcBef>
              <a:spcAft>
                <a:spcPts val="1200"/>
              </a:spcAft>
              <a:buNone/>
            </a:pPr>
            <a:r>
              <a:rPr lang="en" sz="1500"/>
              <a:t>Breast cancer is the one of the most common cancers among women. The American Cancer Society estimates about 287,850 new cases of invasive breast cancer will be diagnosed in the United States during the year 2022.</a:t>
            </a:r>
            <a:endParaRPr/>
          </a:p>
        </p:txBody>
      </p:sp>
      <p:pic>
        <p:nvPicPr>
          <p:cNvPr id="142" name="Google Shape;142;p14"/>
          <p:cNvPicPr preferRelativeResize="0"/>
          <p:nvPr/>
        </p:nvPicPr>
        <p:blipFill>
          <a:blip r:embed="rId3">
            <a:alphaModFix/>
          </a:blip>
          <a:stretch>
            <a:fillRect/>
          </a:stretch>
        </p:blipFill>
        <p:spPr>
          <a:xfrm>
            <a:off x="4572000" y="1389263"/>
            <a:ext cx="4354376" cy="2459869"/>
          </a:xfrm>
          <a:prstGeom prst="rect">
            <a:avLst/>
          </a:prstGeom>
          <a:noFill/>
          <a:ln>
            <a:noFill/>
          </a:ln>
        </p:spPr>
      </p:pic>
      <p:sp>
        <p:nvSpPr>
          <p:cNvPr id="143" name="Google Shape;143;p14"/>
          <p:cNvSpPr txBox="1"/>
          <p:nvPr/>
        </p:nvSpPr>
        <p:spPr>
          <a:xfrm>
            <a:off x="4589575" y="3849125"/>
            <a:ext cx="4336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https://magellanhealthinsights.com/2018/10/09/october-is-national-breast-cancer-awareness-month/</a:t>
            </a:r>
            <a:endParaRPr sz="600">
              <a:solidFill>
                <a:schemeClr val="lt1"/>
              </a:solidFill>
              <a:latin typeface="Lato"/>
              <a:ea typeface="Lato"/>
              <a:cs typeface="Lato"/>
              <a:sym typeface="Lato"/>
            </a:endParaRPr>
          </a:p>
        </p:txBody>
      </p:sp>
      <p:sp>
        <p:nvSpPr>
          <p:cNvPr id="144" name="Google Shape;144;p14"/>
          <p:cNvSpPr txBox="1"/>
          <p:nvPr/>
        </p:nvSpPr>
        <p:spPr>
          <a:xfrm>
            <a:off x="-303425" y="4640250"/>
            <a:ext cx="6231300" cy="837300"/>
          </a:xfrm>
          <a:prstGeom prst="rect">
            <a:avLst/>
          </a:prstGeom>
          <a:noFill/>
          <a:ln>
            <a:noFill/>
          </a:ln>
        </p:spPr>
        <p:txBody>
          <a:bodyPr anchorCtr="0" anchor="t" bIns="91425" lIns="91425" spcFirstLastPara="1" rIns="91425" wrap="square" tIns="91425">
            <a:spAutoFit/>
          </a:bodyPr>
          <a:lstStyle/>
          <a:p>
            <a:pPr indent="-342900" lvl="0" marL="685800" rtl="0" algn="l">
              <a:lnSpc>
                <a:spcPct val="115000"/>
              </a:lnSpc>
              <a:spcBef>
                <a:spcPts val="1200"/>
              </a:spcBef>
              <a:spcAft>
                <a:spcPts val="0"/>
              </a:spcAft>
              <a:buNone/>
            </a:pPr>
            <a:r>
              <a:rPr i="1" lang="en" sz="800">
                <a:solidFill>
                  <a:schemeClr val="lt1"/>
                </a:solidFill>
              </a:rPr>
              <a:t>Breast cancer statistics: How common is breast cancer?</a:t>
            </a:r>
            <a:r>
              <a:rPr lang="en" sz="800">
                <a:solidFill>
                  <a:schemeClr val="lt1"/>
                </a:solidFill>
              </a:rPr>
              <a:t> American Cancer Society. (n.d.). Retrieved May 20, 2022, from https://www.cancer.org/cancer/breast-cancer/about/how-common-is-breast-cancer.html </a:t>
            </a:r>
            <a:endParaRPr sz="800">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47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have a quick biology lesson…</a:t>
            </a:r>
            <a:endParaRPr/>
          </a:p>
        </p:txBody>
      </p:sp>
      <p:sp>
        <p:nvSpPr>
          <p:cNvPr id="150" name="Google Shape;150;p15"/>
          <p:cNvSpPr txBox="1"/>
          <p:nvPr/>
        </p:nvSpPr>
        <p:spPr>
          <a:xfrm>
            <a:off x="1082875" y="142150"/>
            <a:ext cx="7038900" cy="568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Before we begin,</a:t>
            </a:r>
            <a:endParaRPr sz="2400">
              <a:solidFill>
                <a:srgbClr val="FFFFFF"/>
              </a:solidFill>
              <a:latin typeface="Montserrat"/>
              <a:ea typeface="Montserrat"/>
              <a:cs typeface="Montserrat"/>
              <a:sym typeface="Montserrat"/>
            </a:endParaRPr>
          </a:p>
        </p:txBody>
      </p:sp>
      <p:sp>
        <p:nvSpPr>
          <p:cNvPr id="151" name="Google Shape;151;p15"/>
          <p:cNvSpPr txBox="1"/>
          <p:nvPr/>
        </p:nvSpPr>
        <p:spPr>
          <a:xfrm>
            <a:off x="2157150" y="1005250"/>
            <a:ext cx="6179400" cy="105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solidFill>
                  <a:srgbClr val="FFFFFF"/>
                </a:solidFill>
                <a:latin typeface="Lato"/>
                <a:ea typeface="Lato"/>
                <a:cs typeface="Lato"/>
                <a:sym typeface="Lato"/>
              </a:rPr>
              <a:t>Before moving forward, it is important to cover a few details about tumor cells and how they’re distinguishable from normal cells.</a:t>
            </a:r>
            <a:endParaRPr>
              <a:solidFill>
                <a:srgbClr val="FFFFFF"/>
              </a:solidFill>
              <a:latin typeface="Lato"/>
              <a:ea typeface="Lato"/>
              <a:cs typeface="Lato"/>
              <a:sym typeface="Lato"/>
            </a:endParaRPr>
          </a:p>
        </p:txBody>
      </p:sp>
      <p:sp>
        <p:nvSpPr>
          <p:cNvPr id="152" name="Google Shape;152;p15"/>
          <p:cNvSpPr txBox="1"/>
          <p:nvPr/>
        </p:nvSpPr>
        <p:spPr>
          <a:xfrm>
            <a:off x="3232875" y="1697600"/>
            <a:ext cx="5796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Lato"/>
                <a:ea typeface="Lato"/>
                <a:cs typeface="Lato"/>
                <a:sym typeface="Lato"/>
              </a:rPr>
              <a:t>Tumors, benign or malignant, are abnormal cells who’ve undergone several changes in order to achieve the ability to grow outside of a normal cells restraints.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chemeClr val="lt1"/>
                </a:solidFill>
                <a:latin typeface="Lato"/>
                <a:ea typeface="Lato"/>
                <a:cs typeface="Lato"/>
                <a:sym typeface="Lato"/>
              </a:rPr>
              <a:t>In other words, one mutated cell does not equal cancer, but rather a list of  mutations in multiple cell generations is what causes tumorous tissue. </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rgbClr val="FFFFFF"/>
                </a:solidFill>
                <a:latin typeface="Lato"/>
                <a:ea typeface="Lato"/>
                <a:cs typeface="Lato"/>
                <a:sym typeface="Lato"/>
              </a:rPr>
              <a:t>The figure to the left shows the hallmarks of cancer, which are steps a cell and its daughter cells would need to accomplish in order to become cancer cells.</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p:txBody>
      </p:sp>
      <p:pic>
        <p:nvPicPr>
          <p:cNvPr id="153" name="Google Shape;153;p15"/>
          <p:cNvPicPr preferRelativeResize="0"/>
          <p:nvPr/>
        </p:nvPicPr>
        <p:blipFill>
          <a:blip r:embed="rId3">
            <a:alphaModFix amt="82000"/>
          </a:blip>
          <a:stretch>
            <a:fillRect/>
          </a:stretch>
        </p:blipFill>
        <p:spPr>
          <a:xfrm>
            <a:off x="122475" y="1809150"/>
            <a:ext cx="3031350" cy="182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a:t>
            </a:r>
            <a:endParaRPr/>
          </a:p>
        </p:txBody>
      </p:sp>
      <p:sp>
        <p:nvSpPr>
          <p:cNvPr id="159" name="Google Shape;159;p16"/>
          <p:cNvSpPr txBox="1"/>
          <p:nvPr>
            <p:ph idx="1" type="body"/>
          </p:nvPr>
        </p:nvSpPr>
        <p:spPr>
          <a:xfrm>
            <a:off x="1191500" y="939900"/>
            <a:ext cx="4203600" cy="4043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604"/>
              <a:t>The measures used to create our dataset were created through the use of FNA (fine needle aspiration) samples of individuals with suspected tumors.</a:t>
            </a:r>
            <a:endParaRPr sz="1604"/>
          </a:p>
          <a:p>
            <a:pPr indent="0" lvl="0" marL="0" rtl="0" algn="l">
              <a:lnSpc>
                <a:spcPct val="80000"/>
              </a:lnSpc>
              <a:spcBef>
                <a:spcPts val="0"/>
              </a:spcBef>
              <a:spcAft>
                <a:spcPts val="0"/>
              </a:spcAft>
              <a:buSzPts val="935"/>
              <a:buNone/>
            </a:pPr>
            <a:r>
              <a:t/>
            </a:r>
            <a:endParaRPr sz="1604"/>
          </a:p>
          <a:p>
            <a:pPr indent="0" lvl="0" marL="0" rtl="0" algn="l">
              <a:lnSpc>
                <a:spcPct val="80000"/>
              </a:lnSpc>
              <a:spcBef>
                <a:spcPts val="0"/>
              </a:spcBef>
              <a:spcAft>
                <a:spcPts val="0"/>
              </a:spcAft>
              <a:buSzPts val="935"/>
              <a:buNone/>
            </a:pPr>
            <a:r>
              <a:rPr lang="en" sz="1604"/>
              <a:t>The measures we used are as follows:</a:t>
            </a:r>
            <a:endParaRPr sz="1604"/>
          </a:p>
          <a:p>
            <a:pPr indent="0" lvl="0" marL="0" rtl="0" algn="l">
              <a:lnSpc>
                <a:spcPct val="95000"/>
              </a:lnSpc>
              <a:spcBef>
                <a:spcPts val="0"/>
              </a:spcBef>
              <a:spcAft>
                <a:spcPts val="0"/>
              </a:spcAft>
              <a:buSzPts val="935"/>
              <a:buNone/>
            </a:pPr>
            <a:r>
              <a:rPr b="1" lang="en" sz="1535"/>
              <a:t>Radius, Texture, Perimeter, Area,  Smoothness, Compactness, Concavity, Concave Points, Symmetry, and Fractal Dimension</a:t>
            </a:r>
            <a:endParaRPr b="1" sz="1535"/>
          </a:p>
          <a:p>
            <a:pPr indent="0" lvl="0" marL="0" rtl="0" algn="l">
              <a:lnSpc>
                <a:spcPct val="80000"/>
              </a:lnSpc>
              <a:spcBef>
                <a:spcPts val="0"/>
              </a:spcBef>
              <a:spcAft>
                <a:spcPts val="0"/>
              </a:spcAft>
              <a:buSzPts val="935"/>
              <a:buNone/>
            </a:pPr>
            <a:r>
              <a:t/>
            </a:r>
            <a:endParaRPr sz="1520"/>
          </a:p>
          <a:p>
            <a:pPr indent="0" lvl="0" marL="0" rtl="0" algn="l">
              <a:lnSpc>
                <a:spcPct val="80000"/>
              </a:lnSpc>
              <a:spcBef>
                <a:spcPts val="0"/>
              </a:spcBef>
              <a:spcAft>
                <a:spcPts val="0"/>
              </a:spcAft>
              <a:buSzPts val="935"/>
              <a:buNone/>
            </a:pPr>
            <a:r>
              <a:rPr lang="en" sz="1520"/>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sz="1604"/>
          </a:p>
        </p:txBody>
      </p:sp>
      <p:pic>
        <p:nvPicPr>
          <p:cNvPr id="160" name="Google Shape;160;p16"/>
          <p:cNvPicPr preferRelativeResize="0"/>
          <p:nvPr/>
        </p:nvPicPr>
        <p:blipFill>
          <a:blip r:embed="rId3">
            <a:alphaModFix/>
          </a:blip>
          <a:stretch>
            <a:fillRect/>
          </a:stretch>
        </p:blipFill>
        <p:spPr>
          <a:xfrm>
            <a:off x="5395100" y="1569087"/>
            <a:ext cx="3548850" cy="236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The Goal of our Analysis</a:t>
            </a:r>
            <a:endParaRPr sz="2800"/>
          </a:p>
        </p:txBody>
      </p:sp>
      <p:sp>
        <p:nvSpPr>
          <p:cNvPr id="166" name="Google Shape;166;p17"/>
          <p:cNvSpPr txBox="1"/>
          <p:nvPr>
            <p:ph idx="1" type="body"/>
          </p:nvPr>
        </p:nvSpPr>
        <p:spPr>
          <a:xfrm>
            <a:off x="1297500" y="13677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Our goal is to apply the power of machine learning models to identify the likelihood that a tumor could either be benign or malignant. To this, we first need to answer the following questions:</a:t>
            </a:r>
            <a:endParaRPr sz="1700"/>
          </a:p>
          <a:p>
            <a:pPr indent="-323850" lvl="0" marL="457200" rtl="0" algn="l">
              <a:spcBef>
                <a:spcPts val="1200"/>
              </a:spcBef>
              <a:spcAft>
                <a:spcPts val="0"/>
              </a:spcAft>
              <a:buSzPts val="1500"/>
              <a:buChar char="●"/>
            </a:pPr>
            <a:r>
              <a:rPr lang="en" sz="1500"/>
              <a:t>And after examining our data, which features have the greatest likelihood of predicting malignancy?</a:t>
            </a:r>
            <a:endParaRPr sz="1500"/>
          </a:p>
          <a:p>
            <a:pPr indent="-323850" lvl="0" marL="457200" rtl="0" algn="l">
              <a:spcBef>
                <a:spcPts val="0"/>
              </a:spcBef>
              <a:spcAft>
                <a:spcPts val="0"/>
              </a:spcAft>
              <a:buSzPts val="1500"/>
              <a:buChar char="●"/>
            </a:pPr>
            <a:r>
              <a:rPr lang="en" sz="1500"/>
              <a:t>How should the data be structured in order to test?</a:t>
            </a:r>
            <a:endParaRPr sz="1500"/>
          </a:p>
          <a:p>
            <a:pPr indent="-323850" lvl="0" marL="457200" rtl="0" algn="l">
              <a:spcBef>
                <a:spcPts val="0"/>
              </a:spcBef>
              <a:spcAft>
                <a:spcPts val="0"/>
              </a:spcAft>
              <a:buSzPts val="1500"/>
              <a:buChar char="●"/>
            </a:pPr>
            <a:r>
              <a:rPr lang="en" sz="1500"/>
              <a:t>What machine learning model would best predict breast cancer malignancy?</a:t>
            </a:r>
            <a:endParaRPr sz="15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of our Data</a:t>
            </a:r>
            <a:endParaRPr/>
          </a:p>
        </p:txBody>
      </p:sp>
      <p:sp>
        <p:nvSpPr>
          <p:cNvPr id="172" name="Google Shape;172;p18"/>
          <p:cNvSpPr txBox="1"/>
          <p:nvPr>
            <p:ph idx="1" type="body"/>
          </p:nvPr>
        </p:nvSpPr>
        <p:spPr>
          <a:xfrm>
            <a:off x="6094625" y="64975"/>
            <a:ext cx="295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initial exploratory analysis provided insight to identify where to focus our model and provide a scaffolding for our work moving forward. </a:t>
            </a:r>
            <a:endParaRPr/>
          </a:p>
          <a:p>
            <a:pPr indent="0" lvl="0" marL="0" rtl="0" algn="l">
              <a:lnSpc>
                <a:spcPct val="100000"/>
              </a:lnSpc>
              <a:spcBef>
                <a:spcPts val="1200"/>
              </a:spcBef>
              <a:spcAft>
                <a:spcPts val="0"/>
              </a:spcAft>
              <a:buNone/>
            </a:pPr>
            <a:r>
              <a:rPr lang="en" sz="1000">
                <a:solidFill>
                  <a:srgbClr val="F8F8F8"/>
                </a:solidFill>
              </a:rPr>
              <a:t>We began to identify patterns in our dataset. Correlations between features allowed us to identify a few columns to test with a linear regression model and test it. </a:t>
            </a:r>
            <a:endParaRPr sz="1000">
              <a:solidFill>
                <a:srgbClr val="F8F8F8"/>
              </a:solidFill>
            </a:endParaRPr>
          </a:p>
          <a:p>
            <a:pPr indent="0" lvl="0" marL="0" rtl="0" algn="l">
              <a:lnSpc>
                <a:spcPct val="100000"/>
              </a:lnSpc>
              <a:spcBef>
                <a:spcPts val="0"/>
              </a:spcBef>
              <a:spcAft>
                <a:spcPts val="0"/>
              </a:spcAft>
              <a:buNone/>
            </a:pPr>
            <a:r>
              <a:t/>
            </a:r>
            <a:endParaRPr sz="1000">
              <a:solidFill>
                <a:srgbClr val="F8F8F8"/>
              </a:solidFill>
            </a:endParaRPr>
          </a:p>
          <a:p>
            <a:pPr indent="0" lvl="0" marL="0" rtl="0" algn="l">
              <a:lnSpc>
                <a:spcPct val="100000"/>
              </a:lnSpc>
              <a:spcBef>
                <a:spcPts val="0"/>
              </a:spcBef>
              <a:spcAft>
                <a:spcPts val="0"/>
              </a:spcAft>
              <a:buNone/>
            </a:pPr>
            <a:r>
              <a:rPr lang="en" sz="1000">
                <a:solidFill>
                  <a:srgbClr val="F8F8F8"/>
                </a:solidFill>
              </a:rPr>
              <a:t>The results were promising, so the model was evolved into a logistical regression model that could test all the features in our dataset.</a:t>
            </a:r>
            <a:endParaRPr sz="1000">
              <a:solidFill>
                <a:srgbClr val="F8F8F8"/>
              </a:solidFill>
            </a:endParaRPr>
          </a:p>
          <a:p>
            <a:pPr indent="0" lvl="0" marL="0" rtl="0" algn="l">
              <a:lnSpc>
                <a:spcPct val="100000"/>
              </a:lnSpc>
              <a:spcBef>
                <a:spcPts val="0"/>
              </a:spcBef>
              <a:spcAft>
                <a:spcPts val="0"/>
              </a:spcAft>
              <a:buNone/>
            </a:pPr>
            <a:r>
              <a:t/>
            </a:r>
            <a:endParaRPr sz="1000">
              <a:solidFill>
                <a:srgbClr val="F8F8F8"/>
              </a:solidFill>
            </a:endParaRPr>
          </a:p>
        </p:txBody>
      </p:sp>
      <p:pic>
        <p:nvPicPr>
          <p:cNvPr id="173" name="Google Shape;173;p18"/>
          <p:cNvPicPr preferRelativeResize="0"/>
          <p:nvPr/>
        </p:nvPicPr>
        <p:blipFill>
          <a:blip r:embed="rId3">
            <a:alphaModFix/>
          </a:blip>
          <a:stretch>
            <a:fillRect/>
          </a:stretch>
        </p:blipFill>
        <p:spPr>
          <a:xfrm>
            <a:off x="0" y="1252825"/>
            <a:ext cx="5959249" cy="1791750"/>
          </a:xfrm>
          <a:prstGeom prst="rect">
            <a:avLst/>
          </a:prstGeom>
          <a:noFill/>
          <a:ln>
            <a:noFill/>
          </a:ln>
        </p:spPr>
      </p:pic>
      <p:pic>
        <p:nvPicPr>
          <p:cNvPr id="174" name="Google Shape;174;p18"/>
          <p:cNvPicPr preferRelativeResize="0"/>
          <p:nvPr/>
        </p:nvPicPr>
        <p:blipFill>
          <a:blip r:embed="rId4">
            <a:alphaModFix/>
          </a:blip>
          <a:stretch>
            <a:fillRect/>
          </a:stretch>
        </p:blipFill>
        <p:spPr>
          <a:xfrm>
            <a:off x="270376" y="3089350"/>
            <a:ext cx="2122024" cy="2012750"/>
          </a:xfrm>
          <a:prstGeom prst="rect">
            <a:avLst/>
          </a:prstGeom>
          <a:noFill/>
          <a:ln>
            <a:noFill/>
          </a:ln>
        </p:spPr>
      </p:pic>
      <p:pic>
        <p:nvPicPr>
          <p:cNvPr id="175" name="Google Shape;175;p18"/>
          <p:cNvPicPr preferRelativeResize="0"/>
          <p:nvPr/>
        </p:nvPicPr>
        <p:blipFill>
          <a:blip r:embed="rId5">
            <a:alphaModFix/>
          </a:blip>
          <a:stretch>
            <a:fillRect/>
          </a:stretch>
        </p:blipFill>
        <p:spPr>
          <a:xfrm>
            <a:off x="3403575" y="3089350"/>
            <a:ext cx="2012750" cy="2012750"/>
          </a:xfrm>
          <a:prstGeom prst="rect">
            <a:avLst/>
          </a:prstGeom>
          <a:noFill/>
          <a:ln>
            <a:noFill/>
          </a:ln>
        </p:spPr>
      </p:pic>
      <p:pic>
        <p:nvPicPr>
          <p:cNvPr id="176" name="Google Shape;176;p18"/>
          <p:cNvPicPr preferRelativeResize="0"/>
          <p:nvPr/>
        </p:nvPicPr>
        <p:blipFill>
          <a:blip r:embed="rId6">
            <a:alphaModFix/>
          </a:blip>
          <a:stretch>
            <a:fillRect/>
          </a:stretch>
        </p:blipFill>
        <p:spPr>
          <a:xfrm>
            <a:off x="6229625" y="3087190"/>
            <a:ext cx="2012750" cy="2017085"/>
          </a:xfrm>
          <a:prstGeom prst="rect">
            <a:avLst/>
          </a:prstGeom>
          <a:noFill/>
          <a:ln>
            <a:noFill/>
          </a:ln>
        </p:spPr>
      </p:pic>
      <p:sp>
        <p:nvSpPr>
          <p:cNvPr id="177" name="Google Shape;177;p18"/>
          <p:cNvSpPr txBox="1"/>
          <p:nvPr/>
        </p:nvSpPr>
        <p:spPr>
          <a:xfrm>
            <a:off x="2392400" y="2978350"/>
            <a:ext cx="96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latin typeface="Lato"/>
                <a:ea typeface="Lato"/>
                <a:cs typeface="Lato"/>
                <a:sym typeface="Lato"/>
              </a:rPr>
              <a:t>Benign tumors vs</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Malignant tumors</a:t>
            </a:r>
            <a:endParaRPr sz="800">
              <a:solidFill>
                <a:srgbClr val="FFFFFF"/>
              </a:solidFill>
              <a:latin typeface="Lato"/>
              <a:ea typeface="Lato"/>
              <a:cs typeface="Lato"/>
              <a:sym typeface="Lato"/>
            </a:endParaRPr>
          </a:p>
          <a:p>
            <a:pPr indent="0" lvl="0" marL="0" rtl="0" algn="l">
              <a:spcBef>
                <a:spcPts val="0"/>
              </a:spcBef>
              <a:spcAft>
                <a:spcPts val="0"/>
              </a:spcAft>
              <a:buNone/>
            </a:pPr>
            <a:r>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Total = 569</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Benign = 357</a:t>
            </a:r>
            <a:endParaRPr sz="10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Malig. = 212</a:t>
            </a:r>
            <a:endParaRPr sz="800">
              <a:solidFill>
                <a:srgbClr val="FFFFFF"/>
              </a:solidFill>
              <a:latin typeface="Lato"/>
              <a:ea typeface="Lato"/>
              <a:cs typeface="Lato"/>
              <a:sym typeface="Lato"/>
            </a:endParaRPr>
          </a:p>
        </p:txBody>
      </p:sp>
      <p:sp>
        <p:nvSpPr>
          <p:cNvPr id="178" name="Google Shape;178;p18"/>
          <p:cNvSpPr txBox="1"/>
          <p:nvPr/>
        </p:nvSpPr>
        <p:spPr>
          <a:xfrm>
            <a:off x="5416325" y="2978350"/>
            <a:ext cx="8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Perimeter mean vs Radius mean</a:t>
            </a:r>
            <a:endParaRPr sz="900">
              <a:solidFill>
                <a:srgbClr val="FFFFFF"/>
              </a:solidFill>
              <a:latin typeface="Lato"/>
              <a:ea typeface="Lato"/>
              <a:cs typeface="Lato"/>
              <a:sym typeface="Lato"/>
            </a:endParaRPr>
          </a:p>
        </p:txBody>
      </p:sp>
      <p:sp>
        <p:nvSpPr>
          <p:cNvPr id="179" name="Google Shape;179;p18"/>
          <p:cNvSpPr txBox="1"/>
          <p:nvPr/>
        </p:nvSpPr>
        <p:spPr>
          <a:xfrm>
            <a:off x="8242375" y="2978350"/>
            <a:ext cx="8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Radius mean vs Radius worst</a:t>
            </a:r>
            <a:endParaRPr sz="9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185" name="Google Shape;185;p19"/>
          <p:cNvSpPr txBox="1"/>
          <p:nvPr>
            <p:ph idx="1" type="body"/>
          </p:nvPr>
        </p:nvSpPr>
        <p:spPr>
          <a:xfrm>
            <a:off x="3448725" y="960700"/>
            <a:ext cx="5605500" cy="39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10"/>
              <a:t>A benign tumor has distinct, smooth, regular borders. A malignant tumor has irregular borders and grows faster than a benign tumor.</a:t>
            </a:r>
            <a:endParaRPr sz="1110"/>
          </a:p>
          <a:p>
            <a:pPr indent="0" lvl="0" marL="0" rtl="0" algn="l">
              <a:lnSpc>
                <a:spcPct val="100000"/>
              </a:lnSpc>
              <a:spcBef>
                <a:spcPts val="1200"/>
              </a:spcBef>
              <a:spcAft>
                <a:spcPts val="0"/>
              </a:spcAft>
              <a:buNone/>
            </a:pPr>
            <a:r>
              <a:rPr lang="en" sz="1200"/>
              <a:t>Using Seaborn and Matplotlib, we were able to infer that feature to focus on using a heatmap. </a:t>
            </a:r>
            <a:endParaRPr sz="1200"/>
          </a:p>
          <a:p>
            <a:pPr indent="0" lvl="0" marL="0" rtl="0" algn="l">
              <a:lnSpc>
                <a:spcPct val="100000"/>
              </a:lnSpc>
              <a:spcBef>
                <a:spcPts val="0"/>
              </a:spcBef>
              <a:spcAft>
                <a:spcPts val="0"/>
              </a:spcAft>
              <a:buNone/>
            </a:pPr>
            <a:r>
              <a:rPr lang="en" sz="1200"/>
              <a:t>The figure to the right provides the correlation of all our features against themselves by shading does of high correlation closer to the color Purple and those with less correlation white or light red.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results draw our attention to the hot spots were we can eliminate features that are vs themselves, since those would clearly have a high correlation. </a:t>
            </a:r>
            <a:endParaRPr sz="1200"/>
          </a:p>
          <a:p>
            <a:pPr indent="0" lvl="0" marL="0" rtl="0" algn="l">
              <a:lnSpc>
                <a:spcPct val="100000"/>
              </a:lnSpc>
              <a:spcBef>
                <a:spcPts val="0"/>
              </a:spcBef>
              <a:spcAft>
                <a:spcPts val="0"/>
              </a:spcAft>
              <a:buNone/>
            </a:pPr>
            <a:r>
              <a:rPr lang="en" sz="1200"/>
              <a:t>Here’s a list of the tables we will build using what we found from the heatmap:</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Radius mean vs Area worst</a:t>
            </a:r>
            <a:endParaRPr sz="1200"/>
          </a:p>
          <a:p>
            <a:pPr indent="-304800" lvl="0" marL="457200" rtl="0" algn="l">
              <a:lnSpc>
                <a:spcPct val="100000"/>
              </a:lnSpc>
              <a:spcBef>
                <a:spcPts val="0"/>
              </a:spcBef>
              <a:spcAft>
                <a:spcPts val="0"/>
              </a:spcAft>
              <a:buClr>
                <a:schemeClr val="lt1"/>
              </a:buClr>
              <a:buSzPts val="1200"/>
              <a:buFont typeface="Lato"/>
              <a:buChar char="●"/>
            </a:pPr>
            <a:r>
              <a:rPr lang="en" sz="1200"/>
              <a:t>Area mean vs Radius mean</a:t>
            </a:r>
            <a:endParaRPr sz="1110"/>
          </a:p>
        </p:txBody>
      </p:sp>
      <p:pic>
        <p:nvPicPr>
          <p:cNvPr id="186" name="Google Shape;186;p19"/>
          <p:cNvPicPr preferRelativeResize="0"/>
          <p:nvPr/>
        </p:nvPicPr>
        <p:blipFill>
          <a:blip r:embed="rId3">
            <a:alphaModFix/>
          </a:blip>
          <a:stretch>
            <a:fillRect/>
          </a:stretch>
        </p:blipFill>
        <p:spPr>
          <a:xfrm>
            <a:off x="165075" y="1928425"/>
            <a:ext cx="3092826" cy="2739774"/>
          </a:xfrm>
          <a:prstGeom prst="rect">
            <a:avLst/>
          </a:prstGeom>
          <a:noFill/>
          <a:ln>
            <a:noFill/>
          </a:ln>
        </p:spPr>
      </p:pic>
      <p:sp>
        <p:nvSpPr>
          <p:cNvPr id="187" name="Google Shape;187;p19"/>
          <p:cNvSpPr txBox="1"/>
          <p:nvPr/>
        </p:nvSpPr>
        <p:spPr>
          <a:xfrm>
            <a:off x="70900" y="1466713"/>
            <a:ext cx="35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All values along the cyan line are negligible since all these values are the result of each feature against itself. </a:t>
            </a:r>
            <a:endParaRPr sz="9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193" name="Google Shape;193;p20"/>
          <p:cNvSpPr txBox="1"/>
          <p:nvPr>
            <p:ph idx="1" type="body"/>
          </p:nvPr>
        </p:nvSpPr>
        <p:spPr>
          <a:xfrm>
            <a:off x="2924324" y="753450"/>
            <a:ext cx="624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The values we’ve measured have presented incredibly accurate results. Further evaluation of other features may need to performed to assess the sensitivity of the machine learning model. </a:t>
            </a:r>
            <a:endParaRPr sz="1100"/>
          </a:p>
          <a:p>
            <a:pPr indent="0" lvl="0" marL="0" rtl="0" algn="l">
              <a:spcBef>
                <a:spcPts val="1200"/>
              </a:spcBef>
              <a:spcAft>
                <a:spcPts val="1200"/>
              </a:spcAft>
              <a:buNone/>
            </a:pPr>
            <a:r>
              <a:t/>
            </a:r>
            <a:endParaRPr/>
          </a:p>
        </p:txBody>
      </p:sp>
      <p:sp>
        <p:nvSpPr>
          <p:cNvPr id="194" name="Google Shape;194;p20"/>
          <p:cNvSpPr txBox="1"/>
          <p:nvPr/>
        </p:nvSpPr>
        <p:spPr>
          <a:xfrm>
            <a:off x="2959825" y="3708925"/>
            <a:ext cx="5379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With the above results being so high in each field, our goal is to further test our model using some of the techniques covered during our machine learning module to assess the sensitivity, accuracy, and precision.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Also, the number of testing samples appears too small. We hope to address this by trying oversampling to see resilient our model is. </a:t>
            </a:r>
            <a:endParaRPr sz="1200">
              <a:solidFill>
                <a:srgbClr val="FFFFFF"/>
              </a:solidFill>
              <a:latin typeface="Lato"/>
              <a:ea typeface="Lato"/>
              <a:cs typeface="Lato"/>
              <a:sym typeface="Lato"/>
            </a:endParaRPr>
          </a:p>
        </p:txBody>
      </p:sp>
      <p:pic>
        <p:nvPicPr>
          <p:cNvPr id="195" name="Google Shape;195;p20"/>
          <p:cNvPicPr preferRelativeResize="0"/>
          <p:nvPr/>
        </p:nvPicPr>
        <p:blipFill rotWithShape="1">
          <a:blip r:embed="rId3">
            <a:alphaModFix amt="80000"/>
          </a:blip>
          <a:srcRect b="0" l="0" r="58682" t="0"/>
          <a:stretch/>
        </p:blipFill>
        <p:spPr>
          <a:xfrm>
            <a:off x="35300" y="994825"/>
            <a:ext cx="1347826" cy="1894175"/>
          </a:xfrm>
          <a:prstGeom prst="rect">
            <a:avLst/>
          </a:prstGeom>
          <a:noFill/>
          <a:ln>
            <a:noFill/>
          </a:ln>
        </p:spPr>
      </p:pic>
      <p:pic>
        <p:nvPicPr>
          <p:cNvPr id="196" name="Google Shape;196;p20"/>
          <p:cNvPicPr preferRelativeResize="0"/>
          <p:nvPr/>
        </p:nvPicPr>
        <p:blipFill rotWithShape="1">
          <a:blip r:embed="rId4">
            <a:alphaModFix amt="80000"/>
          </a:blip>
          <a:srcRect b="0" l="4961" r="53313" t="0"/>
          <a:stretch/>
        </p:blipFill>
        <p:spPr>
          <a:xfrm>
            <a:off x="1383125" y="918728"/>
            <a:ext cx="1541199" cy="1970272"/>
          </a:xfrm>
          <a:prstGeom prst="rect">
            <a:avLst/>
          </a:prstGeom>
          <a:noFill/>
          <a:ln>
            <a:noFill/>
          </a:ln>
        </p:spPr>
      </p:pic>
      <p:pic>
        <p:nvPicPr>
          <p:cNvPr id="197" name="Google Shape;197;p20"/>
          <p:cNvPicPr preferRelativeResize="0"/>
          <p:nvPr/>
        </p:nvPicPr>
        <p:blipFill rotWithShape="1">
          <a:blip r:embed="rId5">
            <a:alphaModFix amt="80000"/>
          </a:blip>
          <a:srcRect b="0" l="0" r="56913" t="0"/>
          <a:stretch/>
        </p:blipFill>
        <p:spPr>
          <a:xfrm>
            <a:off x="35300" y="2855975"/>
            <a:ext cx="1481674" cy="2091875"/>
          </a:xfrm>
          <a:prstGeom prst="rect">
            <a:avLst/>
          </a:prstGeom>
          <a:noFill/>
          <a:ln>
            <a:noFill/>
          </a:ln>
        </p:spPr>
      </p:pic>
      <p:pic>
        <p:nvPicPr>
          <p:cNvPr id="198" name="Google Shape;198;p20"/>
          <p:cNvPicPr preferRelativeResize="0"/>
          <p:nvPr/>
        </p:nvPicPr>
        <p:blipFill rotWithShape="1">
          <a:blip r:embed="rId6">
            <a:alphaModFix amt="80000"/>
          </a:blip>
          <a:srcRect b="0" l="0" r="57663" t="0"/>
          <a:stretch/>
        </p:blipFill>
        <p:spPr>
          <a:xfrm>
            <a:off x="1516975" y="2835925"/>
            <a:ext cx="1347825" cy="2104781"/>
          </a:xfrm>
          <a:prstGeom prst="rect">
            <a:avLst/>
          </a:prstGeom>
          <a:noFill/>
          <a:ln>
            <a:noFill/>
          </a:ln>
        </p:spPr>
      </p:pic>
      <p:pic>
        <p:nvPicPr>
          <p:cNvPr id="199" name="Google Shape;199;p20"/>
          <p:cNvPicPr preferRelativeResize="0"/>
          <p:nvPr/>
        </p:nvPicPr>
        <p:blipFill rotWithShape="1">
          <a:blip r:embed="rId7">
            <a:alphaModFix/>
          </a:blip>
          <a:srcRect b="49049" l="0" r="0" t="10167"/>
          <a:stretch/>
        </p:blipFill>
        <p:spPr>
          <a:xfrm>
            <a:off x="2924325" y="1428875"/>
            <a:ext cx="3200950" cy="1058325"/>
          </a:xfrm>
          <a:prstGeom prst="rect">
            <a:avLst/>
          </a:prstGeom>
          <a:noFill/>
          <a:ln>
            <a:noFill/>
          </a:ln>
        </p:spPr>
      </p:pic>
      <p:pic>
        <p:nvPicPr>
          <p:cNvPr id="200" name="Google Shape;200;p20"/>
          <p:cNvPicPr preferRelativeResize="0"/>
          <p:nvPr/>
        </p:nvPicPr>
        <p:blipFill rotWithShape="1">
          <a:blip r:embed="rId7">
            <a:alphaModFix/>
          </a:blip>
          <a:srcRect b="0" l="0" r="0" t="86405"/>
          <a:stretch/>
        </p:blipFill>
        <p:spPr>
          <a:xfrm>
            <a:off x="2927875" y="2771425"/>
            <a:ext cx="3193850" cy="352775"/>
          </a:xfrm>
          <a:prstGeom prst="rect">
            <a:avLst/>
          </a:prstGeom>
          <a:noFill/>
          <a:ln>
            <a:noFill/>
          </a:ln>
        </p:spPr>
      </p:pic>
      <p:pic>
        <p:nvPicPr>
          <p:cNvPr id="201" name="Google Shape;201;p20"/>
          <p:cNvPicPr preferRelativeResize="0"/>
          <p:nvPr/>
        </p:nvPicPr>
        <p:blipFill>
          <a:blip r:embed="rId8">
            <a:alphaModFix/>
          </a:blip>
          <a:stretch>
            <a:fillRect/>
          </a:stretch>
        </p:blipFill>
        <p:spPr>
          <a:xfrm>
            <a:off x="4345750" y="2588100"/>
            <a:ext cx="1988475" cy="1120825"/>
          </a:xfrm>
          <a:prstGeom prst="rect">
            <a:avLst/>
          </a:prstGeom>
          <a:noFill/>
          <a:ln>
            <a:noFill/>
          </a:ln>
        </p:spPr>
      </p:pic>
      <p:sp>
        <p:nvSpPr>
          <p:cNvPr id="202" name="Google Shape;202;p20"/>
          <p:cNvSpPr txBox="1"/>
          <p:nvPr/>
        </p:nvSpPr>
        <p:spPr>
          <a:xfrm>
            <a:off x="2959825" y="1141375"/>
            <a:ext cx="276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FFFFF"/>
                </a:solidFill>
                <a:latin typeface="Lato"/>
                <a:ea typeface="Lato"/>
                <a:cs typeface="Lato"/>
                <a:sym typeface="Lato"/>
              </a:rPr>
              <a:t>Classification Report</a:t>
            </a:r>
            <a:endParaRPr sz="1000" u="sng">
              <a:solidFill>
                <a:srgbClr val="FFFFFF"/>
              </a:solidFill>
              <a:latin typeface="Lato"/>
              <a:ea typeface="Lato"/>
              <a:cs typeface="Lato"/>
              <a:sym typeface="Lato"/>
            </a:endParaRPr>
          </a:p>
        </p:txBody>
      </p:sp>
      <p:sp>
        <p:nvSpPr>
          <p:cNvPr id="203" name="Google Shape;203;p20"/>
          <p:cNvSpPr txBox="1"/>
          <p:nvPr/>
        </p:nvSpPr>
        <p:spPr>
          <a:xfrm>
            <a:off x="2959825" y="2483675"/>
            <a:ext cx="309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8F8F8"/>
                </a:solidFill>
                <a:latin typeface="Lato"/>
                <a:ea typeface="Lato"/>
                <a:cs typeface="Lato"/>
                <a:sym typeface="Lato"/>
              </a:rPr>
              <a:t>Confusion Matrix</a:t>
            </a:r>
            <a:endParaRPr sz="1000" u="sng">
              <a:solidFill>
                <a:srgbClr val="F8F8F8"/>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learned from our </a:t>
            </a:r>
            <a:r>
              <a:rPr lang="en"/>
              <a:t>Machine</a:t>
            </a:r>
            <a:r>
              <a:rPr lang="en"/>
              <a:t> Learning Model…</a:t>
            </a:r>
            <a:endParaRPr/>
          </a:p>
        </p:txBody>
      </p:sp>
      <p:sp>
        <p:nvSpPr>
          <p:cNvPr id="209" name="Google Shape;20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ran both a Linear and </a:t>
            </a:r>
            <a:r>
              <a:rPr lang="en"/>
              <a:t>Logistic</a:t>
            </a:r>
            <a:r>
              <a:rPr lang="en"/>
              <a:t> Regression Models to determine which was better for predicting cancer based off the list of features provided.</a:t>
            </a:r>
            <a:endParaRPr/>
          </a:p>
          <a:p>
            <a:pPr indent="0" lvl="0" marL="0" rtl="0" algn="l">
              <a:spcBef>
                <a:spcPts val="1200"/>
              </a:spcBef>
              <a:spcAft>
                <a:spcPts val="0"/>
              </a:spcAft>
              <a:buNone/>
            </a:pPr>
            <a:r>
              <a:rPr lang="en"/>
              <a:t>For the Linear Regression, we </a:t>
            </a:r>
            <a:r>
              <a:rPr lang="en"/>
              <a:t>achieved</a:t>
            </a:r>
            <a:r>
              <a:rPr lang="en"/>
              <a:t> an 84.27% accuracy score which is considered acceptable.</a:t>
            </a:r>
            <a:endParaRPr/>
          </a:p>
          <a:p>
            <a:pPr indent="0" lvl="0" marL="0" rtl="0" algn="l">
              <a:spcBef>
                <a:spcPts val="1200"/>
              </a:spcBef>
              <a:spcAft>
                <a:spcPts val="1200"/>
              </a:spcAft>
              <a:buNone/>
            </a:pPr>
            <a:r>
              <a:rPr lang="en"/>
              <a:t>For Logistic Regression, we </a:t>
            </a:r>
            <a:r>
              <a:rPr lang="en"/>
              <a:t>received</a:t>
            </a:r>
            <a:r>
              <a:rPr lang="en"/>
              <a:t> a 97.09% accuracy score meaning that a Logistic Regression is a very reliable model to use to predict </a:t>
            </a:r>
            <a:r>
              <a:rPr lang="en"/>
              <a:t>whether</a:t>
            </a:r>
            <a:r>
              <a:rPr lang="en"/>
              <a:t> someone has cancer based off the list of features we have provided the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