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thse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measurement.ss</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sz="1220">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216" name="Google Shape;216;p22"/>
          <p:cNvSpPr txBox="1"/>
          <p:nvPr>
            <p:ph idx="1" type="body"/>
          </p:nvPr>
        </p:nvSpPr>
        <p:spPr>
          <a:xfrm>
            <a:off x="1158525" y="1307850"/>
            <a:ext cx="7720200" cy="364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t>Machine Learning Model: Google Colab - Python, Pandas, PySpark, and Matplot</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15715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 figure to the left shows the hallmarks of cancer, which are steps a cell and its daughter cells would need to accomplish in order to become cancer cells.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pic>
        <p:nvPicPr>
          <p:cNvPr id="153" name="Google Shape;153;p15"/>
          <p:cNvPicPr preferRelativeResize="0"/>
          <p:nvPr/>
        </p:nvPicPr>
        <p:blipFill>
          <a:blip r:embed="rId3">
            <a:alphaModFix amt="82000"/>
          </a:blip>
          <a:stretch>
            <a:fillRect/>
          </a:stretch>
        </p:blipFill>
        <p:spPr>
          <a:xfrm>
            <a:off x="122475" y="1809150"/>
            <a:ext cx="3031350" cy="1821200"/>
          </a:xfrm>
          <a:prstGeom prst="rect">
            <a:avLst/>
          </a:prstGeom>
          <a:noFill/>
          <a:ln>
            <a:noFill/>
          </a:ln>
        </p:spPr>
      </p:pic>
      <p:sp>
        <p:nvSpPr>
          <p:cNvPr id="154" name="Google Shape;154;p15"/>
          <p:cNvSpPr txBox="1"/>
          <p:nvPr/>
        </p:nvSpPr>
        <p:spPr>
          <a:xfrm>
            <a:off x="138150" y="3630350"/>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https://www.cell.com/fulltext/S0092-8674(11)00127-9</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60" name="Google Shape;160;p16"/>
          <p:cNvSpPr txBox="1"/>
          <p:nvPr>
            <p:ph idx="1" type="body"/>
          </p:nvPr>
        </p:nvSpPr>
        <p:spPr>
          <a:xfrm>
            <a:off x="1191500" y="939900"/>
            <a:ext cx="4203600" cy="404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04"/>
              <a:t>The measures used to create our dataset were created through the use of FNA (fine needle aspiration) samples of individuals with suspected tumors.</a:t>
            </a:r>
            <a:endParaRPr sz="1604"/>
          </a:p>
          <a:p>
            <a:pPr indent="0" lvl="0" marL="0" rtl="0" algn="l">
              <a:lnSpc>
                <a:spcPct val="80000"/>
              </a:lnSpc>
              <a:spcBef>
                <a:spcPts val="0"/>
              </a:spcBef>
              <a:spcAft>
                <a:spcPts val="0"/>
              </a:spcAft>
              <a:buSzPts val="935"/>
              <a:buNone/>
            </a:pPr>
            <a:r>
              <a:t/>
            </a:r>
            <a:endParaRPr sz="1604"/>
          </a:p>
          <a:p>
            <a:pPr indent="0" lvl="0" marL="0" rtl="0" algn="l">
              <a:lnSpc>
                <a:spcPct val="80000"/>
              </a:lnSpc>
              <a:spcBef>
                <a:spcPts val="0"/>
              </a:spcBef>
              <a:spcAft>
                <a:spcPts val="0"/>
              </a:spcAft>
              <a:buSzPts val="935"/>
              <a:buNone/>
            </a:pPr>
            <a:r>
              <a:rPr lang="en" sz="1604"/>
              <a:t>The measures we used are as follows:</a:t>
            </a:r>
            <a:endParaRPr sz="1604"/>
          </a:p>
          <a:p>
            <a:pPr indent="0" lvl="0" marL="0" rtl="0" algn="l">
              <a:lnSpc>
                <a:spcPct val="95000"/>
              </a:lnSpc>
              <a:spcBef>
                <a:spcPts val="0"/>
              </a:spcBef>
              <a:spcAft>
                <a:spcPts val="0"/>
              </a:spcAft>
              <a:buSzPts val="935"/>
              <a:buNone/>
            </a:pPr>
            <a:r>
              <a:rPr b="1" lang="en" sz="1535"/>
              <a:t>Radius, Texture, Perimeter, Area,  Smoothness, Compactness, Concavity, Concave Points, Symmetry, and Fractal Dimension</a:t>
            </a:r>
            <a:endParaRPr b="1" sz="1535"/>
          </a:p>
          <a:p>
            <a:pPr indent="0" lvl="0" marL="0" rtl="0" algn="l">
              <a:lnSpc>
                <a:spcPct val="80000"/>
              </a:lnSpc>
              <a:spcBef>
                <a:spcPts val="0"/>
              </a:spcBef>
              <a:spcAft>
                <a:spcPts val="0"/>
              </a:spcAft>
              <a:buSzPts val="935"/>
              <a:buNone/>
            </a:pPr>
            <a:r>
              <a:t/>
            </a:r>
            <a:endParaRPr sz="1520"/>
          </a:p>
          <a:p>
            <a:pPr indent="0" lvl="0" marL="0" rtl="0" algn="l">
              <a:lnSpc>
                <a:spcPct val="80000"/>
              </a:lnSpc>
              <a:spcBef>
                <a:spcPts val="0"/>
              </a:spcBef>
              <a:spcAft>
                <a:spcPts val="0"/>
              </a:spcAft>
              <a:buSzPts val="935"/>
              <a:buNone/>
            </a:pPr>
            <a:r>
              <a:rPr lang="en" sz="1520"/>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604"/>
          </a:p>
        </p:txBody>
      </p:sp>
      <p:pic>
        <p:nvPicPr>
          <p:cNvPr id="161" name="Google Shape;161;p16"/>
          <p:cNvPicPr preferRelativeResize="0"/>
          <p:nvPr/>
        </p:nvPicPr>
        <p:blipFill>
          <a:blip r:embed="rId3">
            <a:alphaModFix/>
          </a:blip>
          <a:stretch>
            <a:fillRect/>
          </a:stretch>
        </p:blipFill>
        <p:spPr>
          <a:xfrm>
            <a:off x="5395100" y="1569087"/>
            <a:ext cx="3548850" cy="236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7" name="Google Shape;167;p17"/>
          <p:cNvSpPr txBox="1"/>
          <p:nvPr>
            <p:ph idx="1" type="body"/>
          </p:nvPr>
        </p:nvSpPr>
        <p:spPr>
          <a:xfrm>
            <a:off x="1297500" y="1367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this, we first need to answer the following questions:</a:t>
            </a:r>
            <a:endParaRPr sz="1700"/>
          </a:p>
          <a:p>
            <a:pPr indent="-323850" lvl="0" marL="457200" rtl="0" algn="l">
              <a:spcBef>
                <a:spcPts val="1200"/>
              </a:spcBef>
              <a:spcAft>
                <a:spcPts val="0"/>
              </a:spcAft>
              <a:buSzPts val="1500"/>
              <a:buChar char="●"/>
            </a:pPr>
            <a:r>
              <a:rPr lang="en" sz="1500"/>
              <a:t>And after examining our data, which features have the greatest likelihood of predicting malignancy?</a:t>
            </a:r>
            <a:endParaRPr sz="1500"/>
          </a:p>
          <a:p>
            <a:pPr indent="-323850" lvl="0" marL="457200" rtl="0" algn="l">
              <a:spcBef>
                <a:spcPts val="0"/>
              </a:spcBef>
              <a:spcAft>
                <a:spcPts val="0"/>
              </a:spcAft>
              <a:buSzPts val="1500"/>
              <a:buChar char="●"/>
            </a:pPr>
            <a:r>
              <a:rPr lang="en" sz="1500"/>
              <a:t>How should the data be structured in order to test?</a:t>
            </a:r>
            <a:endParaRPr sz="1500"/>
          </a:p>
          <a:p>
            <a:pPr indent="-323850" lvl="0" marL="457200" rtl="0" algn="l">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73" name="Google Shape;173;p18"/>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74" name="Google Shape;174;p18"/>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75" name="Google Shape;175;p18"/>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76" name="Google Shape;176;p18"/>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77" name="Google Shape;177;p18"/>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78" name="Google Shape;178;p18"/>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79" name="Google Shape;179;p18"/>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80" name="Google Shape;180;p18"/>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86" name="Google Shape;186;p19"/>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figure to the right provides the correlation of all our features against themselves by shading does of high correlation closer to the color Purple and those with less correlation white or light red.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87" name="Google Shape;187;p19"/>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88" name="Google Shape;188;p19"/>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4" name="Google Shape;194;p20"/>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195" name="Google Shape;195;p20"/>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is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196" name="Google Shape;196;p20"/>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197" name="Google Shape;197;p20"/>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198" name="Google Shape;198;p20"/>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199" name="Google Shape;199;p20"/>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200" name="Google Shape;200;p20"/>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01" name="Google Shape;201;p20"/>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02" name="Google Shape;202;p20"/>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03" name="Google Shape;203;p20"/>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04" name="Google Shape;204;p20"/>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10" name="Google Shape;21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