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MacKenzie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cae81130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cae81130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Kenny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Within the confusion matrix, the positive prediction, </a:t>
            </a:r>
            <a:r>
              <a:rPr lang="en"/>
              <a:t>labeled</a:t>
            </a:r>
            <a:r>
              <a:rPr lang="en"/>
              <a:t> 0, is malignant tumor and negative is a benign tumor, labeled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running the classification report and the confusion matrix, we can see that the model was </a:t>
            </a:r>
            <a:r>
              <a:rPr lang="en"/>
              <a:t>extremely</a:t>
            </a:r>
            <a:r>
              <a:rPr lang="en"/>
              <a:t> accurate </a:t>
            </a:r>
            <a:r>
              <a:rPr lang="en"/>
              <a:t>across</a:t>
            </a:r>
            <a:r>
              <a:rPr lang="en"/>
              <a:t> all the fields. From there, we ran our accuracy scores.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e5ee9067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e5ee9067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Kenny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cae81130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2cae81130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Kenny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Read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Unsure why our accuracy score for the </a:t>
            </a:r>
            <a:r>
              <a:rPr lang="en"/>
              <a:t>logistic</a:t>
            </a:r>
            <a:r>
              <a:rPr lang="en"/>
              <a:t> regression accuracy score was so high, we put our heads back together to try and determine what exactly in our data was leading our model to be so accurate.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01070110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01070110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David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I’ll be discussing our teams secondary exploratory analysis we performed along with the results of our second ML run through.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So f</a:t>
            </a:r>
            <a:r>
              <a:rPr lang="en">
                <a:solidFill>
                  <a:schemeClr val="dk1"/>
                </a:solidFill>
              </a:rPr>
              <a:t>irst, our initial Machine learning models did performed a lot better than we expected. We did not anticipate such a high accuracy score.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Reviewing our data, we began to address some patterns like the cell size features, which would have a strong correlation to one-another; i.e., Area can be derived from the perimeter, and the Radius can be derived from the Area of the cell.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Reference Slide ‘8’ where we had the two visualizations in the center and the right: they were created from those features.</a:t>
            </a:r>
            <a:endParaRPr>
              <a:solidFill>
                <a:schemeClr val="dk1"/>
              </a:solidFill>
            </a:endParaRPr>
          </a:p>
          <a:p>
            <a:pPr indent="0" lvl="0" marL="0" rtl="0" algn="l">
              <a:spcBef>
                <a:spcPts val="0"/>
              </a:spcBef>
              <a:spcAft>
                <a:spcPts val="0"/>
              </a:spcAft>
              <a:buNone/>
            </a:pPr>
            <a:r>
              <a:rPr lang="en">
                <a:solidFill>
                  <a:schemeClr val="dk1"/>
                </a:solidFill>
              </a:rPr>
              <a:t>Discuss Visualizations: </a:t>
            </a:r>
            <a:endParaRPr>
              <a:solidFill>
                <a:schemeClr val="dk1"/>
              </a:solidFill>
            </a:endParaRPr>
          </a:p>
          <a:p>
            <a:pPr indent="0" lvl="0" marL="0" rtl="0" algn="l">
              <a:spcBef>
                <a:spcPts val="0"/>
              </a:spcBef>
              <a:spcAft>
                <a:spcPts val="0"/>
              </a:spcAft>
              <a:buNone/>
            </a:pPr>
            <a:r>
              <a:rPr lang="en">
                <a:solidFill>
                  <a:schemeClr val="dk1"/>
                </a:solidFill>
              </a:rPr>
              <a:t>No-correlations or visible regression lines: Concave points vs Fractional dimension worst  and Texture mean vs Smoothness worst</a:t>
            </a:r>
            <a:endParaRPr>
              <a:solidFill>
                <a:schemeClr val="dk1"/>
              </a:solidFill>
            </a:endParaRPr>
          </a:p>
          <a:p>
            <a:pPr indent="0" lvl="0" marL="0" rtl="0" algn="l">
              <a:spcBef>
                <a:spcPts val="0"/>
              </a:spcBef>
              <a:spcAft>
                <a:spcPts val="0"/>
              </a:spcAft>
              <a:buNone/>
            </a:pPr>
            <a:r>
              <a:rPr lang="en">
                <a:solidFill>
                  <a:schemeClr val="dk1"/>
                </a:solidFill>
              </a:rPr>
              <a:t>Possible regression line but unknown pattern: Smoothness mean vs concave points worst</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d9ec015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d9ec015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a:p>
            <a:pPr indent="0" lvl="0" marL="0" rtl="0" algn="l">
              <a:spcBef>
                <a:spcPts val="0"/>
              </a:spcBef>
              <a:spcAft>
                <a:spcPts val="0"/>
              </a:spcAft>
              <a:buNone/>
            </a:pPr>
            <a:r>
              <a:rPr lang="en"/>
              <a:t>Does Size really matter? </a:t>
            </a:r>
            <a:endParaRPr/>
          </a:p>
          <a:p>
            <a:pPr indent="0" lvl="0" marL="0" rtl="0" algn="l">
              <a:spcBef>
                <a:spcPts val="0"/>
              </a:spcBef>
              <a:spcAft>
                <a:spcPts val="0"/>
              </a:spcAft>
              <a:buNone/>
            </a:pPr>
            <a:r>
              <a:rPr lang="en"/>
              <a:t>This is what our team began to ask as we began to look over our results.</a:t>
            </a:r>
            <a:endParaRPr/>
          </a:p>
          <a:p>
            <a:pPr indent="-298450" lvl="0" marL="457200" rtl="0" algn="l">
              <a:spcBef>
                <a:spcPts val="0"/>
              </a:spcBef>
              <a:spcAft>
                <a:spcPts val="0"/>
              </a:spcAft>
              <a:buSzPts val="1100"/>
              <a:buChar char="●"/>
            </a:pPr>
            <a:r>
              <a:rPr lang="en"/>
              <a:t>When cells mutates, or proteins denature, the growth of the cell becomes unstable. </a:t>
            </a:r>
            <a:endParaRPr/>
          </a:p>
          <a:p>
            <a:pPr indent="-298450" lvl="1" marL="914400" rtl="0" algn="l">
              <a:spcBef>
                <a:spcPts val="0"/>
              </a:spcBef>
              <a:spcAft>
                <a:spcPts val="0"/>
              </a:spcAft>
              <a:buSzPts val="1100"/>
              <a:buChar char="○"/>
            </a:pPr>
            <a:r>
              <a:rPr lang="en"/>
              <a:t>Thus, the size of a cell is a strong predictor for malignancy.</a:t>
            </a:r>
            <a:endParaRPr/>
          </a:p>
          <a:p>
            <a:pPr indent="-298450" lvl="0" marL="457200" rtl="0" algn="l">
              <a:spcBef>
                <a:spcPts val="0"/>
              </a:spcBef>
              <a:spcAft>
                <a:spcPts val="0"/>
              </a:spcAft>
              <a:buSzPts val="1100"/>
              <a:buChar char="●"/>
            </a:pPr>
            <a:r>
              <a:rPr lang="en">
                <a:solidFill>
                  <a:schemeClr val="dk1"/>
                </a:solidFill>
              </a:rPr>
              <a:t>The s</a:t>
            </a:r>
            <a:r>
              <a:rPr lang="en">
                <a:solidFill>
                  <a:schemeClr val="dk1"/>
                </a:solidFill>
              </a:rPr>
              <a:t>econd exploratory analysis focused on 3D visualizations that compared non-size related features and compared them to one size feature to compare to a 2D model.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301070110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301070110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3D visual vs 2D; here the clusters are less defined and therefore the perimeter_mean feature helps provide guidance between malignant tumors and benign.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2d9ec015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2d9ec015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David</a:t>
            </a:r>
            <a:endParaRPr>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latin typeface="Lato"/>
                <a:ea typeface="Lato"/>
                <a:cs typeface="Lato"/>
                <a:sym typeface="Lato"/>
              </a:rPr>
              <a:t>Overall, a drop of 6% to our linear regression model and a drop of 4% to the logistic regression model’s accuracy. </a:t>
            </a:r>
            <a:endParaRPr sz="9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9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900">
                <a:solidFill>
                  <a:schemeClr val="dk1"/>
                </a:solidFill>
                <a:latin typeface="Lato"/>
                <a:ea typeface="Lato"/>
                <a:cs typeface="Lato"/>
                <a:sym typeface="Lato"/>
              </a:rPr>
              <a:t>The Logistic model had negligible changes to its precision and sensitivity, however..,</a:t>
            </a:r>
            <a:endParaRPr sz="9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9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900">
                <a:solidFill>
                  <a:schemeClr val="dk1"/>
                </a:solidFill>
                <a:latin typeface="Lato"/>
                <a:ea typeface="Lato"/>
                <a:cs typeface="Lato"/>
                <a:sym typeface="Lato"/>
              </a:rPr>
              <a:t>When comparing the confusion matrices, you can see 4 additional patients with false negatives (meaning they have a malignant tumor, but their results returned negative.)</a:t>
            </a:r>
            <a:endParaRPr sz="9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9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900">
                <a:solidFill>
                  <a:schemeClr val="dk1"/>
                </a:solidFill>
                <a:latin typeface="Lato"/>
                <a:ea typeface="Lato"/>
                <a:cs typeface="Lato"/>
                <a:sym typeface="Lato"/>
              </a:rPr>
              <a:t>And, 2 additional patients with false positives (meaning their results came back positive, but their tumor is benign.)</a:t>
            </a:r>
            <a:endParaRPr sz="900">
              <a:solidFill>
                <a:schemeClr val="dk1"/>
              </a:solidFill>
              <a:latin typeface="Lato"/>
              <a:ea typeface="Lato"/>
              <a:cs typeface="Lato"/>
              <a:sym typeface="La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e5ee9067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2e5ee9067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David</a:t>
            </a:r>
            <a:endParaRPr>
              <a:solidFill>
                <a:schemeClr val="dk1"/>
              </a:solidFill>
            </a:endParaRPr>
          </a:p>
          <a:p>
            <a:pPr indent="0" lvl="0" marL="0" rtl="0" algn="l">
              <a:lnSpc>
                <a:spcPct val="150000"/>
              </a:lnSpc>
              <a:spcBef>
                <a:spcPts val="0"/>
              </a:spcBef>
              <a:spcAft>
                <a:spcPts val="0"/>
              </a:spcAft>
              <a:buNone/>
            </a:pPr>
            <a:r>
              <a:rPr lang="en" sz="1300">
                <a:solidFill>
                  <a:schemeClr val="dk1"/>
                </a:solidFill>
                <a:latin typeface="Lato"/>
                <a:ea typeface="Lato"/>
                <a:cs typeface="Lato"/>
                <a:sym typeface="Lato"/>
              </a:rPr>
              <a:t>To </a:t>
            </a:r>
            <a:r>
              <a:rPr lang="en" sz="1300">
                <a:solidFill>
                  <a:schemeClr val="dk1"/>
                </a:solidFill>
                <a:latin typeface="Lato"/>
                <a:ea typeface="Lato"/>
                <a:cs typeface="Lato"/>
                <a:sym typeface="Lato"/>
              </a:rPr>
              <a:t>summarize</a:t>
            </a:r>
            <a:r>
              <a:rPr lang="en" sz="1300">
                <a:solidFill>
                  <a:schemeClr val="dk1"/>
                </a:solidFill>
                <a:latin typeface="Lato"/>
                <a:ea typeface="Lato"/>
                <a:cs typeface="Lato"/>
                <a:sym typeface="Lato"/>
              </a:rPr>
              <a:t>: </a:t>
            </a:r>
            <a:endParaRPr sz="1300">
              <a:solidFill>
                <a:schemeClr val="dk1"/>
              </a:solidFill>
              <a:latin typeface="Lato"/>
              <a:ea typeface="Lato"/>
              <a:cs typeface="Lato"/>
              <a:sym typeface="Lato"/>
            </a:endParaRPr>
          </a:p>
          <a:p>
            <a:pPr indent="0" lvl="0" marL="0" rtl="0" algn="l">
              <a:lnSpc>
                <a:spcPct val="150000"/>
              </a:lnSpc>
              <a:spcBef>
                <a:spcPts val="1200"/>
              </a:spcBef>
              <a:spcAft>
                <a:spcPts val="0"/>
              </a:spcAft>
              <a:buNone/>
            </a:pPr>
            <a:r>
              <a:rPr lang="en" sz="1300">
                <a:solidFill>
                  <a:schemeClr val="dk1"/>
                </a:solidFill>
                <a:latin typeface="Lato"/>
                <a:ea typeface="Lato"/>
                <a:cs typeface="Lato"/>
                <a:sym typeface="Lato"/>
              </a:rPr>
              <a:t>Our ML models performed very well in both scenarios. These are our recommendations moving forward; </a:t>
            </a:r>
            <a:endParaRPr sz="1300">
              <a:solidFill>
                <a:schemeClr val="dk1"/>
              </a:solidFill>
              <a:latin typeface="Lato"/>
              <a:ea typeface="Lato"/>
              <a:cs typeface="Lato"/>
              <a:sym typeface="Lato"/>
            </a:endParaRPr>
          </a:p>
          <a:p>
            <a:pPr indent="-311150" lvl="0" marL="457200" rtl="0" algn="l">
              <a:lnSpc>
                <a:spcPct val="150000"/>
              </a:lnSpc>
              <a:spcBef>
                <a:spcPts val="1200"/>
              </a:spcBef>
              <a:spcAft>
                <a:spcPts val="0"/>
              </a:spcAft>
              <a:buClr>
                <a:schemeClr val="dk1"/>
              </a:buClr>
              <a:buSzPts val="1300"/>
              <a:buFont typeface="Lato"/>
              <a:buChar char="●"/>
            </a:pPr>
            <a:r>
              <a:rPr lang="en" sz="1300">
                <a:solidFill>
                  <a:schemeClr val="dk1"/>
                </a:solidFill>
                <a:latin typeface="Lato"/>
                <a:ea typeface="Lato"/>
                <a:cs typeface="Lato"/>
                <a:sym typeface="Lato"/>
              </a:rPr>
              <a:t>Remove scaling and/or oversampling and test dataset’s resilience.</a:t>
            </a:r>
            <a:endParaRPr sz="1300">
              <a:solidFill>
                <a:schemeClr val="dk1"/>
              </a:solidFill>
              <a:latin typeface="Lato"/>
              <a:ea typeface="Lato"/>
              <a:cs typeface="Lato"/>
              <a:sym typeface="Lato"/>
            </a:endParaRPr>
          </a:p>
          <a:p>
            <a:pPr indent="-311150" lvl="0" marL="457200" rtl="0" algn="l">
              <a:lnSpc>
                <a:spcPct val="150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Change the ratio between test data vs training data.</a:t>
            </a:r>
            <a:endParaRPr sz="1300">
              <a:solidFill>
                <a:schemeClr val="dk1"/>
              </a:solidFill>
              <a:latin typeface="Lato"/>
              <a:ea typeface="Lato"/>
              <a:cs typeface="Lato"/>
              <a:sym typeface="Lato"/>
            </a:endParaRPr>
          </a:p>
          <a:p>
            <a:pPr indent="-311150" lvl="0" marL="457200" rtl="0" algn="l">
              <a:lnSpc>
                <a:spcPct val="150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Try a different algorithm</a:t>
            </a:r>
            <a:endParaRPr sz="1300">
              <a:solidFill>
                <a:schemeClr val="dk1"/>
              </a:solidFill>
              <a:latin typeface="Lato"/>
              <a:ea typeface="Lato"/>
              <a:cs typeface="Lato"/>
              <a:sym typeface="Lato"/>
            </a:endParaRPr>
          </a:p>
          <a:p>
            <a:pPr indent="-311150" lvl="0" marL="457200" rtl="0" algn="l">
              <a:lnSpc>
                <a:spcPct val="150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Try a different dataset</a:t>
            </a:r>
            <a:endParaRPr sz="1300">
              <a:solidFill>
                <a:schemeClr val="dk1"/>
              </a:solidFill>
              <a:latin typeface="Lato"/>
              <a:ea typeface="Lato"/>
              <a:cs typeface="Lato"/>
              <a:sym typeface="La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e5ee9067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e5ee906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MacKenzie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this project, we have all agreed that we </a:t>
            </a:r>
            <a:r>
              <a:rPr lang="en"/>
              <a:t>should</a:t>
            </a:r>
            <a:r>
              <a:rPr lang="en"/>
              <a:t> have gone the extra step in exploring the data even more, allowing us to find which feature or features were leading our Logistic Regression accuracy score to be so high for both the models we built out.</a:t>
            </a:r>
            <a:endParaRPr/>
          </a:p>
          <a:p>
            <a:pPr indent="0" lvl="0" marL="0" rtl="0" algn="l">
              <a:spcBef>
                <a:spcPts val="0"/>
              </a:spcBef>
              <a:spcAft>
                <a:spcPts val="0"/>
              </a:spcAft>
              <a:buNone/>
            </a:pPr>
            <a:r>
              <a:rPr lang="en"/>
              <a:t>This way, we could have informed people who look at our project in the future what types of measurements are the best at predicting whether someone has a benign or malignant tumor.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e5ee9067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2e5ee9067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bd3a27a5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bd3a27a5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MacKenzie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Breast cancer is the most common type of cancer in women following skin cancer. </a:t>
            </a:r>
            <a:endParaRPr/>
          </a:p>
          <a:p>
            <a:pPr indent="0" lvl="0" marL="0" rtl="0" algn="l">
              <a:spcBef>
                <a:spcPts val="0"/>
              </a:spcBef>
              <a:spcAft>
                <a:spcPts val="0"/>
              </a:spcAft>
              <a:buNone/>
            </a:pPr>
            <a:r>
              <a:rPr lang="en"/>
              <a:t>About 30% or 1 in 3 women with new cases of cancer will be diagnosed with breast cancer. In the year 2022, 287,850 new cases of invasive breast cancer will be diagnosed </a:t>
            </a:r>
            <a:r>
              <a:rPr lang="en">
                <a:solidFill>
                  <a:schemeClr val="dk1"/>
                </a:solidFill>
              </a:rPr>
              <a:t>in the United States</a:t>
            </a:r>
            <a:r>
              <a:rPr lang="en"/>
              <a:t>.</a:t>
            </a:r>
            <a:endParaRPr/>
          </a:p>
          <a:p>
            <a:pPr indent="0" lvl="0" marL="0" rtl="0" algn="l">
              <a:spcBef>
                <a:spcPts val="0"/>
              </a:spcBef>
              <a:spcAft>
                <a:spcPts val="0"/>
              </a:spcAft>
              <a:buNone/>
            </a:pPr>
            <a:r>
              <a:rPr lang="en"/>
              <a:t>The reason why breast cancer is deadly is the relative closeness to the lymph nodes found in the armpits. If the cancer cells spread to the lymph nodes, they can easily spread throughout the body using the lymphatic and </a:t>
            </a:r>
            <a:r>
              <a:rPr lang="en"/>
              <a:t>vascular</a:t>
            </a:r>
            <a:r>
              <a:rPr lang="en"/>
              <a:t> system.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cae81130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cae81130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MacKenzie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Before we get into the analysis part, let’s discuss what would actually be considered cancer.</a:t>
            </a:r>
            <a:endParaRPr/>
          </a:p>
          <a:p>
            <a:pPr indent="0" lvl="0" marL="0" rtl="0" algn="l">
              <a:spcBef>
                <a:spcPts val="0"/>
              </a:spcBef>
              <a:spcAft>
                <a:spcPts val="0"/>
              </a:spcAft>
              <a:buNone/>
            </a:pPr>
            <a:r>
              <a:rPr lang="en"/>
              <a:t>A person can have a tumor, but it does not necessarily mean they have cancer; the tumor can either be benign or malignant. Benign </a:t>
            </a:r>
            <a:r>
              <a:rPr lang="en"/>
              <a:t>meaning</a:t>
            </a:r>
            <a:r>
              <a:rPr lang="en"/>
              <a:t> it is not cancerous and malignant meaning it is cancerous.</a:t>
            </a:r>
            <a:endParaRPr/>
          </a:p>
          <a:p>
            <a:pPr indent="0" lvl="0" marL="0" rtl="0" algn="l">
              <a:spcBef>
                <a:spcPts val="0"/>
              </a:spcBef>
              <a:spcAft>
                <a:spcPts val="0"/>
              </a:spcAft>
              <a:buNone/>
            </a:pPr>
            <a:r>
              <a:rPr lang="en"/>
              <a:t>A tumor are normal cells who have gone through several changes in order to </a:t>
            </a:r>
            <a:r>
              <a:rPr lang="en"/>
              <a:t>achieve</a:t>
            </a:r>
            <a:r>
              <a:rPr lang="en"/>
              <a:t> the ability to grow outside its normal restraints.</a:t>
            </a:r>
            <a:endParaRPr/>
          </a:p>
          <a:p>
            <a:pPr indent="0" lvl="0" marL="0" rtl="0" algn="l">
              <a:spcBef>
                <a:spcPts val="0"/>
              </a:spcBef>
              <a:spcAft>
                <a:spcPts val="0"/>
              </a:spcAft>
              <a:buNone/>
            </a:pPr>
            <a:r>
              <a:rPr lang="en"/>
              <a:t>Simply put, one mutated cell does not mean mean it is cancer; there are other factors involved in the cells mutation over several generations that would lead to the cell to grow into cancerous tissue.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cae8113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cae8113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lang="en" sz="1135">
                <a:solidFill>
                  <a:schemeClr val="dk1"/>
                </a:solidFill>
                <a:latin typeface="Lato"/>
                <a:ea typeface="Lato"/>
                <a:cs typeface="Lato"/>
                <a:sym typeface="Lato"/>
              </a:rPr>
              <a:t>MacKenzie</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a:solidFill>
                  <a:schemeClr val="dk1"/>
                </a:solidFill>
                <a:latin typeface="Lato"/>
                <a:ea typeface="Lato"/>
                <a:cs typeface="Lato"/>
                <a:sym typeface="Lato"/>
              </a:rPr>
              <a:t>Our dataset consists of measurements taken of cells using FNA, or fine needle aspiration, from people with suspected tumors.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a:solidFill>
                  <a:schemeClr val="dk1"/>
                </a:solidFill>
                <a:latin typeface="Lato"/>
                <a:ea typeface="Lato"/>
                <a:cs typeface="Lato"/>
                <a:sym typeface="Lato"/>
              </a:rPr>
              <a:t>The image to the right shows how each sample would have been taken from each patient using this method.</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a:solidFill>
                  <a:schemeClr val="dk1"/>
                </a:solidFill>
                <a:latin typeface="Lato"/>
                <a:ea typeface="Lato"/>
                <a:cs typeface="Lato"/>
                <a:sym typeface="Lato"/>
              </a:rPr>
              <a:t>The ultrasound would locate the tumor within the breast tissue and then be used to guide the needle to the desired location to </a:t>
            </a:r>
            <a:r>
              <a:rPr lang="en" sz="1135">
                <a:solidFill>
                  <a:schemeClr val="dk1"/>
                </a:solidFill>
                <a:latin typeface="Lato"/>
                <a:ea typeface="Lato"/>
                <a:cs typeface="Lato"/>
                <a:sym typeface="Lato"/>
              </a:rPr>
              <a:t>acquire</a:t>
            </a:r>
            <a:r>
              <a:rPr lang="en" sz="1135">
                <a:solidFill>
                  <a:schemeClr val="dk1"/>
                </a:solidFill>
                <a:latin typeface="Lato"/>
                <a:ea typeface="Lato"/>
                <a:cs typeface="Lato"/>
                <a:sym typeface="Lato"/>
              </a:rPr>
              <a:t> the sample.</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a:solidFill>
                  <a:schemeClr val="dk1"/>
                </a:solidFill>
                <a:latin typeface="Lato"/>
                <a:ea typeface="Lato"/>
                <a:cs typeface="Lato"/>
                <a:sym typeface="Lato"/>
              </a:rPr>
              <a:t>The </a:t>
            </a:r>
            <a:r>
              <a:rPr lang="en" sz="1135">
                <a:solidFill>
                  <a:schemeClr val="dk1"/>
                </a:solidFill>
                <a:latin typeface="Lato"/>
                <a:ea typeface="Lato"/>
                <a:cs typeface="Lato"/>
                <a:sym typeface="Lato"/>
              </a:rPr>
              <a:t>measurements</a:t>
            </a:r>
            <a:r>
              <a:rPr lang="en" sz="1135">
                <a:solidFill>
                  <a:schemeClr val="dk1"/>
                </a:solidFill>
                <a:latin typeface="Lato"/>
                <a:ea typeface="Lato"/>
                <a:cs typeface="Lato"/>
                <a:sym typeface="Lato"/>
              </a:rPr>
              <a:t> that were focused on were</a:t>
            </a:r>
            <a:r>
              <a:rPr lang="en">
                <a:solidFill>
                  <a:schemeClr val="dk1"/>
                </a:solidFill>
                <a:latin typeface="Lato"/>
                <a:ea typeface="Lato"/>
                <a:cs typeface="Lato"/>
                <a:sym typeface="Lato"/>
              </a:rPr>
              <a:t> </a:t>
            </a:r>
            <a:r>
              <a:rPr lang="en">
                <a:solidFill>
                  <a:schemeClr val="dk1"/>
                </a:solidFill>
                <a:latin typeface="Lato"/>
                <a:ea typeface="Lato"/>
                <a:cs typeface="Lato"/>
                <a:sym typeface="Lato"/>
              </a:rPr>
              <a:t>Radius, Texture, Perimeter, Area,  Smoothness, Compactness, Concavity, Concave Points, Symmetry, and Fractal Dimension</a:t>
            </a:r>
            <a:endParaRPr>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t/>
            </a:r>
            <a:endParaRPr>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Radius</a:t>
            </a:r>
            <a:r>
              <a:rPr lang="en" sz="1135">
                <a:solidFill>
                  <a:schemeClr val="dk1"/>
                </a:solidFill>
                <a:latin typeface="Lato"/>
                <a:ea typeface="Lato"/>
                <a:cs typeface="Lato"/>
                <a:sym typeface="Lato"/>
              </a:rPr>
              <a:t> =  mean of distances from center to points on the perimeter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Texture</a:t>
            </a:r>
            <a:r>
              <a:rPr lang="en" sz="1135">
                <a:solidFill>
                  <a:schemeClr val="dk1"/>
                </a:solidFill>
                <a:latin typeface="Lato"/>
                <a:ea typeface="Lato"/>
                <a:cs typeface="Lato"/>
                <a:sym typeface="Lato"/>
              </a:rPr>
              <a:t> = standard deviation of gray-scale values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Perimeter</a:t>
            </a:r>
            <a:r>
              <a:rPr lang="en" sz="1135">
                <a:solidFill>
                  <a:schemeClr val="dk1"/>
                </a:solidFill>
                <a:latin typeface="Lato"/>
                <a:ea typeface="Lato"/>
                <a:cs typeface="Lato"/>
                <a:sym typeface="Lato"/>
              </a:rPr>
              <a:t> = the distance around the edge of a shape of the cell.</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Area</a:t>
            </a:r>
            <a:r>
              <a:rPr lang="en" sz="1135">
                <a:solidFill>
                  <a:schemeClr val="dk1"/>
                </a:solidFill>
                <a:latin typeface="Lato"/>
                <a:ea typeface="Lato"/>
                <a:cs typeface="Lato"/>
                <a:sym typeface="Lato"/>
              </a:rPr>
              <a:t> =  area based on the cell’s perimeter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Smoothness</a:t>
            </a:r>
            <a:r>
              <a:rPr lang="en" sz="1135">
                <a:solidFill>
                  <a:schemeClr val="dk1"/>
                </a:solidFill>
                <a:latin typeface="Lato"/>
                <a:ea typeface="Lato"/>
                <a:cs typeface="Lato"/>
                <a:sym typeface="Lato"/>
              </a:rPr>
              <a:t> =  local variation in radius lengths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Compactness</a:t>
            </a:r>
            <a:r>
              <a:rPr lang="en" sz="1135">
                <a:solidFill>
                  <a:schemeClr val="dk1"/>
                </a:solidFill>
                <a:latin typeface="Lato"/>
                <a:ea typeface="Lato"/>
                <a:cs typeface="Lato"/>
                <a:sym typeface="Lato"/>
              </a:rPr>
              <a:t> = perimeter^2 / area - 1.0</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Concavity</a:t>
            </a:r>
            <a:r>
              <a:rPr lang="en" sz="1135">
                <a:solidFill>
                  <a:schemeClr val="dk1"/>
                </a:solidFill>
                <a:latin typeface="Lato"/>
                <a:ea typeface="Lato"/>
                <a:cs typeface="Lato"/>
                <a:sym typeface="Lato"/>
              </a:rPr>
              <a:t> = severity of concave portions of the contour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concave points</a:t>
            </a:r>
            <a:r>
              <a:rPr lang="en" sz="1135">
                <a:solidFill>
                  <a:schemeClr val="dk1"/>
                </a:solidFill>
                <a:latin typeface="Lato"/>
                <a:ea typeface="Lato"/>
                <a:cs typeface="Lato"/>
                <a:sym typeface="Lato"/>
              </a:rPr>
              <a:t> = number of concave portions of the contour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Symmetry</a:t>
            </a:r>
            <a:r>
              <a:rPr lang="en" sz="1135">
                <a:solidFill>
                  <a:schemeClr val="dk1"/>
                </a:solidFill>
                <a:latin typeface="Lato"/>
                <a:ea typeface="Lato"/>
                <a:cs typeface="Lato"/>
                <a:sym typeface="Lato"/>
              </a:rPr>
              <a:t> = cell symmetry based on mean radius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fractal dimension</a:t>
            </a:r>
            <a:r>
              <a:rPr lang="en" sz="1135">
                <a:solidFill>
                  <a:schemeClr val="dk1"/>
                </a:solidFill>
                <a:latin typeface="Lato"/>
                <a:ea typeface="Lato"/>
                <a:cs typeface="Lato"/>
                <a:sym typeface="Lato"/>
              </a:rPr>
              <a:t> = ( a measure of the space-filling capacity of a pattern that tells how a fractal scales differently from the space it is embedded in.) “coastline approximation” - 1</a:t>
            </a:r>
            <a:endParaRPr sz="1135">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935"/>
              <a:buFont typeface="Arial"/>
              <a:buNone/>
            </a:pPr>
            <a:r>
              <a:t/>
            </a:r>
            <a:endParaRPr>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935"/>
              <a:buFont typeface="Arial"/>
              <a:buNone/>
            </a:pPr>
            <a:r>
              <a:rPr lang="en">
                <a:solidFill>
                  <a:schemeClr val="dk1"/>
                </a:solidFill>
                <a:latin typeface="Lato"/>
                <a:ea typeface="Lato"/>
                <a:cs typeface="Lato"/>
                <a:sym typeface="Lato"/>
              </a:rPr>
              <a:t>These values were computed by the using the images from each sample. We inherited the data after it was manipulated to reflect the mean of each measure, the standard error, and the mean of the largest or “worst” of these features. This process was surely to create a standardization of the values since each measure would have a different standard of measurement.</a:t>
            </a:r>
            <a:endParaRPr>
              <a:solidFill>
                <a:schemeClr val="dk1"/>
              </a:solidFill>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cae8113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cae8113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Read the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cae81130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cae81130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Bryan</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Machine Learning Model: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For our machine learning model, we used Google Colab. As you guys already know, you can share your Google Colab notebooks very easily. Additionally, there was no need to install any modules to run any code, as modules come </a:t>
            </a:r>
            <a:r>
              <a:rPr lang="en">
                <a:solidFill>
                  <a:schemeClr val="dk1"/>
                </a:solidFill>
              </a:rPr>
              <a:t>pre installed</a:t>
            </a:r>
            <a:r>
              <a:rPr lang="en">
                <a:solidFill>
                  <a:schemeClr val="dk1"/>
                </a:solidFill>
              </a:rPr>
              <a:t> within Google Colab. By using the computing power of the Google servers instead of our own machine we didn’t to worry about our local machine performance.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Languages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order to build our machine learning model, we used Python. Within Python, we used Pandas, PySpark, and Matplotlib.</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Pandas is a software library written for the Python programming language for data manipulation and analysis. We used pandas to load a CSV file with all the data we were planning to analyze directly into our notebook. From there we were able to create tables and data frames to conduct our analysis.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PySpark is a Python-based API for utilizing the Spark framework in combination with Python. PySpark is primarily used for processing structured and semi-structured datasets. We used PySpark to load data from Amazon Web Services into our notebook via the cloud. Very much like Pandas, we were able to create schemas to visualize the data in table formatting.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Lastly, Matplotlib and Seaborn are programs that allowed us to create visualizations of our analysis so we could further comprehend what the data was telling us. The visual graphs and charts used in our presentation are on the next page.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f89b6231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f89b623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Bryan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cae8113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cae8113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Bryan</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
              <a:t>Our initial exploratory analysis demonstrated a correlation between certain features within our dataset. By recognizing patterns in our dataset, we were able to identify what columns to test using a linear regression model. The linear regression model yielded promising results, therefore, the model evolved into a logistical regression model that would test all the features in our dataset. All of which are shown here. </a:t>
            </a:r>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cae81130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cae81130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Kenny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The figure to the right provides the correlation of all our features against themselves by shading does of high correlation closer to the color Purple and those with less correlation white or light red.</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a:solidFill>
                  <a:schemeClr val="dk1"/>
                </a:solidFill>
                <a:latin typeface="Lato"/>
                <a:ea typeface="Lato"/>
                <a:cs typeface="Lato"/>
                <a:sym typeface="Lato"/>
              </a:rPr>
              <a:t>From looking at the heat map, we created tables based off the features that have the features that correlate with each other the most</a:t>
            </a:r>
            <a:endParaRPr>
              <a:solidFill>
                <a:schemeClr val="dk1"/>
              </a:solidFill>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2">
    <p:spTree>
      <p:nvGrpSpPr>
        <p:cNvPr id="130" name="Shape 130"/>
        <p:cNvGrpSpPr/>
        <p:nvPr/>
      </p:nvGrpSpPr>
      <p:grpSpPr>
        <a:xfrm>
          <a:off x="0" y="0"/>
          <a:ext cx="0" cy="0"/>
          <a:chOff x="0" y="0"/>
          <a:chExt cx="0" cy="0"/>
        </a:xfrm>
      </p:grpSpPr>
      <p:sp>
        <p:nvSpPr>
          <p:cNvPr id="131" name="Google Shape;131;p13"/>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 name="Google Shape;132;p13"/>
          <p:cNvCxnSpPr/>
          <p:nvPr/>
        </p:nvCxnSpPr>
        <p:spPr>
          <a:xfrm rot="10800000">
            <a:off x="398200" y="977175"/>
            <a:ext cx="505800" cy="0"/>
          </a:xfrm>
          <a:prstGeom prst="straightConnector1">
            <a:avLst/>
          </a:prstGeom>
          <a:noFill/>
          <a:ln cap="flat" cmpd="sng" w="19050">
            <a:solidFill>
              <a:srgbClr val="FF5822"/>
            </a:solidFill>
            <a:prstDash val="solid"/>
            <a:round/>
            <a:headEnd len="sm" w="sm" type="none"/>
            <a:tailEnd len="sm" w="sm" type="none"/>
          </a:ln>
        </p:spPr>
      </p:cxnSp>
      <p:sp>
        <p:nvSpPr>
          <p:cNvPr id="133" name="Google Shape;133;p13"/>
          <p:cNvSpPr txBox="1"/>
          <p:nvPr>
            <p:ph type="title"/>
          </p:nvPr>
        </p:nvSpPr>
        <p:spPr>
          <a:xfrm>
            <a:off x="311700" y="1153900"/>
            <a:ext cx="2655000" cy="858900"/>
          </a:xfrm>
          <a:prstGeom prst="rect">
            <a:avLst/>
          </a:prstGeom>
          <a:noFill/>
        </p:spPr>
        <p:txBody>
          <a:bodyPr anchorCtr="0" anchor="ctr" bIns="91425" lIns="91425" spcFirstLastPara="1" rIns="91425" wrap="square" tIns="91425">
            <a:normAutofit/>
          </a:bodyPr>
          <a:lstStyle>
            <a:lvl1pPr lvl="0" algn="l">
              <a:lnSpc>
                <a:spcPct val="100000"/>
              </a:lnSpc>
              <a:spcBef>
                <a:spcPts val="0"/>
              </a:spcBef>
              <a:spcAft>
                <a:spcPts val="0"/>
              </a:spcAft>
              <a:buNone/>
              <a:defRPr sz="2400">
                <a:solidFill>
                  <a:srgbClr val="000000"/>
                </a:solidFill>
              </a:defRPr>
            </a:lvl1pPr>
            <a:lvl2pPr lvl="1" algn="l">
              <a:lnSpc>
                <a:spcPct val="100000"/>
              </a:lnSpc>
              <a:spcBef>
                <a:spcPts val="0"/>
              </a:spcBef>
              <a:spcAft>
                <a:spcPts val="0"/>
              </a:spcAft>
              <a:buNone/>
              <a:defRPr sz="2400">
                <a:solidFill>
                  <a:srgbClr val="000000"/>
                </a:solidFill>
              </a:defRPr>
            </a:lvl2pPr>
            <a:lvl3pPr lvl="2" algn="l">
              <a:lnSpc>
                <a:spcPct val="100000"/>
              </a:lnSpc>
              <a:spcBef>
                <a:spcPts val="0"/>
              </a:spcBef>
              <a:spcAft>
                <a:spcPts val="0"/>
              </a:spcAft>
              <a:buNone/>
              <a:defRPr sz="2400">
                <a:solidFill>
                  <a:srgbClr val="000000"/>
                </a:solidFill>
              </a:defRPr>
            </a:lvl3pPr>
            <a:lvl4pPr lvl="3" algn="l">
              <a:lnSpc>
                <a:spcPct val="100000"/>
              </a:lnSpc>
              <a:spcBef>
                <a:spcPts val="0"/>
              </a:spcBef>
              <a:spcAft>
                <a:spcPts val="0"/>
              </a:spcAft>
              <a:buNone/>
              <a:defRPr sz="2400">
                <a:solidFill>
                  <a:srgbClr val="000000"/>
                </a:solidFill>
              </a:defRPr>
            </a:lvl4pPr>
            <a:lvl5pPr lvl="4" algn="l">
              <a:lnSpc>
                <a:spcPct val="100000"/>
              </a:lnSpc>
              <a:spcBef>
                <a:spcPts val="0"/>
              </a:spcBef>
              <a:spcAft>
                <a:spcPts val="0"/>
              </a:spcAft>
              <a:buNone/>
              <a:defRPr sz="2400">
                <a:solidFill>
                  <a:srgbClr val="000000"/>
                </a:solidFill>
              </a:defRPr>
            </a:lvl5pPr>
            <a:lvl6pPr lvl="5" algn="l">
              <a:lnSpc>
                <a:spcPct val="100000"/>
              </a:lnSpc>
              <a:spcBef>
                <a:spcPts val="0"/>
              </a:spcBef>
              <a:spcAft>
                <a:spcPts val="0"/>
              </a:spcAft>
              <a:buNone/>
              <a:defRPr sz="2400">
                <a:solidFill>
                  <a:srgbClr val="000000"/>
                </a:solidFill>
              </a:defRPr>
            </a:lvl6pPr>
            <a:lvl7pPr lvl="6" algn="l">
              <a:lnSpc>
                <a:spcPct val="100000"/>
              </a:lnSpc>
              <a:spcBef>
                <a:spcPts val="0"/>
              </a:spcBef>
              <a:spcAft>
                <a:spcPts val="0"/>
              </a:spcAft>
              <a:buNone/>
              <a:defRPr sz="2400">
                <a:solidFill>
                  <a:srgbClr val="000000"/>
                </a:solidFill>
              </a:defRPr>
            </a:lvl7pPr>
            <a:lvl8pPr lvl="7" algn="l">
              <a:lnSpc>
                <a:spcPct val="100000"/>
              </a:lnSpc>
              <a:spcBef>
                <a:spcPts val="0"/>
              </a:spcBef>
              <a:spcAft>
                <a:spcPts val="0"/>
              </a:spcAft>
              <a:buNone/>
              <a:defRPr sz="2400">
                <a:solidFill>
                  <a:srgbClr val="000000"/>
                </a:solidFill>
              </a:defRPr>
            </a:lvl8pPr>
            <a:lvl9pPr lvl="8" algn="l">
              <a:lnSpc>
                <a:spcPct val="100000"/>
              </a:lnSpc>
              <a:spcBef>
                <a:spcPts val="0"/>
              </a:spcBef>
              <a:spcAft>
                <a:spcPts val="0"/>
              </a:spcAft>
              <a:buNone/>
              <a:defRPr sz="2400">
                <a:solidFill>
                  <a:srgbClr val="000000"/>
                </a:solidFill>
              </a:defRPr>
            </a:lvl9pPr>
          </a:lstStyle>
          <a:p/>
        </p:txBody>
      </p:sp>
      <p:sp>
        <p:nvSpPr>
          <p:cNvPr id="134" name="Google Shape;134;p13"/>
          <p:cNvSpPr txBox="1"/>
          <p:nvPr>
            <p:ph idx="1" type="body"/>
          </p:nvPr>
        </p:nvSpPr>
        <p:spPr>
          <a:xfrm>
            <a:off x="311700" y="2022050"/>
            <a:ext cx="2655000" cy="2928300"/>
          </a:xfrm>
          <a:prstGeom prst="rect">
            <a:avLst/>
          </a:prstGeom>
          <a:noFill/>
        </p:spPr>
        <p:txBody>
          <a:bodyPr anchorCtr="0" anchor="t" bIns="91425" lIns="91425" spcFirstLastPara="1" rIns="91425" wrap="square" tIns="91425">
            <a:normAutofit/>
          </a:bodyPr>
          <a:lstStyle>
            <a:lvl1pPr indent="-292100" lvl="0" marL="457200" algn="l">
              <a:lnSpc>
                <a:spcPct val="115000"/>
              </a:lnSpc>
              <a:spcBef>
                <a:spcPts val="0"/>
              </a:spcBef>
              <a:spcAft>
                <a:spcPts val="0"/>
              </a:spcAft>
              <a:buClr>
                <a:srgbClr val="434343"/>
              </a:buClr>
              <a:buSzPts val="1000"/>
              <a:buChar char="●"/>
              <a:defRPr sz="1000">
                <a:solidFill>
                  <a:srgbClr val="434343"/>
                </a:solidFill>
              </a:defRPr>
            </a:lvl1pPr>
            <a:lvl2pPr indent="-292100" lvl="1" marL="914400" algn="l">
              <a:lnSpc>
                <a:spcPct val="115000"/>
              </a:lnSpc>
              <a:spcBef>
                <a:spcPts val="0"/>
              </a:spcBef>
              <a:spcAft>
                <a:spcPts val="0"/>
              </a:spcAft>
              <a:buClr>
                <a:srgbClr val="434343"/>
              </a:buClr>
              <a:buSzPts val="1000"/>
              <a:buChar char="○"/>
              <a:defRPr sz="1000">
                <a:solidFill>
                  <a:srgbClr val="434343"/>
                </a:solidFill>
              </a:defRPr>
            </a:lvl2pPr>
            <a:lvl3pPr indent="-292100" lvl="2" marL="1371600" algn="l">
              <a:lnSpc>
                <a:spcPct val="115000"/>
              </a:lnSpc>
              <a:spcBef>
                <a:spcPts val="0"/>
              </a:spcBef>
              <a:spcAft>
                <a:spcPts val="0"/>
              </a:spcAft>
              <a:buClr>
                <a:srgbClr val="434343"/>
              </a:buClr>
              <a:buSzPts val="1000"/>
              <a:buChar char="■"/>
              <a:defRPr sz="1000">
                <a:solidFill>
                  <a:srgbClr val="434343"/>
                </a:solidFill>
              </a:defRPr>
            </a:lvl3pPr>
            <a:lvl4pPr indent="-292100" lvl="3" marL="1828800" algn="l">
              <a:lnSpc>
                <a:spcPct val="115000"/>
              </a:lnSpc>
              <a:spcBef>
                <a:spcPts val="0"/>
              </a:spcBef>
              <a:spcAft>
                <a:spcPts val="0"/>
              </a:spcAft>
              <a:buClr>
                <a:srgbClr val="434343"/>
              </a:buClr>
              <a:buSzPts val="1000"/>
              <a:buChar char="●"/>
              <a:defRPr sz="1000">
                <a:solidFill>
                  <a:srgbClr val="434343"/>
                </a:solidFill>
              </a:defRPr>
            </a:lvl4pPr>
            <a:lvl5pPr indent="-292100" lvl="4" marL="2286000" algn="l">
              <a:lnSpc>
                <a:spcPct val="115000"/>
              </a:lnSpc>
              <a:spcBef>
                <a:spcPts val="0"/>
              </a:spcBef>
              <a:spcAft>
                <a:spcPts val="0"/>
              </a:spcAft>
              <a:buClr>
                <a:srgbClr val="434343"/>
              </a:buClr>
              <a:buSzPts val="1000"/>
              <a:buChar char="○"/>
              <a:defRPr sz="1000">
                <a:solidFill>
                  <a:srgbClr val="434343"/>
                </a:solidFill>
              </a:defRPr>
            </a:lvl5pPr>
            <a:lvl6pPr indent="-292100" lvl="5" marL="2743200" algn="l">
              <a:lnSpc>
                <a:spcPct val="115000"/>
              </a:lnSpc>
              <a:spcBef>
                <a:spcPts val="0"/>
              </a:spcBef>
              <a:spcAft>
                <a:spcPts val="0"/>
              </a:spcAft>
              <a:buClr>
                <a:srgbClr val="434343"/>
              </a:buClr>
              <a:buSzPts val="1000"/>
              <a:buChar char="■"/>
              <a:defRPr sz="1000">
                <a:solidFill>
                  <a:srgbClr val="434343"/>
                </a:solidFill>
              </a:defRPr>
            </a:lvl6pPr>
            <a:lvl7pPr indent="-292100" lvl="6" marL="3200400" algn="l">
              <a:lnSpc>
                <a:spcPct val="115000"/>
              </a:lnSpc>
              <a:spcBef>
                <a:spcPts val="0"/>
              </a:spcBef>
              <a:spcAft>
                <a:spcPts val="0"/>
              </a:spcAft>
              <a:buClr>
                <a:srgbClr val="434343"/>
              </a:buClr>
              <a:buSzPts val="1000"/>
              <a:buChar char="●"/>
              <a:defRPr sz="1000">
                <a:solidFill>
                  <a:srgbClr val="434343"/>
                </a:solidFill>
              </a:defRPr>
            </a:lvl7pPr>
            <a:lvl8pPr indent="-292100" lvl="7" marL="3657600" algn="l">
              <a:lnSpc>
                <a:spcPct val="115000"/>
              </a:lnSpc>
              <a:spcBef>
                <a:spcPts val="0"/>
              </a:spcBef>
              <a:spcAft>
                <a:spcPts val="0"/>
              </a:spcAft>
              <a:buClr>
                <a:srgbClr val="434343"/>
              </a:buClr>
              <a:buSzPts val="1000"/>
              <a:buChar char="○"/>
              <a:defRPr sz="1000">
                <a:solidFill>
                  <a:srgbClr val="434343"/>
                </a:solidFill>
              </a:defRPr>
            </a:lvl8pPr>
            <a:lvl9pPr indent="-292100" lvl="8" marL="4114800" algn="l">
              <a:lnSpc>
                <a:spcPct val="115000"/>
              </a:lnSpc>
              <a:spcBef>
                <a:spcPts val="0"/>
              </a:spcBef>
              <a:spcAft>
                <a:spcPts val="0"/>
              </a:spcAft>
              <a:buClr>
                <a:srgbClr val="434343"/>
              </a:buClr>
              <a:buSzPts val="1000"/>
              <a:buChar char="■"/>
              <a:defRPr sz="1000">
                <a:solidFill>
                  <a:srgbClr val="434343"/>
                </a:solidFill>
              </a:defRPr>
            </a:lvl9pPr>
          </a:lstStyle>
          <a:p/>
        </p:txBody>
      </p:sp>
      <p:sp>
        <p:nvSpPr>
          <p:cNvPr id="135" name="Google Shape;135;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14.png"/><Relationship Id="rId8"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ublic.tableau.com/app/profile/kenny.rodriguez/viz/BreastCancer_16532846841690/Dashboard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image" Target="../media/image2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image" Target="../media/image14.png"/><Relationship Id="rId6"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 the </a:t>
            </a:r>
            <a:r>
              <a:rPr lang="en"/>
              <a:t>Presence of Cancer in Breast Cancer Cells</a:t>
            </a:r>
            <a:r>
              <a:rPr lang="en"/>
              <a:t> </a:t>
            </a:r>
            <a:endParaRPr/>
          </a:p>
        </p:txBody>
      </p:sp>
      <p:sp>
        <p:nvSpPr>
          <p:cNvPr id="141" name="Google Shape;141;p1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Gustavo “David” Reyes, Kenny Rodriguez, Bryan Rojas, and MacKenzie Wright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of our Data</a:t>
            </a:r>
            <a:endParaRPr/>
          </a:p>
          <a:p>
            <a:pPr indent="0" lvl="0" marL="0" rtl="0" algn="l">
              <a:spcBef>
                <a:spcPts val="0"/>
              </a:spcBef>
              <a:spcAft>
                <a:spcPts val="0"/>
              </a:spcAft>
              <a:buNone/>
            </a:pPr>
            <a:r>
              <a:t/>
            </a:r>
            <a:endParaRPr/>
          </a:p>
        </p:txBody>
      </p:sp>
      <p:sp>
        <p:nvSpPr>
          <p:cNvPr id="214" name="Google Shape;214;p23"/>
          <p:cNvSpPr txBox="1"/>
          <p:nvPr>
            <p:ph idx="1" type="body"/>
          </p:nvPr>
        </p:nvSpPr>
        <p:spPr>
          <a:xfrm>
            <a:off x="2924324" y="753450"/>
            <a:ext cx="6244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The values we’ve measured have presented incredibly accurate results. Further evaluation of other features may need to performed to assess the sensitivity of the machine learning model. </a:t>
            </a:r>
            <a:endParaRPr sz="1100"/>
          </a:p>
          <a:p>
            <a:pPr indent="0" lvl="0" marL="0" rtl="0" algn="l">
              <a:spcBef>
                <a:spcPts val="1200"/>
              </a:spcBef>
              <a:spcAft>
                <a:spcPts val="1200"/>
              </a:spcAft>
              <a:buNone/>
            </a:pPr>
            <a:r>
              <a:t/>
            </a:r>
            <a:endParaRPr/>
          </a:p>
        </p:txBody>
      </p:sp>
      <p:sp>
        <p:nvSpPr>
          <p:cNvPr id="215" name="Google Shape;215;p23"/>
          <p:cNvSpPr txBox="1"/>
          <p:nvPr/>
        </p:nvSpPr>
        <p:spPr>
          <a:xfrm>
            <a:off x="2959825" y="3708925"/>
            <a:ext cx="5379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Lato"/>
                <a:ea typeface="Lato"/>
                <a:cs typeface="Lato"/>
                <a:sym typeface="Lato"/>
              </a:rPr>
              <a:t>With the above results being so high in each field, our goal was to further test our model using some of the techniques covered during our machine learning module to assess the sensitivity, accuracy, and precision. </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p>
            <a:pPr indent="0" lvl="0" marL="0" rtl="0" algn="l">
              <a:spcBef>
                <a:spcPts val="0"/>
              </a:spcBef>
              <a:spcAft>
                <a:spcPts val="0"/>
              </a:spcAft>
              <a:buNone/>
            </a:pPr>
            <a:r>
              <a:rPr lang="en" sz="1200">
                <a:solidFill>
                  <a:srgbClr val="FFFFFF"/>
                </a:solidFill>
                <a:latin typeface="Lato"/>
                <a:ea typeface="Lato"/>
                <a:cs typeface="Lato"/>
                <a:sym typeface="Lato"/>
              </a:rPr>
              <a:t>Also, the number of testing samples appears too small. We hope to address this by trying oversampling to see resilient our model is. </a:t>
            </a:r>
            <a:endParaRPr sz="1200">
              <a:solidFill>
                <a:srgbClr val="FFFFFF"/>
              </a:solidFill>
              <a:latin typeface="Lato"/>
              <a:ea typeface="Lato"/>
              <a:cs typeface="Lato"/>
              <a:sym typeface="Lato"/>
            </a:endParaRPr>
          </a:p>
        </p:txBody>
      </p:sp>
      <p:pic>
        <p:nvPicPr>
          <p:cNvPr id="216" name="Google Shape;216;p23"/>
          <p:cNvPicPr preferRelativeResize="0"/>
          <p:nvPr/>
        </p:nvPicPr>
        <p:blipFill rotWithShape="1">
          <a:blip r:embed="rId3">
            <a:alphaModFix amt="80000"/>
          </a:blip>
          <a:srcRect b="0" l="0" r="58682" t="0"/>
          <a:stretch/>
        </p:blipFill>
        <p:spPr>
          <a:xfrm>
            <a:off x="35300" y="994825"/>
            <a:ext cx="1347826" cy="1894175"/>
          </a:xfrm>
          <a:prstGeom prst="rect">
            <a:avLst/>
          </a:prstGeom>
          <a:noFill/>
          <a:ln>
            <a:noFill/>
          </a:ln>
        </p:spPr>
      </p:pic>
      <p:pic>
        <p:nvPicPr>
          <p:cNvPr id="217" name="Google Shape;217;p23"/>
          <p:cNvPicPr preferRelativeResize="0"/>
          <p:nvPr/>
        </p:nvPicPr>
        <p:blipFill rotWithShape="1">
          <a:blip r:embed="rId4">
            <a:alphaModFix amt="80000"/>
          </a:blip>
          <a:srcRect b="0" l="4961" r="53313" t="0"/>
          <a:stretch/>
        </p:blipFill>
        <p:spPr>
          <a:xfrm>
            <a:off x="1383125" y="918728"/>
            <a:ext cx="1541199" cy="1970272"/>
          </a:xfrm>
          <a:prstGeom prst="rect">
            <a:avLst/>
          </a:prstGeom>
          <a:noFill/>
          <a:ln>
            <a:noFill/>
          </a:ln>
        </p:spPr>
      </p:pic>
      <p:pic>
        <p:nvPicPr>
          <p:cNvPr id="218" name="Google Shape;218;p23"/>
          <p:cNvPicPr preferRelativeResize="0"/>
          <p:nvPr/>
        </p:nvPicPr>
        <p:blipFill rotWithShape="1">
          <a:blip r:embed="rId5">
            <a:alphaModFix amt="80000"/>
          </a:blip>
          <a:srcRect b="0" l="0" r="56913" t="0"/>
          <a:stretch/>
        </p:blipFill>
        <p:spPr>
          <a:xfrm>
            <a:off x="35300" y="2855975"/>
            <a:ext cx="1481674" cy="2091875"/>
          </a:xfrm>
          <a:prstGeom prst="rect">
            <a:avLst/>
          </a:prstGeom>
          <a:noFill/>
          <a:ln>
            <a:noFill/>
          </a:ln>
        </p:spPr>
      </p:pic>
      <p:pic>
        <p:nvPicPr>
          <p:cNvPr id="219" name="Google Shape;219;p23"/>
          <p:cNvPicPr preferRelativeResize="0"/>
          <p:nvPr/>
        </p:nvPicPr>
        <p:blipFill rotWithShape="1">
          <a:blip r:embed="rId6">
            <a:alphaModFix amt="80000"/>
          </a:blip>
          <a:srcRect b="0" l="0" r="57663" t="0"/>
          <a:stretch/>
        </p:blipFill>
        <p:spPr>
          <a:xfrm>
            <a:off x="1516975" y="2835925"/>
            <a:ext cx="1347825" cy="2104781"/>
          </a:xfrm>
          <a:prstGeom prst="rect">
            <a:avLst/>
          </a:prstGeom>
          <a:noFill/>
          <a:ln>
            <a:noFill/>
          </a:ln>
        </p:spPr>
      </p:pic>
      <p:pic>
        <p:nvPicPr>
          <p:cNvPr id="220" name="Google Shape;220;p23"/>
          <p:cNvPicPr preferRelativeResize="0"/>
          <p:nvPr/>
        </p:nvPicPr>
        <p:blipFill rotWithShape="1">
          <a:blip r:embed="rId7">
            <a:alphaModFix/>
          </a:blip>
          <a:srcRect b="49049" l="0" r="0" t="10167"/>
          <a:stretch/>
        </p:blipFill>
        <p:spPr>
          <a:xfrm>
            <a:off x="2924325" y="1428875"/>
            <a:ext cx="3200950" cy="1058325"/>
          </a:xfrm>
          <a:prstGeom prst="rect">
            <a:avLst/>
          </a:prstGeom>
          <a:noFill/>
          <a:ln>
            <a:noFill/>
          </a:ln>
        </p:spPr>
      </p:pic>
      <p:pic>
        <p:nvPicPr>
          <p:cNvPr id="221" name="Google Shape;221;p23"/>
          <p:cNvPicPr preferRelativeResize="0"/>
          <p:nvPr/>
        </p:nvPicPr>
        <p:blipFill rotWithShape="1">
          <a:blip r:embed="rId7">
            <a:alphaModFix/>
          </a:blip>
          <a:srcRect b="0" l="0" r="0" t="86405"/>
          <a:stretch/>
        </p:blipFill>
        <p:spPr>
          <a:xfrm>
            <a:off x="2927875" y="2771425"/>
            <a:ext cx="3193850" cy="352775"/>
          </a:xfrm>
          <a:prstGeom prst="rect">
            <a:avLst/>
          </a:prstGeom>
          <a:noFill/>
          <a:ln>
            <a:noFill/>
          </a:ln>
        </p:spPr>
      </p:pic>
      <p:pic>
        <p:nvPicPr>
          <p:cNvPr id="222" name="Google Shape;222;p23"/>
          <p:cNvPicPr preferRelativeResize="0"/>
          <p:nvPr/>
        </p:nvPicPr>
        <p:blipFill>
          <a:blip r:embed="rId8">
            <a:alphaModFix/>
          </a:blip>
          <a:stretch>
            <a:fillRect/>
          </a:stretch>
        </p:blipFill>
        <p:spPr>
          <a:xfrm>
            <a:off x="4345750" y="2588100"/>
            <a:ext cx="1988475" cy="1120825"/>
          </a:xfrm>
          <a:prstGeom prst="rect">
            <a:avLst/>
          </a:prstGeom>
          <a:noFill/>
          <a:ln>
            <a:noFill/>
          </a:ln>
        </p:spPr>
      </p:pic>
      <p:sp>
        <p:nvSpPr>
          <p:cNvPr id="223" name="Google Shape;223;p23"/>
          <p:cNvSpPr txBox="1"/>
          <p:nvPr/>
        </p:nvSpPr>
        <p:spPr>
          <a:xfrm>
            <a:off x="2959825" y="1141375"/>
            <a:ext cx="276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rgbClr val="FFFFFF"/>
                </a:solidFill>
                <a:latin typeface="Lato"/>
                <a:ea typeface="Lato"/>
                <a:cs typeface="Lato"/>
                <a:sym typeface="Lato"/>
              </a:rPr>
              <a:t>Classification Report</a:t>
            </a:r>
            <a:endParaRPr sz="1000" u="sng">
              <a:solidFill>
                <a:srgbClr val="FFFFFF"/>
              </a:solidFill>
              <a:latin typeface="Lato"/>
              <a:ea typeface="Lato"/>
              <a:cs typeface="Lato"/>
              <a:sym typeface="Lato"/>
            </a:endParaRPr>
          </a:p>
        </p:txBody>
      </p:sp>
      <p:sp>
        <p:nvSpPr>
          <p:cNvPr id="224" name="Google Shape;224;p23"/>
          <p:cNvSpPr txBox="1"/>
          <p:nvPr/>
        </p:nvSpPr>
        <p:spPr>
          <a:xfrm>
            <a:off x="2959825" y="2483675"/>
            <a:ext cx="309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rgbClr val="F8F8F8"/>
                </a:solidFill>
                <a:latin typeface="Lato"/>
                <a:ea typeface="Lato"/>
                <a:cs typeface="Lato"/>
                <a:sym typeface="Lato"/>
              </a:rPr>
              <a:t>Confusion Matrix</a:t>
            </a:r>
            <a:endParaRPr sz="1000" u="sng">
              <a:solidFill>
                <a:srgbClr val="F8F8F8"/>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Interactive Dashboard</a:t>
            </a:r>
            <a:endParaRPr/>
          </a:p>
        </p:txBody>
      </p:sp>
      <p:sp>
        <p:nvSpPr>
          <p:cNvPr id="230" name="Google Shape;230;p24"/>
          <p:cNvSpPr txBox="1"/>
          <p:nvPr>
            <p:ph idx="1" type="body"/>
          </p:nvPr>
        </p:nvSpPr>
        <p:spPr>
          <a:xfrm>
            <a:off x="1297500" y="1558625"/>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u="sng">
                <a:solidFill>
                  <a:schemeClr val="hlink"/>
                </a:solidFill>
                <a:hlinkClick r:id="rId3"/>
              </a:rPr>
              <a:t>Interactive Tableau Dashboard</a:t>
            </a:r>
            <a:r>
              <a:rPr lang="en" sz="2000"/>
              <a:t>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22"/>
              <a:t>What we learned from our </a:t>
            </a:r>
            <a:r>
              <a:rPr lang="en" sz="2622"/>
              <a:t>Machine</a:t>
            </a:r>
            <a:r>
              <a:rPr lang="en" sz="2622"/>
              <a:t> Learning Model…</a:t>
            </a:r>
            <a:endParaRPr sz="2622"/>
          </a:p>
        </p:txBody>
      </p:sp>
      <p:sp>
        <p:nvSpPr>
          <p:cNvPr id="236" name="Google Shape;236;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We ran both a Linear and </a:t>
            </a:r>
            <a:r>
              <a:rPr lang="en" sz="1500"/>
              <a:t>Logistic</a:t>
            </a:r>
            <a:r>
              <a:rPr lang="en" sz="1500"/>
              <a:t> Regression Models to determine which was better for predicting cancer based off the list of features provided.</a:t>
            </a:r>
            <a:endParaRPr sz="1500"/>
          </a:p>
          <a:p>
            <a:pPr indent="0" lvl="0" marL="457200" marR="917728" rtl="0" algn="l">
              <a:spcBef>
                <a:spcPts val="1200"/>
              </a:spcBef>
              <a:spcAft>
                <a:spcPts val="0"/>
              </a:spcAft>
              <a:buNone/>
            </a:pPr>
            <a:r>
              <a:rPr lang="en" sz="1500"/>
              <a:t>For the Linear Regression, we </a:t>
            </a:r>
            <a:r>
              <a:rPr lang="en" sz="1500"/>
              <a:t>achieved</a:t>
            </a:r>
            <a:r>
              <a:rPr lang="en" sz="1500"/>
              <a:t> an </a:t>
            </a:r>
            <a:r>
              <a:rPr b="1" lang="en" sz="1500"/>
              <a:t>84.27%</a:t>
            </a:r>
            <a:r>
              <a:rPr lang="en" sz="1500"/>
              <a:t> accuracy score which is considered acceptable.</a:t>
            </a:r>
            <a:endParaRPr sz="1500"/>
          </a:p>
          <a:p>
            <a:pPr indent="0" lvl="0" marL="457200" marR="917728" rtl="0" algn="l">
              <a:spcBef>
                <a:spcPts val="1200"/>
              </a:spcBef>
              <a:spcAft>
                <a:spcPts val="1200"/>
              </a:spcAft>
              <a:buNone/>
            </a:pPr>
            <a:r>
              <a:rPr lang="en" sz="1500"/>
              <a:t>For Logistic Regression, we </a:t>
            </a:r>
            <a:r>
              <a:rPr lang="en" sz="1500"/>
              <a:t>received</a:t>
            </a:r>
            <a:r>
              <a:rPr lang="en" sz="1500"/>
              <a:t> a </a:t>
            </a:r>
            <a:r>
              <a:rPr b="1" lang="en" sz="1500"/>
              <a:t>97.09%</a:t>
            </a:r>
            <a:r>
              <a:rPr lang="en" sz="1500"/>
              <a:t> accuracy score meaning that a Logistic Regression is a very reliable model to use to predict </a:t>
            </a:r>
            <a:r>
              <a:rPr lang="en" sz="1500"/>
              <a:t>whether</a:t>
            </a:r>
            <a:r>
              <a:rPr lang="en" sz="1500"/>
              <a:t> someone has cancer based off the list of features we have provided the model.</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type="title"/>
          </p:nvPr>
        </p:nvSpPr>
        <p:spPr>
          <a:xfrm>
            <a:off x="1244275" y="253400"/>
            <a:ext cx="7038900" cy="65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Inspecting the unexpected…</a:t>
            </a:r>
            <a:endParaRPr/>
          </a:p>
        </p:txBody>
      </p:sp>
      <p:sp>
        <p:nvSpPr>
          <p:cNvPr id="242" name="Google Shape;242;p26"/>
          <p:cNvSpPr txBox="1"/>
          <p:nvPr>
            <p:ph idx="1" type="body"/>
          </p:nvPr>
        </p:nvSpPr>
        <p:spPr>
          <a:xfrm>
            <a:off x="3094225" y="907700"/>
            <a:ext cx="3229800" cy="1664100"/>
          </a:xfrm>
          <a:prstGeom prst="rect">
            <a:avLst/>
          </a:prstGeom>
        </p:spPr>
        <p:txBody>
          <a:bodyPr anchorCtr="0" anchor="t" bIns="91425" lIns="91425" spcFirstLastPara="1" rIns="91425" wrap="square" tIns="91425">
            <a:normAutofit/>
          </a:bodyPr>
          <a:lstStyle/>
          <a:p>
            <a:pPr indent="0" lvl="0" marL="457200" marR="917728" rtl="0" algn="l">
              <a:lnSpc>
                <a:spcPct val="100000"/>
              </a:lnSpc>
              <a:spcBef>
                <a:spcPts val="0"/>
              </a:spcBef>
              <a:spcAft>
                <a:spcPts val="0"/>
              </a:spcAft>
              <a:buNone/>
            </a:pPr>
            <a:r>
              <a:rPr lang="en" sz="1000"/>
              <a:t>Linear Regression = 84.27%</a:t>
            </a:r>
            <a:endParaRPr sz="1000"/>
          </a:p>
          <a:p>
            <a:pPr indent="0" lvl="0" marL="457200" marR="917728" rtl="0" algn="l">
              <a:lnSpc>
                <a:spcPct val="100000"/>
              </a:lnSpc>
              <a:spcBef>
                <a:spcPts val="0"/>
              </a:spcBef>
              <a:spcAft>
                <a:spcPts val="0"/>
              </a:spcAft>
              <a:buNone/>
            </a:pPr>
            <a:r>
              <a:rPr lang="en" sz="1000"/>
              <a:t>Logistic Regression = </a:t>
            </a:r>
            <a:r>
              <a:rPr b="1" lang="en" sz="1000"/>
              <a:t>97.09%</a:t>
            </a:r>
            <a:endParaRPr b="1" sz="1000"/>
          </a:p>
          <a:p>
            <a:pPr indent="0" lvl="0" marL="457200" marR="917728" rtl="0" algn="l">
              <a:lnSpc>
                <a:spcPct val="100000"/>
              </a:lnSpc>
              <a:spcBef>
                <a:spcPts val="0"/>
              </a:spcBef>
              <a:spcAft>
                <a:spcPts val="0"/>
              </a:spcAft>
              <a:buNone/>
            </a:pPr>
            <a:r>
              <a:t/>
            </a:r>
            <a:endParaRPr b="1" sz="1000"/>
          </a:p>
          <a:p>
            <a:pPr indent="0" lvl="0" marL="457200" marR="917728" rtl="0" algn="l">
              <a:lnSpc>
                <a:spcPct val="100000"/>
              </a:lnSpc>
              <a:spcBef>
                <a:spcPts val="0"/>
              </a:spcBef>
              <a:spcAft>
                <a:spcPts val="0"/>
              </a:spcAft>
              <a:buNone/>
            </a:pPr>
            <a:r>
              <a:rPr lang="en" sz="1000"/>
              <a:t>Where do we go from here?</a:t>
            </a:r>
            <a:endParaRPr sz="1000"/>
          </a:p>
        </p:txBody>
      </p:sp>
      <p:pic>
        <p:nvPicPr>
          <p:cNvPr id="243" name="Google Shape;243;p26"/>
          <p:cNvPicPr preferRelativeResize="0"/>
          <p:nvPr/>
        </p:nvPicPr>
        <p:blipFill>
          <a:blip r:embed="rId3">
            <a:alphaModFix/>
          </a:blip>
          <a:stretch>
            <a:fillRect/>
          </a:stretch>
        </p:blipFill>
        <p:spPr>
          <a:xfrm>
            <a:off x="59250" y="907700"/>
            <a:ext cx="3034976" cy="2529150"/>
          </a:xfrm>
          <a:prstGeom prst="rect">
            <a:avLst/>
          </a:prstGeom>
          <a:noFill/>
          <a:ln>
            <a:noFill/>
          </a:ln>
        </p:spPr>
      </p:pic>
      <p:pic>
        <p:nvPicPr>
          <p:cNvPr id="244" name="Google Shape;244;p26"/>
          <p:cNvPicPr preferRelativeResize="0"/>
          <p:nvPr/>
        </p:nvPicPr>
        <p:blipFill>
          <a:blip r:embed="rId4">
            <a:alphaModFix/>
          </a:blip>
          <a:stretch>
            <a:fillRect/>
          </a:stretch>
        </p:blipFill>
        <p:spPr>
          <a:xfrm>
            <a:off x="6324106" y="907700"/>
            <a:ext cx="2756817" cy="2445900"/>
          </a:xfrm>
          <a:prstGeom prst="rect">
            <a:avLst/>
          </a:prstGeom>
          <a:noFill/>
          <a:ln>
            <a:noFill/>
          </a:ln>
        </p:spPr>
      </p:pic>
      <p:pic>
        <p:nvPicPr>
          <p:cNvPr id="245" name="Google Shape;245;p26"/>
          <p:cNvPicPr preferRelativeResize="0"/>
          <p:nvPr/>
        </p:nvPicPr>
        <p:blipFill>
          <a:blip r:embed="rId5">
            <a:alphaModFix/>
          </a:blip>
          <a:stretch>
            <a:fillRect/>
          </a:stretch>
        </p:blipFill>
        <p:spPr>
          <a:xfrm>
            <a:off x="3325525" y="2571800"/>
            <a:ext cx="2697760" cy="2529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768550" y="225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Understanding our Data: </a:t>
            </a:r>
            <a:r>
              <a:rPr lang="en" sz="1600">
                <a:latin typeface="Lato"/>
                <a:ea typeface="Lato"/>
                <a:cs typeface="Lato"/>
                <a:sym typeface="Lato"/>
              </a:rPr>
              <a:t>Does size really matter? </a:t>
            </a:r>
            <a:endParaRPr sz="1600"/>
          </a:p>
        </p:txBody>
      </p:sp>
      <p:sp>
        <p:nvSpPr>
          <p:cNvPr id="251" name="Google Shape;251;p27"/>
          <p:cNvSpPr txBox="1"/>
          <p:nvPr>
            <p:ph idx="1" type="body"/>
          </p:nvPr>
        </p:nvSpPr>
        <p:spPr>
          <a:xfrm>
            <a:off x="7274325" y="66150"/>
            <a:ext cx="1818000" cy="5595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SzPts val="1018"/>
              <a:buNone/>
            </a:pPr>
            <a:r>
              <a:t/>
            </a:r>
            <a:endParaRPr sz="1302"/>
          </a:p>
          <a:p>
            <a:pPr indent="0" lvl="0" marL="0" rtl="0" algn="l">
              <a:lnSpc>
                <a:spcPct val="75000"/>
              </a:lnSpc>
              <a:spcBef>
                <a:spcPts val="0"/>
              </a:spcBef>
              <a:spcAft>
                <a:spcPts val="0"/>
              </a:spcAft>
              <a:buSzPts val="1018"/>
              <a:buNone/>
            </a:pPr>
            <a:r>
              <a:t/>
            </a:r>
            <a:endParaRPr sz="1025"/>
          </a:p>
          <a:p>
            <a:pPr indent="0" lvl="0" marL="0" rtl="0" algn="l">
              <a:lnSpc>
                <a:spcPct val="75000"/>
              </a:lnSpc>
              <a:spcBef>
                <a:spcPts val="0"/>
              </a:spcBef>
              <a:spcAft>
                <a:spcPts val="0"/>
              </a:spcAft>
              <a:buSzPts val="1018"/>
              <a:buNone/>
            </a:pPr>
            <a:r>
              <a:t/>
            </a:r>
            <a:endParaRPr sz="1025"/>
          </a:p>
        </p:txBody>
      </p:sp>
      <p:pic>
        <p:nvPicPr>
          <p:cNvPr id="252" name="Google Shape;252;p27"/>
          <p:cNvPicPr preferRelativeResize="0"/>
          <p:nvPr/>
        </p:nvPicPr>
        <p:blipFill>
          <a:blip r:embed="rId3">
            <a:alphaModFix/>
          </a:blip>
          <a:stretch>
            <a:fillRect/>
          </a:stretch>
        </p:blipFill>
        <p:spPr>
          <a:xfrm>
            <a:off x="2251400" y="1498750"/>
            <a:ext cx="6840924" cy="3141225"/>
          </a:xfrm>
          <a:prstGeom prst="rect">
            <a:avLst/>
          </a:prstGeom>
          <a:noFill/>
          <a:ln>
            <a:noFill/>
          </a:ln>
        </p:spPr>
      </p:pic>
      <p:pic>
        <p:nvPicPr>
          <p:cNvPr id="253" name="Google Shape;253;p27"/>
          <p:cNvPicPr preferRelativeResize="0"/>
          <p:nvPr/>
        </p:nvPicPr>
        <p:blipFill>
          <a:blip r:embed="rId4">
            <a:alphaModFix/>
          </a:blip>
          <a:stretch>
            <a:fillRect/>
          </a:stretch>
        </p:blipFill>
        <p:spPr>
          <a:xfrm>
            <a:off x="409619" y="1498750"/>
            <a:ext cx="2852956" cy="2750400"/>
          </a:xfrm>
          <a:prstGeom prst="rect">
            <a:avLst/>
          </a:prstGeom>
          <a:noFill/>
          <a:ln>
            <a:noFill/>
          </a:ln>
        </p:spPr>
      </p:pic>
      <p:sp>
        <p:nvSpPr>
          <p:cNvPr id="254" name="Google Shape;254;p27"/>
          <p:cNvSpPr txBox="1"/>
          <p:nvPr/>
        </p:nvSpPr>
        <p:spPr>
          <a:xfrm rot="1502942">
            <a:off x="4938521" y="3148561"/>
            <a:ext cx="1130862" cy="287079"/>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700">
                <a:solidFill>
                  <a:schemeClr val="dk1"/>
                </a:solidFill>
                <a:latin typeface="Lato"/>
                <a:ea typeface="Lato"/>
                <a:cs typeface="Lato"/>
                <a:sym typeface="Lato"/>
              </a:rPr>
              <a:t>Z=</a:t>
            </a:r>
            <a:r>
              <a:rPr lang="en" sz="700">
                <a:solidFill>
                  <a:schemeClr val="dk1"/>
                </a:solidFill>
                <a:latin typeface="Lato"/>
                <a:ea typeface="Lato"/>
                <a:cs typeface="Lato"/>
                <a:sym typeface="Lato"/>
              </a:rPr>
              <a:t>Compactness_worst</a:t>
            </a:r>
            <a:endParaRPr sz="700">
              <a:solidFill>
                <a:schemeClr val="dk1"/>
              </a:solidFill>
              <a:latin typeface="Lato"/>
              <a:ea typeface="Lato"/>
              <a:cs typeface="Lato"/>
              <a:sym typeface="Lato"/>
            </a:endParaRPr>
          </a:p>
        </p:txBody>
      </p:sp>
      <p:sp>
        <p:nvSpPr>
          <p:cNvPr id="255" name="Google Shape;255;p27"/>
          <p:cNvSpPr txBox="1"/>
          <p:nvPr/>
        </p:nvSpPr>
        <p:spPr>
          <a:xfrm>
            <a:off x="4149350" y="3722825"/>
            <a:ext cx="1289700" cy="3018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800">
                <a:solidFill>
                  <a:schemeClr val="dk1"/>
                </a:solidFill>
                <a:latin typeface="Lato"/>
                <a:ea typeface="Lato"/>
                <a:cs typeface="Lato"/>
                <a:sym typeface="Lato"/>
              </a:rPr>
              <a:t>X = Area_mean</a:t>
            </a:r>
            <a:endParaRPr sz="1200">
              <a:solidFill>
                <a:schemeClr val="dk1"/>
              </a:solidFill>
              <a:latin typeface="Lato"/>
              <a:ea typeface="Lato"/>
              <a:cs typeface="Lato"/>
              <a:sym typeface="Lato"/>
            </a:endParaRPr>
          </a:p>
        </p:txBody>
      </p:sp>
      <p:sp>
        <p:nvSpPr>
          <p:cNvPr id="256" name="Google Shape;256;p27"/>
          <p:cNvSpPr txBox="1"/>
          <p:nvPr/>
        </p:nvSpPr>
        <p:spPr>
          <a:xfrm rot="5400000">
            <a:off x="2804790" y="2352360"/>
            <a:ext cx="1472100" cy="3018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800">
                <a:solidFill>
                  <a:schemeClr val="dk1"/>
                </a:solidFill>
                <a:latin typeface="Lato"/>
                <a:ea typeface="Lato"/>
                <a:cs typeface="Lato"/>
                <a:sym typeface="Lato"/>
              </a:rPr>
              <a:t>Y = Concavity_worst</a:t>
            </a:r>
            <a:endParaRPr sz="1200">
              <a:solidFill>
                <a:schemeClr val="dk1"/>
              </a:solidFill>
              <a:latin typeface="Lato"/>
              <a:ea typeface="Lato"/>
              <a:cs typeface="Lato"/>
              <a:sym typeface="Lato"/>
            </a:endParaRPr>
          </a:p>
        </p:txBody>
      </p:sp>
      <p:pic>
        <p:nvPicPr>
          <p:cNvPr id="257" name="Google Shape;257;p27"/>
          <p:cNvPicPr preferRelativeResize="0"/>
          <p:nvPr/>
        </p:nvPicPr>
        <p:blipFill>
          <a:blip r:embed="rId5">
            <a:alphaModFix/>
          </a:blip>
          <a:stretch>
            <a:fillRect/>
          </a:stretch>
        </p:blipFill>
        <p:spPr>
          <a:xfrm>
            <a:off x="6691751" y="1496188"/>
            <a:ext cx="2400573" cy="1752375"/>
          </a:xfrm>
          <a:prstGeom prst="rect">
            <a:avLst/>
          </a:prstGeom>
          <a:noFill/>
          <a:ln>
            <a:noFill/>
          </a:ln>
        </p:spPr>
      </p:pic>
      <p:cxnSp>
        <p:nvCxnSpPr>
          <p:cNvPr id="258" name="Google Shape;258;p27"/>
          <p:cNvCxnSpPr/>
          <p:nvPr/>
        </p:nvCxnSpPr>
        <p:spPr>
          <a:xfrm>
            <a:off x="3262575" y="1498750"/>
            <a:ext cx="0" cy="27708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8"/>
          <p:cNvSpPr txBox="1"/>
          <p:nvPr>
            <p:ph type="title"/>
          </p:nvPr>
        </p:nvSpPr>
        <p:spPr>
          <a:xfrm>
            <a:off x="1297450" y="4120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Understanding our Data</a:t>
            </a:r>
            <a:endParaRPr/>
          </a:p>
        </p:txBody>
      </p:sp>
      <p:sp>
        <p:nvSpPr>
          <p:cNvPr id="264" name="Google Shape;264;p28"/>
          <p:cNvSpPr txBox="1"/>
          <p:nvPr>
            <p:ph idx="1" type="body"/>
          </p:nvPr>
        </p:nvSpPr>
        <p:spPr>
          <a:xfrm>
            <a:off x="95900" y="1326100"/>
            <a:ext cx="4476000" cy="483600"/>
          </a:xfrm>
          <a:prstGeom prst="rect">
            <a:avLst/>
          </a:prstGeom>
        </p:spPr>
        <p:txBody>
          <a:bodyPr anchorCtr="0" anchor="t" bIns="91425" lIns="91425" spcFirstLastPara="1" rIns="91425" wrap="square" tIns="91425">
            <a:normAutofit lnSpcReduction="20000"/>
          </a:bodyPr>
          <a:lstStyle/>
          <a:p>
            <a:pPr indent="0" lvl="0" marL="0" rtl="0" algn="l">
              <a:lnSpc>
                <a:spcPct val="95000"/>
              </a:lnSpc>
              <a:spcBef>
                <a:spcPts val="0"/>
              </a:spcBef>
              <a:spcAft>
                <a:spcPts val="1200"/>
              </a:spcAft>
              <a:buNone/>
            </a:pPr>
            <a:r>
              <a:rPr lang="en" sz="1200"/>
              <a:t>Size makes a difference; so what would happen if we removed them from our model?</a:t>
            </a:r>
            <a:endParaRPr sz="1200"/>
          </a:p>
        </p:txBody>
      </p:sp>
      <p:pic>
        <p:nvPicPr>
          <p:cNvPr id="265" name="Google Shape;265;p28"/>
          <p:cNvPicPr preferRelativeResize="0"/>
          <p:nvPr/>
        </p:nvPicPr>
        <p:blipFill>
          <a:blip r:embed="rId3">
            <a:alphaModFix/>
          </a:blip>
          <a:stretch>
            <a:fillRect/>
          </a:stretch>
        </p:blipFill>
        <p:spPr>
          <a:xfrm>
            <a:off x="95900" y="1809750"/>
            <a:ext cx="5119421" cy="3108960"/>
          </a:xfrm>
          <a:prstGeom prst="rect">
            <a:avLst/>
          </a:prstGeom>
          <a:noFill/>
          <a:ln>
            <a:noFill/>
          </a:ln>
        </p:spPr>
      </p:pic>
      <p:pic>
        <p:nvPicPr>
          <p:cNvPr id="266" name="Google Shape;266;p28"/>
          <p:cNvPicPr preferRelativeResize="0"/>
          <p:nvPr/>
        </p:nvPicPr>
        <p:blipFill>
          <a:blip r:embed="rId4">
            <a:alphaModFix/>
          </a:blip>
          <a:stretch>
            <a:fillRect/>
          </a:stretch>
        </p:blipFill>
        <p:spPr>
          <a:xfrm>
            <a:off x="4572000" y="1086950"/>
            <a:ext cx="3623879" cy="31911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9"/>
          <p:cNvSpPr txBox="1"/>
          <p:nvPr>
            <p:ph idx="1" type="body"/>
          </p:nvPr>
        </p:nvSpPr>
        <p:spPr>
          <a:xfrm>
            <a:off x="1024650" y="587600"/>
            <a:ext cx="7267500" cy="914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Results of second run through with the size features removed; Perimeter_mean, Perimeter_se, Perimeter_worst, Area</a:t>
            </a:r>
            <a:r>
              <a:rPr lang="en"/>
              <a:t>_mean, Area_se, Area_worst, Radius_mean, Radius_se, and Radius_worst.</a:t>
            </a:r>
            <a:endParaRPr/>
          </a:p>
          <a:p>
            <a:pPr indent="0" lvl="0" marL="0" rtl="0" algn="l">
              <a:spcBef>
                <a:spcPts val="1200"/>
              </a:spcBef>
              <a:spcAft>
                <a:spcPts val="1200"/>
              </a:spcAft>
              <a:buNone/>
            </a:pPr>
            <a:r>
              <a:t/>
            </a:r>
            <a:endParaRPr/>
          </a:p>
        </p:txBody>
      </p:sp>
      <p:sp>
        <p:nvSpPr>
          <p:cNvPr id="272" name="Google Shape;272;p29"/>
          <p:cNvSpPr txBox="1"/>
          <p:nvPr>
            <p:ph type="title"/>
          </p:nvPr>
        </p:nvSpPr>
        <p:spPr>
          <a:xfrm>
            <a:off x="896550" y="0"/>
            <a:ext cx="7038900" cy="80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from second run-through</a:t>
            </a:r>
            <a:endParaRPr/>
          </a:p>
        </p:txBody>
      </p:sp>
      <p:pic>
        <p:nvPicPr>
          <p:cNvPr id="273" name="Google Shape;273;p29"/>
          <p:cNvPicPr preferRelativeResize="0"/>
          <p:nvPr/>
        </p:nvPicPr>
        <p:blipFill rotWithShape="1">
          <a:blip r:embed="rId3">
            <a:alphaModFix/>
          </a:blip>
          <a:srcRect b="85690" l="670" r="680" t="1162"/>
          <a:stretch/>
        </p:blipFill>
        <p:spPr>
          <a:xfrm>
            <a:off x="292625" y="1846025"/>
            <a:ext cx="4604350" cy="397550"/>
          </a:xfrm>
          <a:prstGeom prst="rect">
            <a:avLst/>
          </a:prstGeom>
          <a:noFill/>
          <a:ln>
            <a:noFill/>
          </a:ln>
        </p:spPr>
      </p:pic>
      <p:sp>
        <p:nvSpPr>
          <p:cNvPr id="274" name="Google Shape;274;p29"/>
          <p:cNvSpPr txBox="1"/>
          <p:nvPr/>
        </p:nvSpPr>
        <p:spPr>
          <a:xfrm>
            <a:off x="292625" y="157117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u="sng">
                <a:solidFill>
                  <a:schemeClr val="lt1"/>
                </a:solidFill>
                <a:latin typeface="Lato"/>
                <a:ea typeface="Lato"/>
                <a:cs typeface="Lato"/>
                <a:sym typeface="Lato"/>
              </a:rPr>
              <a:t>Linear Regression Results</a:t>
            </a:r>
            <a:endParaRPr sz="1200" u="sng"/>
          </a:p>
        </p:txBody>
      </p:sp>
      <p:pic>
        <p:nvPicPr>
          <p:cNvPr id="275" name="Google Shape;275;p29"/>
          <p:cNvPicPr preferRelativeResize="0"/>
          <p:nvPr/>
        </p:nvPicPr>
        <p:blipFill rotWithShape="1">
          <a:blip r:embed="rId4">
            <a:alphaModFix/>
          </a:blip>
          <a:srcRect b="27520" l="0" r="0" t="11567"/>
          <a:stretch/>
        </p:blipFill>
        <p:spPr>
          <a:xfrm>
            <a:off x="292625" y="3013313"/>
            <a:ext cx="3942226" cy="1555650"/>
          </a:xfrm>
          <a:prstGeom prst="rect">
            <a:avLst/>
          </a:prstGeom>
          <a:noFill/>
          <a:ln>
            <a:noFill/>
          </a:ln>
        </p:spPr>
      </p:pic>
      <p:pic>
        <p:nvPicPr>
          <p:cNvPr id="276" name="Google Shape;276;p29"/>
          <p:cNvPicPr preferRelativeResize="0"/>
          <p:nvPr/>
        </p:nvPicPr>
        <p:blipFill rotWithShape="1">
          <a:blip r:embed="rId4">
            <a:alphaModFix/>
          </a:blip>
          <a:srcRect b="0" l="0" r="0" t="91687"/>
          <a:stretch/>
        </p:blipFill>
        <p:spPr>
          <a:xfrm>
            <a:off x="292625" y="4775682"/>
            <a:ext cx="3942226" cy="212300"/>
          </a:xfrm>
          <a:prstGeom prst="rect">
            <a:avLst/>
          </a:prstGeom>
          <a:noFill/>
          <a:ln>
            <a:noFill/>
          </a:ln>
        </p:spPr>
      </p:pic>
      <p:sp>
        <p:nvSpPr>
          <p:cNvPr id="277" name="Google Shape;277;p29"/>
          <p:cNvSpPr txBox="1"/>
          <p:nvPr/>
        </p:nvSpPr>
        <p:spPr>
          <a:xfrm>
            <a:off x="292625" y="2696063"/>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u="sng">
                <a:solidFill>
                  <a:schemeClr val="lt1"/>
                </a:solidFill>
                <a:latin typeface="Lato"/>
                <a:ea typeface="Lato"/>
                <a:cs typeface="Lato"/>
                <a:sym typeface="Lato"/>
              </a:rPr>
              <a:t>Logistic</a:t>
            </a:r>
            <a:r>
              <a:rPr lang="en" sz="1100" u="sng">
                <a:solidFill>
                  <a:schemeClr val="lt1"/>
                </a:solidFill>
                <a:latin typeface="Lato"/>
                <a:ea typeface="Lato"/>
                <a:cs typeface="Lato"/>
                <a:sym typeface="Lato"/>
              </a:rPr>
              <a:t> Regression Results</a:t>
            </a:r>
            <a:endParaRPr sz="1200" u="sng"/>
          </a:p>
        </p:txBody>
      </p:sp>
      <p:sp>
        <p:nvSpPr>
          <p:cNvPr id="278" name="Google Shape;278;p29"/>
          <p:cNvSpPr txBox="1"/>
          <p:nvPr/>
        </p:nvSpPr>
        <p:spPr>
          <a:xfrm>
            <a:off x="292625" y="450382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u="sng">
                <a:solidFill>
                  <a:schemeClr val="lt1"/>
                </a:solidFill>
                <a:latin typeface="Lato"/>
                <a:ea typeface="Lato"/>
                <a:cs typeface="Lato"/>
                <a:sym typeface="Lato"/>
              </a:rPr>
              <a:t>Logistic</a:t>
            </a:r>
            <a:r>
              <a:rPr lang="en" sz="1100" u="sng">
                <a:solidFill>
                  <a:schemeClr val="lt1"/>
                </a:solidFill>
                <a:latin typeface="Lato"/>
                <a:ea typeface="Lato"/>
                <a:cs typeface="Lato"/>
                <a:sym typeface="Lato"/>
              </a:rPr>
              <a:t> Regression accuracy</a:t>
            </a:r>
            <a:endParaRPr sz="1200" u="sng"/>
          </a:p>
        </p:txBody>
      </p:sp>
      <p:sp>
        <p:nvSpPr>
          <p:cNvPr id="279" name="Google Shape;279;p29"/>
          <p:cNvSpPr txBox="1"/>
          <p:nvPr>
            <p:ph idx="1" type="body"/>
          </p:nvPr>
        </p:nvSpPr>
        <p:spPr>
          <a:xfrm>
            <a:off x="6372350" y="1171975"/>
            <a:ext cx="2715000" cy="1596600"/>
          </a:xfrm>
          <a:prstGeom prst="rect">
            <a:avLst/>
          </a:prstGeom>
        </p:spPr>
        <p:txBody>
          <a:bodyPr anchorCtr="0" anchor="t" bIns="91425" lIns="91425" spcFirstLastPara="1" rIns="91425" wrap="square" tIns="91425">
            <a:normAutofit/>
          </a:bodyPr>
          <a:lstStyle/>
          <a:p>
            <a:pPr indent="0" lvl="0" marL="0" marR="917728" rtl="0" algn="l">
              <a:lnSpc>
                <a:spcPct val="100000"/>
              </a:lnSpc>
              <a:spcBef>
                <a:spcPts val="0"/>
              </a:spcBef>
              <a:spcAft>
                <a:spcPts val="0"/>
              </a:spcAft>
              <a:buNone/>
            </a:pPr>
            <a:r>
              <a:rPr lang="en" sz="900" u="sng"/>
              <a:t>Accuracy Results from first ML run through:</a:t>
            </a:r>
            <a:endParaRPr sz="900" u="sng"/>
          </a:p>
          <a:p>
            <a:pPr indent="0" lvl="0" marL="0" marR="917728" rtl="0" algn="l">
              <a:lnSpc>
                <a:spcPct val="100000"/>
              </a:lnSpc>
              <a:spcBef>
                <a:spcPts val="0"/>
              </a:spcBef>
              <a:spcAft>
                <a:spcPts val="0"/>
              </a:spcAft>
              <a:buNone/>
            </a:pPr>
            <a:r>
              <a:rPr lang="en" sz="900"/>
              <a:t>Linear Regression = 84.27%</a:t>
            </a:r>
            <a:endParaRPr sz="900"/>
          </a:p>
          <a:p>
            <a:pPr indent="0" lvl="0" marL="0" marR="917728" rtl="0" algn="l">
              <a:lnSpc>
                <a:spcPct val="100000"/>
              </a:lnSpc>
              <a:spcBef>
                <a:spcPts val="0"/>
              </a:spcBef>
              <a:spcAft>
                <a:spcPts val="0"/>
              </a:spcAft>
              <a:buNone/>
            </a:pPr>
            <a:r>
              <a:rPr lang="en" sz="900"/>
              <a:t>Logistic Regression = </a:t>
            </a:r>
            <a:r>
              <a:rPr b="1" lang="en" sz="900"/>
              <a:t>97.09</a:t>
            </a:r>
            <a:r>
              <a:rPr b="1" lang="en" sz="900"/>
              <a:t>%</a:t>
            </a:r>
            <a:endParaRPr b="1" sz="900"/>
          </a:p>
          <a:p>
            <a:pPr indent="0" lvl="0" marL="0" marR="917728" rtl="0" algn="l">
              <a:lnSpc>
                <a:spcPct val="100000"/>
              </a:lnSpc>
              <a:spcBef>
                <a:spcPts val="0"/>
              </a:spcBef>
              <a:spcAft>
                <a:spcPts val="0"/>
              </a:spcAft>
              <a:buNone/>
            </a:pPr>
            <a:r>
              <a:t/>
            </a:r>
            <a:endParaRPr b="1" sz="1000"/>
          </a:p>
          <a:p>
            <a:pPr indent="0" lvl="0" marL="0" marR="917728" rtl="0" algn="l">
              <a:lnSpc>
                <a:spcPct val="100000"/>
              </a:lnSpc>
              <a:spcBef>
                <a:spcPts val="0"/>
              </a:spcBef>
              <a:spcAft>
                <a:spcPts val="0"/>
              </a:spcAft>
              <a:buNone/>
            </a:pPr>
            <a:r>
              <a:t/>
            </a:r>
            <a:endParaRPr sz="1000"/>
          </a:p>
        </p:txBody>
      </p:sp>
      <p:sp>
        <p:nvSpPr>
          <p:cNvPr id="280" name="Google Shape;280;p29"/>
          <p:cNvSpPr txBox="1"/>
          <p:nvPr/>
        </p:nvSpPr>
        <p:spPr>
          <a:xfrm>
            <a:off x="4234850" y="3485750"/>
            <a:ext cx="4852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Lato"/>
                <a:ea typeface="Lato"/>
                <a:cs typeface="Lato"/>
                <a:sym typeface="Lato"/>
              </a:rPr>
              <a:t>Overall, a drop of 6% to our linear regression model and a drop of 4% to the logistic regression model’s accuracy. </a:t>
            </a:r>
            <a:endParaRPr sz="900">
              <a:solidFill>
                <a:schemeClr val="lt1"/>
              </a:solidFill>
              <a:latin typeface="Lato"/>
              <a:ea typeface="Lato"/>
              <a:cs typeface="Lato"/>
              <a:sym typeface="Lato"/>
            </a:endParaRPr>
          </a:p>
          <a:p>
            <a:pPr indent="0" lvl="0" marL="0" rtl="0" algn="l">
              <a:spcBef>
                <a:spcPts val="0"/>
              </a:spcBef>
              <a:spcAft>
                <a:spcPts val="0"/>
              </a:spcAft>
              <a:buNone/>
            </a:pPr>
            <a:r>
              <a:t/>
            </a:r>
            <a:endParaRPr sz="900">
              <a:solidFill>
                <a:schemeClr val="lt1"/>
              </a:solidFill>
              <a:latin typeface="Lato"/>
              <a:ea typeface="Lato"/>
              <a:cs typeface="Lato"/>
              <a:sym typeface="Lato"/>
            </a:endParaRPr>
          </a:p>
          <a:p>
            <a:pPr indent="0" lvl="0" marL="0" rtl="0" algn="l">
              <a:spcBef>
                <a:spcPts val="0"/>
              </a:spcBef>
              <a:spcAft>
                <a:spcPts val="0"/>
              </a:spcAft>
              <a:buNone/>
            </a:pPr>
            <a:r>
              <a:rPr lang="en" sz="900">
                <a:solidFill>
                  <a:schemeClr val="lt1"/>
                </a:solidFill>
                <a:latin typeface="Lato"/>
                <a:ea typeface="Lato"/>
                <a:cs typeface="Lato"/>
                <a:sym typeface="Lato"/>
              </a:rPr>
              <a:t>The Logistic model had negligible changes to its precision and sensitivity, however..,</a:t>
            </a:r>
            <a:endParaRPr sz="900">
              <a:solidFill>
                <a:schemeClr val="lt1"/>
              </a:solidFill>
              <a:latin typeface="Lato"/>
              <a:ea typeface="Lato"/>
              <a:cs typeface="Lato"/>
              <a:sym typeface="Lato"/>
            </a:endParaRPr>
          </a:p>
          <a:p>
            <a:pPr indent="0" lvl="0" marL="0" rtl="0" algn="l">
              <a:spcBef>
                <a:spcPts val="0"/>
              </a:spcBef>
              <a:spcAft>
                <a:spcPts val="0"/>
              </a:spcAft>
              <a:buNone/>
            </a:pPr>
            <a:r>
              <a:t/>
            </a:r>
            <a:endParaRPr sz="900">
              <a:solidFill>
                <a:schemeClr val="lt1"/>
              </a:solidFill>
              <a:latin typeface="Lato"/>
              <a:ea typeface="Lato"/>
              <a:cs typeface="Lato"/>
              <a:sym typeface="Lato"/>
            </a:endParaRPr>
          </a:p>
          <a:p>
            <a:pPr indent="0" lvl="0" marL="0" rtl="0" algn="l">
              <a:spcBef>
                <a:spcPts val="0"/>
              </a:spcBef>
              <a:spcAft>
                <a:spcPts val="0"/>
              </a:spcAft>
              <a:buNone/>
            </a:pPr>
            <a:r>
              <a:rPr lang="en" sz="900">
                <a:solidFill>
                  <a:schemeClr val="lt1"/>
                </a:solidFill>
                <a:latin typeface="Lato"/>
                <a:ea typeface="Lato"/>
                <a:cs typeface="Lato"/>
                <a:sym typeface="Lato"/>
              </a:rPr>
              <a:t>When comparing the confusion matrices, you can see 4 additional patients with false negatives (meaning they have a malignant tumor, but their </a:t>
            </a:r>
            <a:r>
              <a:rPr lang="en" sz="900">
                <a:solidFill>
                  <a:schemeClr val="lt1"/>
                </a:solidFill>
                <a:latin typeface="Lato"/>
                <a:ea typeface="Lato"/>
                <a:cs typeface="Lato"/>
                <a:sym typeface="Lato"/>
              </a:rPr>
              <a:t>results</a:t>
            </a:r>
            <a:r>
              <a:rPr lang="en" sz="900">
                <a:solidFill>
                  <a:schemeClr val="lt1"/>
                </a:solidFill>
                <a:latin typeface="Lato"/>
                <a:ea typeface="Lato"/>
                <a:cs typeface="Lato"/>
                <a:sym typeface="Lato"/>
              </a:rPr>
              <a:t> returned negative.)</a:t>
            </a:r>
            <a:endParaRPr sz="900">
              <a:solidFill>
                <a:schemeClr val="lt1"/>
              </a:solidFill>
              <a:latin typeface="Lato"/>
              <a:ea typeface="Lato"/>
              <a:cs typeface="Lato"/>
              <a:sym typeface="Lato"/>
            </a:endParaRPr>
          </a:p>
          <a:p>
            <a:pPr indent="0" lvl="0" marL="0" rtl="0" algn="l">
              <a:spcBef>
                <a:spcPts val="0"/>
              </a:spcBef>
              <a:spcAft>
                <a:spcPts val="0"/>
              </a:spcAft>
              <a:buNone/>
            </a:pPr>
            <a:r>
              <a:t/>
            </a:r>
            <a:endParaRPr sz="900">
              <a:solidFill>
                <a:schemeClr val="lt1"/>
              </a:solidFill>
              <a:latin typeface="Lato"/>
              <a:ea typeface="Lato"/>
              <a:cs typeface="Lato"/>
              <a:sym typeface="Lato"/>
            </a:endParaRPr>
          </a:p>
          <a:p>
            <a:pPr indent="0" lvl="0" marL="0" rtl="0" algn="l">
              <a:spcBef>
                <a:spcPts val="0"/>
              </a:spcBef>
              <a:spcAft>
                <a:spcPts val="0"/>
              </a:spcAft>
              <a:buNone/>
            </a:pPr>
            <a:r>
              <a:rPr lang="en" sz="900">
                <a:solidFill>
                  <a:schemeClr val="lt1"/>
                </a:solidFill>
                <a:latin typeface="Lato"/>
                <a:ea typeface="Lato"/>
                <a:cs typeface="Lato"/>
                <a:sym typeface="Lato"/>
              </a:rPr>
              <a:t>And, 2 additional patients with false positives (meaning their results came back positive, but their tumor is benign.)</a:t>
            </a:r>
            <a:endParaRPr sz="900">
              <a:solidFill>
                <a:schemeClr val="lt1"/>
              </a:solidFill>
              <a:latin typeface="Lato"/>
              <a:ea typeface="Lato"/>
              <a:cs typeface="Lato"/>
              <a:sym typeface="Lato"/>
            </a:endParaRPr>
          </a:p>
        </p:txBody>
      </p:sp>
      <p:pic>
        <p:nvPicPr>
          <p:cNvPr id="281" name="Google Shape;281;p29"/>
          <p:cNvPicPr preferRelativeResize="0"/>
          <p:nvPr/>
        </p:nvPicPr>
        <p:blipFill rotWithShape="1">
          <a:blip r:embed="rId5">
            <a:alphaModFix/>
          </a:blip>
          <a:srcRect b="0" l="0" r="42571" t="86405"/>
          <a:stretch/>
        </p:blipFill>
        <p:spPr>
          <a:xfrm>
            <a:off x="6440825" y="1824638"/>
            <a:ext cx="2066933" cy="397550"/>
          </a:xfrm>
          <a:prstGeom prst="rect">
            <a:avLst/>
          </a:prstGeom>
          <a:noFill/>
          <a:ln>
            <a:noFill/>
          </a:ln>
        </p:spPr>
      </p:pic>
      <p:pic>
        <p:nvPicPr>
          <p:cNvPr id="282" name="Google Shape;282;p29"/>
          <p:cNvPicPr preferRelativeResize="0"/>
          <p:nvPr/>
        </p:nvPicPr>
        <p:blipFill rotWithShape="1">
          <a:blip r:embed="rId6">
            <a:alphaModFix/>
          </a:blip>
          <a:srcRect b="4516" l="0" r="0" t="0"/>
          <a:stretch/>
        </p:blipFill>
        <p:spPr>
          <a:xfrm>
            <a:off x="6440825" y="2222200"/>
            <a:ext cx="1666875" cy="1129425"/>
          </a:xfrm>
          <a:prstGeom prst="rect">
            <a:avLst/>
          </a:prstGeom>
          <a:noFill/>
          <a:ln>
            <a:noFill/>
          </a:ln>
        </p:spPr>
      </p:pic>
      <p:cxnSp>
        <p:nvCxnSpPr>
          <p:cNvPr id="283" name="Google Shape;283;p29"/>
          <p:cNvCxnSpPr/>
          <p:nvPr/>
        </p:nvCxnSpPr>
        <p:spPr>
          <a:xfrm flipH="1" rot="10800000">
            <a:off x="238950" y="2372275"/>
            <a:ext cx="5097000" cy="66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30"/>
          <p:cNvPicPr preferRelativeResize="0"/>
          <p:nvPr/>
        </p:nvPicPr>
        <p:blipFill>
          <a:blip r:embed="rId3">
            <a:alphaModFix amt="37000"/>
          </a:blip>
          <a:stretch>
            <a:fillRect/>
          </a:stretch>
        </p:blipFill>
        <p:spPr>
          <a:xfrm>
            <a:off x="3165300" y="1713000"/>
            <a:ext cx="5575574" cy="3232200"/>
          </a:xfrm>
          <a:prstGeom prst="rect">
            <a:avLst/>
          </a:prstGeom>
          <a:noFill/>
          <a:ln>
            <a:noFill/>
          </a:ln>
        </p:spPr>
      </p:pic>
      <p:sp>
        <p:nvSpPr>
          <p:cNvPr id="289" name="Google Shape;289;p30"/>
          <p:cNvSpPr txBox="1"/>
          <p:nvPr>
            <p:ph type="title"/>
          </p:nvPr>
        </p:nvSpPr>
        <p:spPr>
          <a:xfrm>
            <a:off x="1332975"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a:t>
            </a:r>
            <a:r>
              <a:rPr lang="en"/>
              <a:t>Recommendations:</a:t>
            </a:r>
            <a:endParaRPr/>
          </a:p>
        </p:txBody>
      </p:sp>
      <p:sp>
        <p:nvSpPr>
          <p:cNvPr id="290" name="Google Shape;290;p30"/>
          <p:cNvSpPr txBox="1"/>
          <p:nvPr>
            <p:ph idx="1" type="body"/>
          </p:nvPr>
        </p:nvSpPr>
        <p:spPr>
          <a:xfrm>
            <a:off x="469675" y="1439425"/>
            <a:ext cx="6408900" cy="2821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Our ML models </a:t>
            </a:r>
            <a:r>
              <a:rPr lang="en"/>
              <a:t>performed</a:t>
            </a:r>
            <a:r>
              <a:rPr lang="en"/>
              <a:t> very well in both </a:t>
            </a:r>
            <a:r>
              <a:rPr lang="en"/>
              <a:t>scenarios. These are our recommendations moving forward</a:t>
            </a:r>
            <a:r>
              <a:rPr lang="en"/>
              <a:t>; </a:t>
            </a:r>
            <a:endParaRPr/>
          </a:p>
          <a:p>
            <a:pPr indent="-311150" lvl="0" marL="457200" rtl="0" algn="l">
              <a:lnSpc>
                <a:spcPct val="150000"/>
              </a:lnSpc>
              <a:spcBef>
                <a:spcPts val="1200"/>
              </a:spcBef>
              <a:spcAft>
                <a:spcPts val="0"/>
              </a:spcAft>
              <a:buSzPts val="1300"/>
              <a:buChar char="●"/>
            </a:pPr>
            <a:r>
              <a:rPr lang="en"/>
              <a:t>Remove scaling and/or oversampling and test dataset’s resilience.</a:t>
            </a:r>
            <a:endParaRPr/>
          </a:p>
          <a:p>
            <a:pPr indent="-311150" lvl="0" marL="457200" rtl="0" algn="l">
              <a:lnSpc>
                <a:spcPct val="150000"/>
              </a:lnSpc>
              <a:spcBef>
                <a:spcPts val="0"/>
              </a:spcBef>
              <a:spcAft>
                <a:spcPts val="0"/>
              </a:spcAft>
              <a:buSzPts val="1300"/>
              <a:buChar char="●"/>
            </a:pPr>
            <a:r>
              <a:rPr lang="en"/>
              <a:t>Change the ratio between test data vs training data.</a:t>
            </a:r>
            <a:endParaRPr/>
          </a:p>
          <a:p>
            <a:pPr indent="-311150" lvl="0" marL="457200" rtl="0" algn="l">
              <a:lnSpc>
                <a:spcPct val="150000"/>
              </a:lnSpc>
              <a:spcBef>
                <a:spcPts val="0"/>
              </a:spcBef>
              <a:spcAft>
                <a:spcPts val="0"/>
              </a:spcAft>
              <a:buSzPts val="1300"/>
              <a:buChar char="●"/>
            </a:pPr>
            <a:r>
              <a:rPr lang="en"/>
              <a:t>Try a different algorithm</a:t>
            </a:r>
            <a:endParaRPr/>
          </a:p>
          <a:p>
            <a:pPr indent="-311150" lvl="0" marL="457200" rtl="0" algn="l">
              <a:lnSpc>
                <a:spcPct val="150000"/>
              </a:lnSpc>
              <a:spcBef>
                <a:spcPts val="0"/>
              </a:spcBef>
              <a:spcAft>
                <a:spcPts val="0"/>
              </a:spcAft>
              <a:buSzPts val="1300"/>
              <a:buChar char="●"/>
            </a:pPr>
            <a:r>
              <a:rPr lang="en"/>
              <a:t>Try a different dataset</a:t>
            </a:r>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would have done </a:t>
            </a:r>
            <a:r>
              <a:rPr lang="en"/>
              <a:t>differently</a:t>
            </a:r>
            <a:endParaRPr/>
          </a:p>
        </p:txBody>
      </p:sp>
      <p:sp>
        <p:nvSpPr>
          <p:cNvPr id="296" name="Google Shape;296;p31"/>
          <p:cNvSpPr txBox="1"/>
          <p:nvPr>
            <p:ph idx="1" type="body"/>
          </p:nvPr>
        </p:nvSpPr>
        <p:spPr>
          <a:xfrm>
            <a:off x="1297500" y="1521700"/>
            <a:ext cx="34701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we could do anything differently, we would have gone an extra step into exploring our data to determine what features carried more weight in </a:t>
            </a:r>
            <a:r>
              <a:rPr lang="en"/>
              <a:t>determining if the sample of the cell is benign or malignant.</a:t>
            </a:r>
            <a:endParaRPr/>
          </a:p>
          <a:p>
            <a:pPr indent="0" lvl="0" marL="0" rtl="0" algn="l">
              <a:spcBef>
                <a:spcPts val="1200"/>
              </a:spcBef>
              <a:spcAft>
                <a:spcPts val="1200"/>
              </a:spcAft>
              <a:buNone/>
            </a:pPr>
            <a:r>
              <a:rPr lang="en"/>
              <a:t>This would have allowed us to have more time to dive into our data the second time around when we did away with the features that describe size; we could have found another significant feature or features.</a:t>
            </a:r>
            <a:endParaRPr/>
          </a:p>
        </p:txBody>
      </p:sp>
      <p:pic>
        <p:nvPicPr>
          <p:cNvPr id="297" name="Google Shape;297;p31"/>
          <p:cNvPicPr preferRelativeResize="0"/>
          <p:nvPr/>
        </p:nvPicPr>
        <p:blipFill>
          <a:blip r:embed="rId3">
            <a:alphaModFix/>
          </a:blip>
          <a:stretch>
            <a:fillRect/>
          </a:stretch>
        </p:blipFill>
        <p:spPr>
          <a:xfrm>
            <a:off x="4834574" y="1793213"/>
            <a:ext cx="4207176" cy="2368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Use of Machine Learning to Predict the </a:t>
            </a:r>
            <a:r>
              <a:rPr lang="en"/>
              <a:t>Presence</a:t>
            </a:r>
            <a:r>
              <a:rPr lang="en"/>
              <a:t> of Breast Cancer</a:t>
            </a:r>
            <a:endParaRPr/>
          </a:p>
        </p:txBody>
      </p:sp>
      <p:sp>
        <p:nvSpPr>
          <p:cNvPr id="147" name="Google Shape;147;p15"/>
          <p:cNvSpPr txBox="1"/>
          <p:nvPr>
            <p:ph idx="1" type="body"/>
          </p:nvPr>
        </p:nvSpPr>
        <p:spPr>
          <a:xfrm>
            <a:off x="347825" y="1567550"/>
            <a:ext cx="4137000" cy="210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Why did we pick this topic?</a:t>
            </a:r>
            <a:endParaRPr b="1" sz="1900"/>
          </a:p>
          <a:p>
            <a:pPr indent="0" lvl="0" marL="0" rtl="0" algn="l">
              <a:spcBef>
                <a:spcPts val="1200"/>
              </a:spcBef>
              <a:spcAft>
                <a:spcPts val="1200"/>
              </a:spcAft>
              <a:buNone/>
            </a:pPr>
            <a:r>
              <a:rPr lang="en" sz="1500"/>
              <a:t>Breast cancer is the one of the most common cancers among women. The American Cancer Society estimates about 287,850 new cases of invasive breast cancer will be diagnosed in the United States during the year 2022.</a:t>
            </a:r>
            <a:endParaRPr/>
          </a:p>
        </p:txBody>
      </p:sp>
      <p:pic>
        <p:nvPicPr>
          <p:cNvPr id="148" name="Google Shape;148;p15"/>
          <p:cNvPicPr preferRelativeResize="0"/>
          <p:nvPr/>
        </p:nvPicPr>
        <p:blipFill>
          <a:blip r:embed="rId3">
            <a:alphaModFix/>
          </a:blip>
          <a:stretch>
            <a:fillRect/>
          </a:stretch>
        </p:blipFill>
        <p:spPr>
          <a:xfrm>
            <a:off x="4572000" y="1389263"/>
            <a:ext cx="4354376" cy="2459869"/>
          </a:xfrm>
          <a:prstGeom prst="rect">
            <a:avLst/>
          </a:prstGeom>
          <a:noFill/>
          <a:ln>
            <a:noFill/>
          </a:ln>
        </p:spPr>
      </p:pic>
      <p:sp>
        <p:nvSpPr>
          <p:cNvPr id="149" name="Google Shape;149;p15"/>
          <p:cNvSpPr txBox="1"/>
          <p:nvPr/>
        </p:nvSpPr>
        <p:spPr>
          <a:xfrm>
            <a:off x="4589575" y="3849125"/>
            <a:ext cx="4336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1"/>
                </a:solidFill>
                <a:latin typeface="Lato"/>
                <a:ea typeface="Lato"/>
                <a:cs typeface="Lato"/>
                <a:sym typeface="Lato"/>
              </a:rPr>
              <a:t>https://magellanhealthinsights.com/2018/10/09/october-is-national-breast-cancer-awareness-month/</a:t>
            </a:r>
            <a:endParaRPr sz="600">
              <a:solidFill>
                <a:schemeClr val="lt1"/>
              </a:solidFill>
              <a:latin typeface="Lato"/>
              <a:ea typeface="Lato"/>
              <a:cs typeface="Lato"/>
              <a:sym typeface="Lato"/>
            </a:endParaRPr>
          </a:p>
        </p:txBody>
      </p:sp>
      <p:sp>
        <p:nvSpPr>
          <p:cNvPr id="150" name="Google Shape;150;p15"/>
          <p:cNvSpPr txBox="1"/>
          <p:nvPr/>
        </p:nvSpPr>
        <p:spPr>
          <a:xfrm>
            <a:off x="-303425" y="4640250"/>
            <a:ext cx="6231300" cy="837300"/>
          </a:xfrm>
          <a:prstGeom prst="rect">
            <a:avLst/>
          </a:prstGeom>
          <a:noFill/>
          <a:ln>
            <a:noFill/>
          </a:ln>
        </p:spPr>
        <p:txBody>
          <a:bodyPr anchorCtr="0" anchor="t" bIns="91425" lIns="91425" spcFirstLastPara="1" rIns="91425" wrap="square" tIns="91425">
            <a:spAutoFit/>
          </a:bodyPr>
          <a:lstStyle/>
          <a:p>
            <a:pPr indent="-342900" lvl="0" marL="685800" rtl="0" algn="l">
              <a:lnSpc>
                <a:spcPct val="115000"/>
              </a:lnSpc>
              <a:spcBef>
                <a:spcPts val="1200"/>
              </a:spcBef>
              <a:spcAft>
                <a:spcPts val="0"/>
              </a:spcAft>
              <a:buNone/>
            </a:pPr>
            <a:r>
              <a:rPr i="1" lang="en" sz="800">
                <a:solidFill>
                  <a:schemeClr val="lt1"/>
                </a:solidFill>
              </a:rPr>
              <a:t>Breast cancer statistics: How common is breast cancer?</a:t>
            </a:r>
            <a:r>
              <a:rPr lang="en" sz="800">
                <a:solidFill>
                  <a:schemeClr val="lt1"/>
                </a:solidFill>
              </a:rPr>
              <a:t> American Cancer Society. (n.d.). Retrieved May 20, 2022, from https://www.cancer.org/cancer/breast-cancer/about/how-common-is-breast-cancer.html </a:t>
            </a:r>
            <a:endParaRPr sz="800">
              <a:solidFill>
                <a:schemeClr val="lt1"/>
              </a:solidFill>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475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have a quick biology lesson…</a:t>
            </a:r>
            <a:endParaRPr/>
          </a:p>
        </p:txBody>
      </p:sp>
      <p:sp>
        <p:nvSpPr>
          <p:cNvPr id="156" name="Google Shape;156;p16"/>
          <p:cNvSpPr txBox="1"/>
          <p:nvPr/>
        </p:nvSpPr>
        <p:spPr>
          <a:xfrm>
            <a:off x="1082875" y="142150"/>
            <a:ext cx="7038900" cy="568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FFFFFF"/>
                </a:solidFill>
                <a:latin typeface="Montserrat"/>
                <a:ea typeface="Montserrat"/>
                <a:cs typeface="Montserrat"/>
                <a:sym typeface="Montserrat"/>
              </a:rPr>
              <a:t>Before we begin,</a:t>
            </a:r>
            <a:endParaRPr sz="2400">
              <a:solidFill>
                <a:srgbClr val="FFFFFF"/>
              </a:solidFill>
              <a:latin typeface="Montserrat"/>
              <a:ea typeface="Montserrat"/>
              <a:cs typeface="Montserrat"/>
              <a:sym typeface="Montserrat"/>
            </a:endParaRPr>
          </a:p>
        </p:txBody>
      </p:sp>
      <p:sp>
        <p:nvSpPr>
          <p:cNvPr id="157" name="Google Shape;157;p16"/>
          <p:cNvSpPr txBox="1"/>
          <p:nvPr/>
        </p:nvSpPr>
        <p:spPr>
          <a:xfrm>
            <a:off x="2594700" y="1005250"/>
            <a:ext cx="6179400" cy="105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a:solidFill>
                  <a:srgbClr val="FFFFFF"/>
                </a:solidFill>
                <a:latin typeface="Lato"/>
                <a:ea typeface="Lato"/>
                <a:cs typeface="Lato"/>
                <a:sym typeface="Lato"/>
              </a:rPr>
              <a:t>Before moving forward, it is important to cover a few details about tumor cells and how they’re distinguishable from normal healthy cells.</a:t>
            </a:r>
            <a:endParaRPr>
              <a:solidFill>
                <a:srgbClr val="FFFFFF"/>
              </a:solidFill>
              <a:latin typeface="Lato"/>
              <a:ea typeface="Lato"/>
              <a:cs typeface="Lato"/>
              <a:sym typeface="Lato"/>
            </a:endParaRPr>
          </a:p>
        </p:txBody>
      </p:sp>
      <p:sp>
        <p:nvSpPr>
          <p:cNvPr id="158" name="Google Shape;158;p16"/>
          <p:cNvSpPr txBox="1"/>
          <p:nvPr/>
        </p:nvSpPr>
        <p:spPr>
          <a:xfrm>
            <a:off x="3232875" y="1697600"/>
            <a:ext cx="57963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FF"/>
                </a:solidFill>
                <a:latin typeface="Lato"/>
                <a:ea typeface="Lato"/>
                <a:cs typeface="Lato"/>
                <a:sym typeface="Lato"/>
              </a:rPr>
              <a:t>Tumors, benign or malignant, are abnormal cells who’ve undergone several changes in order to achieve the ability to grow outside of a normal cells restraints. </a:t>
            </a:r>
            <a:endParaRPr sz="1700">
              <a:solidFill>
                <a:srgbClr val="FFFFFF"/>
              </a:solidFill>
              <a:latin typeface="Lato"/>
              <a:ea typeface="Lato"/>
              <a:cs typeface="Lato"/>
              <a:sym typeface="Lato"/>
            </a:endParaRPr>
          </a:p>
          <a:p>
            <a:pPr indent="0" lvl="0" marL="0" rtl="0" algn="l">
              <a:spcBef>
                <a:spcPts val="0"/>
              </a:spcBef>
              <a:spcAft>
                <a:spcPts val="0"/>
              </a:spcAft>
              <a:buNone/>
            </a:pPr>
            <a:r>
              <a:rPr lang="en" sz="1700">
                <a:solidFill>
                  <a:schemeClr val="lt1"/>
                </a:solidFill>
                <a:latin typeface="Lato"/>
                <a:ea typeface="Lato"/>
                <a:cs typeface="Lato"/>
                <a:sym typeface="Lato"/>
              </a:rPr>
              <a:t>In other words, one mutated cell does not equal cancer, but rather a list of  mutations in multiple cell generations is what causes tumorous tissue. </a:t>
            </a:r>
            <a:endParaRPr sz="17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p:txBody>
      </p:sp>
      <p:sp>
        <p:nvSpPr>
          <p:cNvPr id="159" name="Google Shape;159;p16"/>
          <p:cNvSpPr txBox="1"/>
          <p:nvPr/>
        </p:nvSpPr>
        <p:spPr>
          <a:xfrm>
            <a:off x="79700" y="3952200"/>
            <a:ext cx="30000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1"/>
                </a:solidFill>
                <a:latin typeface="Lato"/>
                <a:ea typeface="Lato"/>
                <a:cs typeface="Lato"/>
                <a:sym typeface="Lato"/>
              </a:rPr>
              <a:t>https://www.verywellhealth.com/cancer-cells-vs-normal-cells-2248794</a:t>
            </a:r>
            <a:endParaRPr sz="600">
              <a:solidFill>
                <a:schemeClr val="lt1"/>
              </a:solidFill>
              <a:latin typeface="Lato"/>
              <a:ea typeface="Lato"/>
              <a:cs typeface="Lato"/>
              <a:sym typeface="Lato"/>
            </a:endParaRPr>
          </a:p>
        </p:txBody>
      </p:sp>
      <p:pic>
        <p:nvPicPr>
          <p:cNvPr id="160" name="Google Shape;160;p16"/>
          <p:cNvPicPr preferRelativeResize="0"/>
          <p:nvPr/>
        </p:nvPicPr>
        <p:blipFill>
          <a:blip r:embed="rId3">
            <a:alphaModFix/>
          </a:blip>
          <a:stretch>
            <a:fillRect/>
          </a:stretch>
        </p:blipFill>
        <p:spPr>
          <a:xfrm>
            <a:off x="79700" y="1576550"/>
            <a:ext cx="3095626" cy="2322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Data</a:t>
            </a:r>
            <a:endParaRPr/>
          </a:p>
        </p:txBody>
      </p:sp>
      <p:sp>
        <p:nvSpPr>
          <p:cNvPr id="166" name="Google Shape;166;p17"/>
          <p:cNvSpPr txBox="1"/>
          <p:nvPr>
            <p:ph idx="1" type="body"/>
          </p:nvPr>
        </p:nvSpPr>
        <p:spPr>
          <a:xfrm>
            <a:off x="1093275" y="1214452"/>
            <a:ext cx="4203600" cy="2679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 sz="1704"/>
              <a:t>Samples are collected using an FNA (fine needle aspiration) for individuals with suspected tumors.</a:t>
            </a:r>
            <a:endParaRPr sz="1704"/>
          </a:p>
          <a:p>
            <a:pPr indent="0" lvl="0" marL="0" rtl="0" algn="l">
              <a:lnSpc>
                <a:spcPct val="80000"/>
              </a:lnSpc>
              <a:spcBef>
                <a:spcPts val="0"/>
              </a:spcBef>
              <a:spcAft>
                <a:spcPts val="0"/>
              </a:spcAft>
              <a:buSzPts val="935"/>
              <a:buNone/>
            </a:pPr>
            <a:r>
              <a:t/>
            </a:r>
            <a:endParaRPr sz="1704"/>
          </a:p>
          <a:p>
            <a:pPr indent="0" lvl="0" marL="0" rtl="0" algn="l">
              <a:lnSpc>
                <a:spcPct val="80000"/>
              </a:lnSpc>
              <a:spcBef>
                <a:spcPts val="0"/>
              </a:spcBef>
              <a:spcAft>
                <a:spcPts val="0"/>
              </a:spcAft>
              <a:buSzPts val="935"/>
              <a:buNone/>
            </a:pPr>
            <a:r>
              <a:rPr lang="en" sz="1704"/>
              <a:t>Measures of the cells from each sample are tested by collecting:</a:t>
            </a:r>
            <a:endParaRPr sz="1704"/>
          </a:p>
          <a:p>
            <a:pPr indent="0" lvl="0" marL="0" rtl="0" algn="l">
              <a:lnSpc>
                <a:spcPct val="95000"/>
              </a:lnSpc>
              <a:spcBef>
                <a:spcPts val="0"/>
              </a:spcBef>
              <a:spcAft>
                <a:spcPts val="0"/>
              </a:spcAft>
              <a:buSzPts val="935"/>
              <a:buNone/>
            </a:pPr>
            <a:r>
              <a:rPr b="1" lang="en" sz="1635"/>
              <a:t>Radius, Texture, Perimeter, Area,  Smoothness, Compactness, Concavity, Concave Points, Symmetry, and Fractal Dimension</a:t>
            </a:r>
            <a:endParaRPr b="1" sz="1635"/>
          </a:p>
          <a:p>
            <a:pPr indent="0" lvl="0" marL="0" rtl="0" algn="l">
              <a:lnSpc>
                <a:spcPct val="80000"/>
              </a:lnSpc>
              <a:spcBef>
                <a:spcPts val="0"/>
              </a:spcBef>
              <a:spcAft>
                <a:spcPts val="0"/>
              </a:spcAft>
              <a:buSzPts val="935"/>
              <a:buNone/>
            </a:pPr>
            <a:r>
              <a:t/>
            </a:r>
            <a:endParaRPr sz="1704"/>
          </a:p>
        </p:txBody>
      </p:sp>
      <p:sp>
        <p:nvSpPr>
          <p:cNvPr id="167" name="Google Shape;167;p17"/>
          <p:cNvSpPr txBox="1"/>
          <p:nvPr/>
        </p:nvSpPr>
        <p:spPr>
          <a:xfrm>
            <a:off x="5271250" y="3555700"/>
            <a:ext cx="2847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600">
              <a:solidFill>
                <a:schemeClr val="lt1"/>
              </a:solidFill>
              <a:latin typeface="Lato"/>
              <a:ea typeface="Lato"/>
              <a:cs typeface="Lato"/>
              <a:sym typeface="Lato"/>
            </a:endParaRPr>
          </a:p>
        </p:txBody>
      </p:sp>
      <p:pic>
        <p:nvPicPr>
          <p:cNvPr id="168" name="Google Shape;168;p17"/>
          <p:cNvPicPr preferRelativeResize="0"/>
          <p:nvPr/>
        </p:nvPicPr>
        <p:blipFill>
          <a:blip r:embed="rId3">
            <a:alphaModFix/>
          </a:blip>
          <a:stretch>
            <a:fillRect/>
          </a:stretch>
        </p:blipFill>
        <p:spPr>
          <a:xfrm>
            <a:off x="5725875" y="1030975"/>
            <a:ext cx="2610525" cy="2632875"/>
          </a:xfrm>
          <a:prstGeom prst="rect">
            <a:avLst/>
          </a:prstGeom>
          <a:noFill/>
          <a:ln>
            <a:noFill/>
          </a:ln>
        </p:spPr>
      </p:pic>
      <p:sp>
        <p:nvSpPr>
          <p:cNvPr id="169" name="Google Shape;169;p17"/>
          <p:cNvSpPr txBox="1"/>
          <p:nvPr/>
        </p:nvSpPr>
        <p:spPr>
          <a:xfrm>
            <a:off x="5725875" y="37147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1"/>
                </a:solidFill>
                <a:latin typeface="Lato"/>
                <a:ea typeface="Lato"/>
                <a:cs typeface="Lato"/>
                <a:sym typeface="Lato"/>
              </a:rPr>
              <a:t>https://www.cancer.org/cancer/breast-cancer/screening-tests-and-early-detection/breast-biopsy/fine-needle-aspiration-biopsy-of-the-breast.html</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8"/>
          <p:cNvPicPr preferRelativeResize="0"/>
          <p:nvPr/>
        </p:nvPicPr>
        <p:blipFill rotWithShape="1">
          <a:blip r:embed="rId3">
            <a:alphaModFix/>
          </a:blip>
          <a:srcRect b="8151" l="0" r="0" t="8151"/>
          <a:stretch/>
        </p:blipFill>
        <p:spPr>
          <a:xfrm>
            <a:off x="4180975" y="588300"/>
            <a:ext cx="4371475" cy="3833325"/>
          </a:xfrm>
          <a:prstGeom prst="rect">
            <a:avLst/>
          </a:prstGeom>
          <a:noFill/>
          <a:ln>
            <a:noFill/>
          </a:ln>
        </p:spPr>
      </p:pic>
      <p:sp>
        <p:nvSpPr>
          <p:cNvPr id="175" name="Google Shape;175;p18"/>
          <p:cNvSpPr txBox="1"/>
          <p:nvPr>
            <p:ph type="title"/>
          </p:nvPr>
        </p:nvSpPr>
        <p:spPr>
          <a:xfrm>
            <a:off x="161300" y="121200"/>
            <a:ext cx="2655000" cy="858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2"/>
                </a:solidFill>
              </a:rPr>
              <a:t>Goals</a:t>
            </a:r>
            <a:endParaRPr>
              <a:solidFill>
                <a:schemeClr val="dk2"/>
              </a:solidFill>
            </a:endParaRPr>
          </a:p>
        </p:txBody>
      </p:sp>
      <p:sp>
        <p:nvSpPr>
          <p:cNvPr id="176" name="Google Shape;176;p18"/>
          <p:cNvSpPr txBox="1"/>
          <p:nvPr>
            <p:ph idx="1" type="body"/>
          </p:nvPr>
        </p:nvSpPr>
        <p:spPr>
          <a:xfrm>
            <a:off x="311700" y="1072825"/>
            <a:ext cx="3708900" cy="3877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200">
                <a:solidFill>
                  <a:schemeClr val="dk2"/>
                </a:solidFill>
              </a:rPr>
              <a:t>The goal of our analysis  is to apply the power of machine learning models to identify the likelihood that a tumor could either be benign or malignant. To accomplish this, we first need to answer the following questions:</a:t>
            </a:r>
            <a:endParaRPr sz="1200">
              <a:solidFill>
                <a:schemeClr val="dk2"/>
              </a:solidFill>
            </a:endParaRPr>
          </a:p>
          <a:p>
            <a:pPr indent="0" lvl="0" marL="0" rtl="0" algn="l">
              <a:spcBef>
                <a:spcPts val="1600"/>
              </a:spcBef>
              <a:spcAft>
                <a:spcPts val="0"/>
              </a:spcAft>
              <a:buNone/>
            </a:pPr>
            <a:r>
              <a:t/>
            </a:r>
            <a:endParaRPr sz="1200">
              <a:solidFill>
                <a:schemeClr val="dk2"/>
              </a:solidFill>
            </a:endParaRPr>
          </a:p>
          <a:p>
            <a:pPr indent="-299085" lvl="0" marL="457200" rtl="0" algn="l">
              <a:spcBef>
                <a:spcPts val="1600"/>
              </a:spcBef>
              <a:spcAft>
                <a:spcPts val="0"/>
              </a:spcAft>
              <a:buSzPct val="100000"/>
              <a:buChar char="●"/>
            </a:pPr>
            <a:r>
              <a:rPr lang="en" sz="1200">
                <a:solidFill>
                  <a:schemeClr val="dk2"/>
                </a:solidFill>
              </a:rPr>
              <a:t>Which features have the greatest likelihood of predicting malignancy?</a:t>
            </a:r>
            <a:endParaRPr sz="1200">
              <a:solidFill>
                <a:schemeClr val="dk2"/>
              </a:solidFill>
            </a:endParaRPr>
          </a:p>
          <a:p>
            <a:pPr indent="0" lvl="0" marL="457200" rtl="0" algn="l">
              <a:spcBef>
                <a:spcPts val="1600"/>
              </a:spcBef>
              <a:spcAft>
                <a:spcPts val="0"/>
              </a:spcAft>
              <a:buNone/>
            </a:pPr>
            <a:r>
              <a:t/>
            </a:r>
            <a:endParaRPr sz="1200">
              <a:solidFill>
                <a:schemeClr val="dk2"/>
              </a:solidFill>
            </a:endParaRPr>
          </a:p>
          <a:p>
            <a:pPr indent="-299085" lvl="0" marL="457200" rtl="0" algn="l">
              <a:spcBef>
                <a:spcPts val="1600"/>
              </a:spcBef>
              <a:spcAft>
                <a:spcPts val="0"/>
              </a:spcAft>
              <a:buSzPct val="100000"/>
              <a:buChar char="●"/>
            </a:pPr>
            <a:r>
              <a:rPr lang="en" sz="1200">
                <a:solidFill>
                  <a:schemeClr val="dk2"/>
                </a:solidFill>
              </a:rPr>
              <a:t>How should the data be structured in order to test?</a:t>
            </a:r>
            <a:endParaRPr sz="1200">
              <a:solidFill>
                <a:schemeClr val="dk2"/>
              </a:solidFill>
            </a:endParaRPr>
          </a:p>
          <a:p>
            <a:pPr indent="0" lvl="0" marL="457200" rtl="0" algn="l">
              <a:spcBef>
                <a:spcPts val="1600"/>
              </a:spcBef>
              <a:spcAft>
                <a:spcPts val="0"/>
              </a:spcAft>
              <a:buNone/>
            </a:pPr>
            <a:r>
              <a:t/>
            </a:r>
            <a:endParaRPr sz="1200">
              <a:solidFill>
                <a:schemeClr val="dk2"/>
              </a:solidFill>
            </a:endParaRPr>
          </a:p>
          <a:p>
            <a:pPr indent="-299085" lvl="0" marL="457200" rtl="0" algn="l">
              <a:spcBef>
                <a:spcPts val="1600"/>
              </a:spcBef>
              <a:spcAft>
                <a:spcPts val="0"/>
              </a:spcAft>
              <a:buSzPct val="100000"/>
              <a:buChar char="●"/>
            </a:pPr>
            <a:r>
              <a:rPr lang="en" sz="1200">
                <a:solidFill>
                  <a:schemeClr val="dk2"/>
                </a:solidFill>
              </a:rPr>
              <a:t>What machine learning model would best predict breast cancer malignancy?</a:t>
            </a:r>
            <a:endParaRPr sz="1200">
              <a:solidFill>
                <a:schemeClr val="dk2"/>
              </a:solidFill>
            </a:endParaRPr>
          </a:p>
          <a:p>
            <a:pPr indent="0" lvl="0" marL="0" rtl="0" algn="l">
              <a:spcBef>
                <a:spcPts val="1600"/>
              </a:spcBef>
              <a:spcAft>
                <a:spcPts val="1600"/>
              </a:spcAft>
              <a:buNone/>
            </a:pPr>
            <a:r>
              <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Recount of </a:t>
            </a:r>
            <a:r>
              <a:rPr lang="en" sz="1500">
                <a:latin typeface="Roboto"/>
                <a:ea typeface="Roboto"/>
                <a:cs typeface="Roboto"/>
                <a:sym typeface="Roboto"/>
              </a:rPr>
              <a:t> </a:t>
            </a:r>
            <a:r>
              <a:rPr lang="en"/>
              <a:t>Technologies, Tools, Languages, and Algorithms</a:t>
            </a:r>
            <a:endParaRPr/>
          </a:p>
        </p:txBody>
      </p:sp>
      <p:sp>
        <p:nvSpPr>
          <p:cNvPr id="182" name="Google Shape;182;p19"/>
          <p:cNvSpPr txBox="1"/>
          <p:nvPr>
            <p:ph idx="1" type="body"/>
          </p:nvPr>
        </p:nvSpPr>
        <p:spPr>
          <a:xfrm>
            <a:off x="161750" y="1307850"/>
            <a:ext cx="8717100" cy="364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Machine Learning Model: Google Colab - Python, Pandas, PySpark, and Matplotlib/Seaborn</a:t>
            </a:r>
            <a:endParaRPr b="1" sz="1500"/>
          </a:p>
          <a:p>
            <a:pPr indent="457200" lvl="0" marL="0" rtl="0" algn="l">
              <a:spcBef>
                <a:spcPts val="1200"/>
              </a:spcBef>
              <a:spcAft>
                <a:spcPts val="0"/>
              </a:spcAft>
              <a:buNone/>
            </a:pPr>
            <a:r>
              <a:rPr lang="en"/>
              <a:t>For ease of sharing amongst all four members, we used Google Colab to write and build our Machine Learning Model. This allowed us to easily upload the DataBase through the cloud easier with Amazon Web Services (AWS).</a:t>
            </a:r>
            <a:endParaRPr/>
          </a:p>
          <a:p>
            <a:pPr indent="0" lvl="0" marL="0" rtl="0" algn="l">
              <a:spcBef>
                <a:spcPts val="1200"/>
              </a:spcBef>
              <a:spcAft>
                <a:spcPts val="0"/>
              </a:spcAft>
              <a:buNone/>
            </a:pPr>
            <a:r>
              <a:rPr b="1" lang="en" sz="1500"/>
              <a:t>DataBase: AWS - RDS and S3 &amp; </a:t>
            </a:r>
            <a:r>
              <a:rPr b="1" lang="en" sz="1500"/>
              <a:t>Postgres</a:t>
            </a:r>
            <a:endParaRPr b="1" sz="1500"/>
          </a:p>
          <a:p>
            <a:pPr indent="0" lvl="0" marL="0" rtl="0" algn="l">
              <a:spcBef>
                <a:spcPts val="1200"/>
              </a:spcBef>
              <a:spcAft>
                <a:spcPts val="0"/>
              </a:spcAft>
              <a:buNone/>
            </a:pPr>
            <a:r>
              <a:rPr lang="en"/>
              <a:t>	The AWS was used to </a:t>
            </a:r>
            <a:r>
              <a:rPr lang="en"/>
              <a:t>easily</a:t>
            </a:r>
            <a:r>
              <a:rPr lang="en"/>
              <a:t> add the DataBase to our notebook. With AWS, we connected to the Database locally with </a:t>
            </a:r>
            <a:r>
              <a:rPr lang="en"/>
              <a:t>Postgres</a:t>
            </a:r>
            <a:r>
              <a:rPr lang="en"/>
              <a:t> to create the tables we used for this model. After the tables were created, we loaded them back to AWS, which can then be added to our notebook on Google Colab</a:t>
            </a:r>
            <a:endParaRPr/>
          </a:p>
          <a:p>
            <a:pPr indent="0" lvl="0" marL="0" rtl="0" algn="l">
              <a:spcBef>
                <a:spcPts val="1200"/>
              </a:spcBef>
              <a:spcAft>
                <a:spcPts val="0"/>
              </a:spcAft>
              <a:buNone/>
            </a:pPr>
            <a:r>
              <a:rPr b="1" lang="en" sz="1500"/>
              <a:t>Interactive Visualization: Tableau</a:t>
            </a:r>
            <a:endParaRPr b="1" sz="1500"/>
          </a:p>
          <a:p>
            <a:pPr indent="0" lvl="0" marL="0" rtl="0" algn="l">
              <a:spcBef>
                <a:spcPts val="1200"/>
              </a:spcBef>
              <a:spcAft>
                <a:spcPts val="1200"/>
              </a:spcAft>
              <a:buNone/>
            </a:pPr>
            <a:r>
              <a:rPr lang="en"/>
              <a:t>	For the dashboard we created, we used Tableau to create a drop down menu of the different graphs we created in order to allow the user to have a better grasp of how different features affect the diagnosis of the patient’s sample.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2526450" y="302150"/>
            <a:ext cx="40911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Analysis Cont. </a:t>
            </a:r>
            <a:endParaRPr/>
          </a:p>
        </p:txBody>
      </p:sp>
      <p:pic>
        <p:nvPicPr>
          <p:cNvPr id="188" name="Google Shape;188;p20"/>
          <p:cNvPicPr preferRelativeResize="0"/>
          <p:nvPr/>
        </p:nvPicPr>
        <p:blipFill>
          <a:blip r:embed="rId3">
            <a:alphaModFix/>
          </a:blip>
          <a:stretch>
            <a:fillRect/>
          </a:stretch>
        </p:blipFill>
        <p:spPr>
          <a:xfrm>
            <a:off x="586001" y="2103400"/>
            <a:ext cx="2122024" cy="2012750"/>
          </a:xfrm>
          <a:prstGeom prst="rect">
            <a:avLst/>
          </a:prstGeom>
          <a:noFill/>
          <a:ln>
            <a:noFill/>
          </a:ln>
        </p:spPr>
      </p:pic>
      <p:pic>
        <p:nvPicPr>
          <p:cNvPr id="189" name="Google Shape;189;p20"/>
          <p:cNvPicPr preferRelativeResize="0"/>
          <p:nvPr/>
        </p:nvPicPr>
        <p:blipFill>
          <a:blip r:embed="rId4">
            <a:alphaModFix/>
          </a:blip>
          <a:stretch>
            <a:fillRect/>
          </a:stretch>
        </p:blipFill>
        <p:spPr>
          <a:xfrm>
            <a:off x="3719200" y="2103400"/>
            <a:ext cx="2012750" cy="2012750"/>
          </a:xfrm>
          <a:prstGeom prst="rect">
            <a:avLst/>
          </a:prstGeom>
          <a:noFill/>
          <a:ln>
            <a:noFill/>
          </a:ln>
        </p:spPr>
      </p:pic>
      <p:pic>
        <p:nvPicPr>
          <p:cNvPr id="190" name="Google Shape;190;p20"/>
          <p:cNvPicPr preferRelativeResize="0"/>
          <p:nvPr/>
        </p:nvPicPr>
        <p:blipFill>
          <a:blip r:embed="rId5">
            <a:alphaModFix/>
          </a:blip>
          <a:stretch>
            <a:fillRect/>
          </a:stretch>
        </p:blipFill>
        <p:spPr>
          <a:xfrm>
            <a:off x="6545250" y="2101240"/>
            <a:ext cx="2012750" cy="2017085"/>
          </a:xfrm>
          <a:prstGeom prst="rect">
            <a:avLst/>
          </a:prstGeom>
          <a:noFill/>
          <a:ln>
            <a:noFill/>
          </a:ln>
        </p:spPr>
      </p:pic>
      <p:sp>
        <p:nvSpPr>
          <p:cNvPr id="191" name="Google Shape;191;p20"/>
          <p:cNvSpPr txBox="1"/>
          <p:nvPr/>
        </p:nvSpPr>
        <p:spPr>
          <a:xfrm>
            <a:off x="586000" y="4118325"/>
            <a:ext cx="2055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FFFF"/>
                </a:solidFill>
                <a:latin typeface="Lato"/>
                <a:ea typeface="Lato"/>
                <a:cs typeface="Lato"/>
                <a:sym typeface="Lato"/>
              </a:rPr>
              <a:t>Benign Tumors  vs  Malignant Tumors</a:t>
            </a:r>
            <a:endParaRPr sz="1000">
              <a:solidFill>
                <a:srgbClr val="FFFFFF"/>
              </a:solidFill>
              <a:latin typeface="Lato"/>
              <a:ea typeface="Lato"/>
              <a:cs typeface="Lato"/>
              <a:sym typeface="Lato"/>
            </a:endParaRPr>
          </a:p>
          <a:p>
            <a:pPr indent="0" lvl="0" marL="0" rtl="0" algn="l">
              <a:spcBef>
                <a:spcPts val="0"/>
              </a:spcBef>
              <a:spcAft>
                <a:spcPts val="0"/>
              </a:spcAft>
              <a:buNone/>
            </a:pPr>
            <a:r>
              <a:t/>
            </a:r>
            <a:endParaRPr sz="1000">
              <a:solidFill>
                <a:srgbClr val="FFFFFF"/>
              </a:solidFill>
              <a:latin typeface="Lato"/>
              <a:ea typeface="Lato"/>
              <a:cs typeface="Lato"/>
              <a:sym typeface="Lato"/>
            </a:endParaRPr>
          </a:p>
          <a:p>
            <a:pPr indent="0" lvl="0" marL="0" rtl="0" algn="l">
              <a:spcBef>
                <a:spcPts val="0"/>
              </a:spcBef>
              <a:spcAft>
                <a:spcPts val="0"/>
              </a:spcAft>
              <a:buNone/>
            </a:pPr>
            <a:r>
              <a:t/>
            </a:r>
            <a:endParaRPr sz="1000">
              <a:solidFill>
                <a:srgbClr val="FFFFFF"/>
              </a:solidFill>
              <a:latin typeface="Lato"/>
              <a:ea typeface="Lato"/>
              <a:cs typeface="Lato"/>
              <a:sym typeface="Lato"/>
            </a:endParaRPr>
          </a:p>
        </p:txBody>
      </p:sp>
      <p:sp>
        <p:nvSpPr>
          <p:cNvPr id="192" name="Google Shape;192;p20"/>
          <p:cNvSpPr txBox="1"/>
          <p:nvPr/>
        </p:nvSpPr>
        <p:spPr>
          <a:xfrm>
            <a:off x="3738875" y="1669300"/>
            <a:ext cx="1973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FFFF"/>
                </a:solidFill>
                <a:latin typeface="Lato"/>
                <a:ea typeface="Lato"/>
                <a:cs typeface="Lato"/>
                <a:sym typeface="Lato"/>
              </a:rPr>
              <a:t>Perimeter Mean </a:t>
            </a:r>
            <a:r>
              <a:rPr lang="en" sz="1000">
                <a:solidFill>
                  <a:srgbClr val="FFFFFF"/>
                </a:solidFill>
                <a:latin typeface="Lato"/>
                <a:ea typeface="Lato"/>
                <a:cs typeface="Lato"/>
                <a:sym typeface="Lato"/>
              </a:rPr>
              <a:t>vs</a:t>
            </a:r>
            <a:r>
              <a:rPr lang="en" sz="1000">
                <a:solidFill>
                  <a:srgbClr val="FFFFFF"/>
                </a:solidFill>
                <a:latin typeface="Lato"/>
                <a:ea typeface="Lato"/>
                <a:cs typeface="Lato"/>
                <a:sym typeface="Lato"/>
              </a:rPr>
              <a:t> Radius Mean</a:t>
            </a:r>
            <a:endParaRPr sz="1000">
              <a:solidFill>
                <a:srgbClr val="FFFFFF"/>
              </a:solidFill>
              <a:latin typeface="Lato"/>
              <a:ea typeface="Lato"/>
              <a:cs typeface="Lato"/>
              <a:sym typeface="Lato"/>
            </a:endParaRPr>
          </a:p>
        </p:txBody>
      </p:sp>
      <p:sp>
        <p:nvSpPr>
          <p:cNvPr id="193" name="Google Shape;193;p20"/>
          <p:cNvSpPr txBox="1"/>
          <p:nvPr/>
        </p:nvSpPr>
        <p:spPr>
          <a:xfrm>
            <a:off x="6617550" y="4118325"/>
            <a:ext cx="2012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FFFF"/>
                </a:solidFill>
                <a:latin typeface="Lato"/>
                <a:ea typeface="Lato"/>
                <a:cs typeface="Lato"/>
                <a:sym typeface="Lato"/>
              </a:rPr>
              <a:t>Radius Mean vs Radius Worst</a:t>
            </a:r>
            <a:endParaRPr sz="11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2869638" y="337350"/>
            <a:ext cx="34047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Analysis</a:t>
            </a:r>
            <a:endParaRPr/>
          </a:p>
        </p:txBody>
      </p:sp>
      <p:pic>
        <p:nvPicPr>
          <p:cNvPr id="199" name="Google Shape;199;p21"/>
          <p:cNvPicPr preferRelativeResize="0"/>
          <p:nvPr/>
        </p:nvPicPr>
        <p:blipFill>
          <a:blip r:embed="rId3">
            <a:alphaModFix/>
          </a:blip>
          <a:stretch>
            <a:fillRect/>
          </a:stretch>
        </p:blipFill>
        <p:spPr>
          <a:xfrm>
            <a:off x="185487" y="1575300"/>
            <a:ext cx="8773024" cy="2637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of our Data</a:t>
            </a:r>
            <a:endParaRPr/>
          </a:p>
          <a:p>
            <a:pPr indent="0" lvl="0" marL="0" rtl="0" algn="l">
              <a:spcBef>
                <a:spcPts val="0"/>
              </a:spcBef>
              <a:spcAft>
                <a:spcPts val="0"/>
              </a:spcAft>
              <a:buNone/>
            </a:pPr>
            <a:r>
              <a:t/>
            </a:r>
            <a:endParaRPr/>
          </a:p>
        </p:txBody>
      </p:sp>
      <p:sp>
        <p:nvSpPr>
          <p:cNvPr id="205" name="Google Shape;205;p22"/>
          <p:cNvSpPr txBox="1"/>
          <p:nvPr>
            <p:ph idx="1" type="body"/>
          </p:nvPr>
        </p:nvSpPr>
        <p:spPr>
          <a:xfrm>
            <a:off x="3448725" y="960700"/>
            <a:ext cx="5605500" cy="396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10"/>
              <a:t>A benign tumor has distinct, smooth, regular borders. A malignant tumor has irregular borders and grows faster than a benign tumor.</a:t>
            </a:r>
            <a:endParaRPr sz="1110"/>
          </a:p>
          <a:p>
            <a:pPr indent="0" lvl="0" marL="0" rtl="0" algn="l">
              <a:lnSpc>
                <a:spcPct val="100000"/>
              </a:lnSpc>
              <a:spcBef>
                <a:spcPts val="1200"/>
              </a:spcBef>
              <a:spcAft>
                <a:spcPts val="0"/>
              </a:spcAft>
              <a:buNone/>
            </a:pPr>
            <a:r>
              <a:rPr lang="en" sz="1200"/>
              <a:t>Using Seaborn and Matplotlib, we were able to infer that feature to focus on using a heatmap.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The results draw our attention to the hot spots were we can eliminate features that are vs themselves, since those would clearly have a high correlation. </a:t>
            </a:r>
            <a:endParaRPr sz="1200"/>
          </a:p>
          <a:p>
            <a:pPr indent="0" lvl="0" marL="0" rtl="0" algn="l">
              <a:lnSpc>
                <a:spcPct val="100000"/>
              </a:lnSpc>
              <a:spcBef>
                <a:spcPts val="0"/>
              </a:spcBef>
              <a:spcAft>
                <a:spcPts val="0"/>
              </a:spcAft>
              <a:buNone/>
            </a:pPr>
            <a:r>
              <a:rPr lang="en" sz="1200"/>
              <a:t>Here’s a list of the tables we will build using what we found from the heatmap:</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Radius mean </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Radius worst </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Area mean </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Area worst </a:t>
            </a:r>
            <a:endParaRPr sz="1200"/>
          </a:p>
          <a:p>
            <a:pPr indent="-304800" lvl="0" marL="457200" rtl="0" algn="l">
              <a:lnSpc>
                <a:spcPct val="100000"/>
              </a:lnSpc>
              <a:spcBef>
                <a:spcPts val="0"/>
              </a:spcBef>
              <a:spcAft>
                <a:spcPts val="0"/>
              </a:spcAft>
              <a:buClr>
                <a:schemeClr val="lt1"/>
              </a:buClr>
              <a:buSzPts val="1200"/>
              <a:buFont typeface="Lato"/>
              <a:buChar char="●"/>
            </a:pPr>
            <a:r>
              <a:rPr lang="en" sz="1200"/>
              <a:t>Radius mean vs Area worst</a:t>
            </a:r>
            <a:endParaRPr sz="1200"/>
          </a:p>
          <a:p>
            <a:pPr indent="-304800" lvl="0" marL="457200" rtl="0" algn="l">
              <a:lnSpc>
                <a:spcPct val="100000"/>
              </a:lnSpc>
              <a:spcBef>
                <a:spcPts val="0"/>
              </a:spcBef>
              <a:spcAft>
                <a:spcPts val="0"/>
              </a:spcAft>
              <a:buClr>
                <a:schemeClr val="lt1"/>
              </a:buClr>
              <a:buSzPts val="1200"/>
              <a:buFont typeface="Lato"/>
              <a:buChar char="●"/>
            </a:pPr>
            <a:r>
              <a:rPr lang="en" sz="1200"/>
              <a:t>Area mean vs Radius mean</a:t>
            </a:r>
            <a:endParaRPr sz="1110"/>
          </a:p>
        </p:txBody>
      </p:sp>
      <p:pic>
        <p:nvPicPr>
          <p:cNvPr id="206" name="Google Shape;206;p22"/>
          <p:cNvPicPr preferRelativeResize="0"/>
          <p:nvPr/>
        </p:nvPicPr>
        <p:blipFill>
          <a:blip r:embed="rId3">
            <a:alphaModFix/>
          </a:blip>
          <a:stretch>
            <a:fillRect/>
          </a:stretch>
        </p:blipFill>
        <p:spPr>
          <a:xfrm>
            <a:off x="165075" y="1928425"/>
            <a:ext cx="3092826" cy="2739774"/>
          </a:xfrm>
          <a:prstGeom prst="rect">
            <a:avLst/>
          </a:prstGeom>
          <a:noFill/>
          <a:ln>
            <a:noFill/>
          </a:ln>
        </p:spPr>
      </p:pic>
      <p:sp>
        <p:nvSpPr>
          <p:cNvPr id="207" name="Google Shape;207;p22"/>
          <p:cNvSpPr txBox="1"/>
          <p:nvPr/>
        </p:nvSpPr>
        <p:spPr>
          <a:xfrm>
            <a:off x="70900" y="1466713"/>
            <a:ext cx="352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Lato"/>
                <a:ea typeface="Lato"/>
                <a:cs typeface="Lato"/>
                <a:sym typeface="Lato"/>
              </a:rPr>
              <a:t>All values along the cyan line are negligible since all these values are the result of each feature against itself. </a:t>
            </a:r>
            <a:endParaRPr sz="900">
              <a:solidFill>
                <a:srgbClr val="FFFFFF"/>
              </a:solidFill>
              <a:latin typeface="Lato"/>
              <a:ea typeface="Lato"/>
              <a:cs typeface="Lato"/>
              <a:sym typeface="Lato"/>
            </a:endParaRPr>
          </a:p>
        </p:txBody>
      </p:sp>
      <p:cxnSp>
        <p:nvCxnSpPr>
          <p:cNvPr id="208" name="Google Shape;208;p22"/>
          <p:cNvCxnSpPr/>
          <p:nvPr/>
        </p:nvCxnSpPr>
        <p:spPr>
          <a:xfrm>
            <a:off x="757138" y="2040075"/>
            <a:ext cx="2127300" cy="2058600"/>
          </a:xfrm>
          <a:prstGeom prst="straightConnector1">
            <a:avLst/>
          </a:prstGeom>
          <a:noFill/>
          <a:ln cap="flat" cmpd="sng" w="19050">
            <a:solidFill>
              <a:srgbClr val="00FFFF"/>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