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MacKenzie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e5ee9067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e5ee9067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cae81130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cae81130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Unsure why our accuracy score for the </a:t>
            </a:r>
            <a:r>
              <a:rPr lang="en"/>
              <a:t>logistic</a:t>
            </a:r>
            <a:r>
              <a:rPr lang="en"/>
              <a:t> regression accuracy score was so high, we put our heads back together to try and determine what exactly in our data was leading our model to be so accurate.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d9ec015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d9ec015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Thinking about it simply, we know that cancer cells are often characterized by its size so we decided to drop the radius, perimeter, and area features from our data.</a:t>
            </a:r>
            <a:endParaRPr/>
          </a:p>
          <a:p>
            <a:pPr indent="0" lvl="0" marL="0" rtl="0" algn="l">
              <a:spcBef>
                <a:spcPts val="0"/>
              </a:spcBef>
              <a:spcAft>
                <a:spcPts val="0"/>
              </a:spcAft>
              <a:buNone/>
            </a:pPr>
            <a:r>
              <a:rPr lang="en"/>
              <a:t>To double check our train of thought, we </a:t>
            </a:r>
            <a:r>
              <a:rPr lang="en"/>
              <a:t>referred</a:t>
            </a:r>
            <a:r>
              <a:rPr lang="en"/>
              <a:t> back to the heat map to see if there were strong </a:t>
            </a:r>
            <a:r>
              <a:rPr lang="en"/>
              <a:t>correlations</a:t>
            </a:r>
            <a:r>
              <a:rPr lang="en"/>
              <a:t> between these size features</a:t>
            </a:r>
            <a:endParaRPr/>
          </a:p>
          <a:p>
            <a:pPr indent="0" lvl="0" marL="0" rtl="0" algn="l">
              <a:spcBef>
                <a:spcPts val="0"/>
              </a:spcBef>
              <a:spcAft>
                <a:spcPts val="0"/>
              </a:spcAft>
              <a:buNone/>
            </a:pPr>
            <a:r>
              <a:rPr lang="en"/>
              <a:t>From there, we ran the </a:t>
            </a:r>
            <a:r>
              <a:rPr lang="en"/>
              <a:t>logistic</a:t>
            </a:r>
            <a:r>
              <a:rPr lang="en"/>
              <a:t> model again to see if there was any change in the outcomes.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d9ec015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d9ec015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David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running the new regression, we achieved an accuracy score of 93% which is only 4 points less than the previous regression. This indicated to us that size was not as important as a factor in predicting whether the patient has a malignant or benign tumor.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other factors in the dataset that are significant indicators of cancer.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more in depth analysis would need to conducted to determine if using the majority of the features lead to the model being so accurate or if there just a few that are significant indicators of cancer.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79%</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Size have linear correlation</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e5ee9067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e5ee9067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e5ee9067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e5ee906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e5ee9067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e5ee906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bd3a27a5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bd3a27a5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MacKenzie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Breast cancer is the most common type of cancer in women following skin cancer. </a:t>
            </a:r>
            <a:endParaRPr/>
          </a:p>
          <a:p>
            <a:pPr indent="0" lvl="0" marL="0" rtl="0" algn="l">
              <a:spcBef>
                <a:spcPts val="0"/>
              </a:spcBef>
              <a:spcAft>
                <a:spcPts val="0"/>
              </a:spcAft>
              <a:buNone/>
            </a:pPr>
            <a:r>
              <a:rPr lang="en"/>
              <a:t>About 30% or 1 in 3 women with new cases of cancer will be diagnosed with breast cancer. In the year 2022, 287,850 new cases of invasive breast cancer will be diagnosed </a:t>
            </a:r>
            <a:r>
              <a:rPr lang="en">
                <a:solidFill>
                  <a:schemeClr val="dk1"/>
                </a:solidFill>
              </a:rPr>
              <a:t>in the United States</a:t>
            </a:r>
            <a:r>
              <a:rPr lang="en"/>
              <a:t>.</a:t>
            </a:r>
            <a:endParaRPr/>
          </a:p>
          <a:p>
            <a:pPr indent="0" lvl="0" marL="0" rtl="0" algn="l">
              <a:spcBef>
                <a:spcPts val="0"/>
              </a:spcBef>
              <a:spcAft>
                <a:spcPts val="0"/>
              </a:spcAft>
              <a:buNone/>
            </a:pPr>
            <a:r>
              <a:rPr lang="en"/>
              <a:t>The reason why breast cancer is deadly is the relative closeness to the lymph nodes found in the armpits. If the cancer cells spread to the lymph nodes, they can easily spread throughout the body using the lymphatic and </a:t>
            </a:r>
            <a:r>
              <a:rPr lang="en"/>
              <a:t>vascular</a:t>
            </a:r>
            <a:r>
              <a:rPr lang="en"/>
              <a:t> system.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cae8113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cae8113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MacKenzie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we get into the analysis part, let’s discuss what would actually be considered cancer.</a:t>
            </a:r>
            <a:endParaRPr/>
          </a:p>
          <a:p>
            <a:pPr indent="0" lvl="0" marL="0" rtl="0" algn="l">
              <a:spcBef>
                <a:spcPts val="0"/>
              </a:spcBef>
              <a:spcAft>
                <a:spcPts val="0"/>
              </a:spcAft>
              <a:buNone/>
            </a:pPr>
            <a:r>
              <a:rPr lang="en"/>
              <a:t>A person can have a tumor, but it does not necessarily mean they have cancer; the tumor can either be benign or malignant. Benign </a:t>
            </a:r>
            <a:r>
              <a:rPr lang="en"/>
              <a:t>meaning</a:t>
            </a:r>
            <a:r>
              <a:rPr lang="en"/>
              <a:t> it is not cancerous and malignant meaning it is cancerous.</a:t>
            </a:r>
            <a:endParaRPr/>
          </a:p>
          <a:p>
            <a:pPr indent="0" lvl="0" marL="0" rtl="0" algn="l">
              <a:spcBef>
                <a:spcPts val="0"/>
              </a:spcBef>
              <a:spcAft>
                <a:spcPts val="0"/>
              </a:spcAft>
              <a:buNone/>
            </a:pPr>
            <a:r>
              <a:rPr lang="en"/>
              <a:t>A tumor are normal cells who have gone through several changes in order to </a:t>
            </a:r>
            <a:r>
              <a:rPr lang="en"/>
              <a:t>achieve</a:t>
            </a:r>
            <a:r>
              <a:rPr lang="en"/>
              <a:t> the ability to grow outside its normal restraints.</a:t>
            </a:r>
            <a:endParaRPr/>
          </a:p>
          <a:p>
            <a:pPr indent="0" lvl="0" marL="0" rtl="0" algn="l">
              <a:spcBef>
                <a:spcPts val="0"/>
              </a:spcBef>
              <a:spcAft>
                <a:spcPts val="0"/>
              </a:spcAft>
              <a:buNone/>
            </a:pPr>
            <a:r>
              <a:rPr lang="en"/>
              <a:t>Simply put, one mutated cell does not mean mean it is cancer; there are other factors involved in the cells mutation over several generations that would lead to the cell to grow into cancerous tissue.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cae811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cae811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MacKenzie</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Our dataset consists of measurements taken of cells using FNA, or fine needle aspiration, from people with suspected tumors.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The image to the right shows how each sample would have been taken from each patient using this method.</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The ultrasound would locate the tumor within the breast tissue and then be used to guide the needle to the desired location to </a:t>
            </a:r>
            <a:r>
              <a:rPr lang="en" sz="1135">
                <a:solidFill>
                  <a:schemeClr val="dk1"/>
                </a:solidFill>
                <a:latin typeface="Lato"/>
                <a:ea typeface="Lato"/>
                <a:cs typeface="Lato"/>
                <a:sym typeface="Lato"/>
              </a:rPr>
              <a:t>acquire</a:t>
            </a:r>
            <a:r>
              <a:rPr lang="en" sz="1135">
                <a:solidFill>
                  <a:schemeClr val="dk1"/>
                </a:solidFill>
                <a:latin typeface="Lato"/>
                <a:ea typeface="Lato"/>
                <a:cs typeface="Lato"/>
                <a:sym typeface="Lato"/>
              </a:rPr>
              <a:t> the sample.</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The </a:t>
            </a:r>
            <a:r>
              <a:rPr lang="en" sz="1135">
                <a:solidFill>
                  <a:schemeClr val="dk1"/>
                </a:solidFill>
                <a:latin typeface="Lato"/>
                <a:ea typeface="Lato"/>
                <a:cs typeface="Lato"/>
                <a:sym typeface="Lato"/>
              </a:rPr>
              <a:t>measurements</a:t>
            </a:r>
            <a:r>
              <a:rPr lang="en" sz="1135">
                <a:solidFill>
                  <a:schemeClr val="dk1"/>
                </a:solidFill>
                <a:latin typeface="Lato"/>
                <a:ea typeface="Lato"/>
                <a:cs typeface="Lato"/>
                <a:sym typeface="Lato"/>
              </a:rPr>
              <a:t> that were focused on were</a:t>
            </a:r>
            <a:r>
              <a:rPr lang="en">
                <a:solidFill>
                  <a:schemeClr val="dk1"/>
                </a:solidFill>
                <a:latin typeface="Lato"/>
                <a:ea typeface="Lato"/>
                <a:cs typeface="Lato"/>
                <a:sym typeface="Lato"/>
              </a:rPr>
              <a:t> </a:t>
            </a:r>
            <a:r>
              <a:rPr lang="en">
                <a:solidFill>
                  <a:schemeClr val="dk1"/>
                </a:solidFill>
                <a:latin typeface="Lato"/>
                <a:ea typeface="Lato"/>
                <a:cs typeface="Lato"/>
                <a:sym typeface="Lato"/>
              </a:rPr>
              <a:t>Radius, Texture, Perimeter, Area,  Smoothness, Compactness, Concavity, Concave Points, Symmetry, and Fractal Dimension</a:t>
            </a:r>
            <a:endParaRPr>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t/>
            </a:r>
            <a:endParaRPr>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Radius</a:t>
            </a:r>
            <a:r>
              <a:rPr lang="en" sz="1135">
                <a:solidFill>
                  <a:schemeClr val="dk1"/>
                </a:solidFill>
                <a:latin typeface="Lato"/>
                <a:ea typeface="Lato"/>
                <a:cs typeface="Lato"/>
                <a:sym typeface="Lato"/>
              </a:rPr>
              <a:t> =  mean of distances from center to points on the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Texture</a:t>
            </a:r>
            <a:r>
              <a:rPr lang="en" sz="1135">
                <a:solidFill>
                  <a:schemeClr val="dk1"/>
                </a:solidFill>
                <a:latin typeface="Lato"/>
                <a:ea typeface="Lato"/>
                <a:cs typeface="Lato"/>
                <a:sym typeface="Lato"/>
              </a:rPr>
              <a:t> = standard deviation of gray-scale values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Perimeter</a:t>
            </a:r>
            <a:r>
              <a:rPr lang="en" sz="1135">
                <a:solidFill>
                  <a:schemeClr val="dk1"/>
                </a:solidFill>
                <a:latin typeface="Lato"/>
                <a:ea typeface="Lato"/>
                <a:cs typeface="Lato"/>
                <a:sym typeface="Lato"/>
              </a:rPr>
              <a:t> = the distance around the edge of a shape of the cell.</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Area</a:t>
            </a:r>
            <a:r>
              <a:rPr lang="en" sz="1135">
                <a:solidFill>
                  <a:schemeClr val="dk1"/>
                </a:solidFill>
                <a:latin typeface="Lato"/>
                <a:ea typeface="Lato"/>
                <a:cs typeface="Lato"/>
                <a:sym typeface="Lato"/>
              </a:rPr>
              <a:t> =  area based on the cell’s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Smoothness</a:t>
            </a:r>
            <a:r>
              <a:rPr lang="en" sz="1135">
                <a:solidFill>
                  <a:schemeClr val="dk1"/>
                </a:solidFill>
                <a:latin typeface="Lato"/>
                <a:ea typeface="Lato"/>
                <a:cs typeface="Lato"/>
                <a:sym typeface="Lato"/>
              </a:rPr>
              <a:t> =  local variation in radius lengths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Compactness</a:t>
            </a:r>
            <a:r>
              <a:rPr lang="en" sz="1135">
                <a:solidFill>
                  <a:schemeClr val="dk1"/>
                </a:solidFill>
                <a:latin typeface="Lato"/>
                <a:ea typeface="Lato"/>
                <a:cs typeface="Lato"/>
                <a:sym typeface="Lato"/>
              </a:rPr>
              <a:t> = perimeter^2 / area - 1.0</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Concavity</a:t>
            </a:r>
            <a:r>
              <a:rPr lang="en" sz="1135">
                <a:solidFill>
                  <a:schemeClr val="dk1"/>
                </a:solidFill>
                <a:latin typeface="Lato"/>
                <a:ea typeface="Lato"/>
                <a:cs typeface="Lato"/>
                <a:sym typeface="Lato"/>
              </a:rPr>
              <a:t> = severity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concave points</a:t>
            </a:r>
            <a:r>
              <a:rPr lang="en" sz="1135">
                <a:solidFill>
                  <a:schemeClr val="dk1"/>
                </a:solidFill>
                <a:latin typeface="Lato"/>
                <a:ea typeface="Lato"/>
                <a:cs typeface="Lato"/>
                <a:sym typeface="Lato"/>
              </a:rPr>
              <a:t> = number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Symmetry</a:t>
            </a:r>
            <a:r>
              <a:rPr lang="en" sz="1135">
                <a:solidFill>
                  <a:schemeClr val="dk1"/>
                </a:solidFill>
                <a:latin typeface="Lato"/>
                <a:ea typeface="Lato"/>
                <a:cs typeface="Lato"/>
                <a:sym typeface="Lato"/>
              </a:rPr>
              <a:t> = cell symmetry based on mean radius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fractal dimension</a:t>
            </a:r>
            <a:r>
              <a:rPr lang="en" sz="1135">
                <a:solidFill>
                  <a:schemeClr val="dk1"/>
                </a:solidFill>
                <a:latin typeface="Lato"/>
                <a:ea typeface="Lato"/>
                <a:cs typeface="Lato"/>
                <a:sym typeface="Lato"/>
              </a:rPr>
              <a:t> = ( a measure of the space-filling capacity of a pattern that tells how a fractal scales differently from the space it is embedded in.) “coastline approximation” - 1</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t/>
            </a:r>
            <a:endParaRPr>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a:solidFill>
                  <a:schemeClr val="dk1"/>
                </a:solidFill>
                <a:latin typeface="Lato"/>
                <a:ea typeface="Lato"/>
                <a:cs typeface="Lato"/>
                <a:sym typeface="Lato"/>
              </a:rPr>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a:solidFill>
                <a:schemeClr val="dk1"/>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cae8113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cae8113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the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cae8113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cae8113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Machine Learning Model:</a:t>
            </a:r>
            <a:endParaRPr/>
          </a:p>
          <a:p>
            <a:pPr indent="-298450" lvl="0" marL="457200" rtl="0" algn="l">
              <a:spcBef>
                <a:spcPts val="0"/>
              </a:spcBef>
              <a:spcAft>
                <a:spcPts val="0"/>
              </a:spcAft>
              <a:buSzPts val="1100"/>
              <a:buChar char="●"/>
            </a:pPr>
            <a:r>
              <a:rPr lang="en"/>
              <a:t>For our machine learning model, we used Google Colab to write all our code so we can share it amongst all the people in our group since it uses the Cloud to save all our work and it allows us to load packages with ease.</a:t>
            </a:r>
            <a:endParaRPr/>
          </a:p>
          <a:p>
            <a:pPr indent="-298450" lvl="1" marL="914400" rtl="0" algn="l">
              <a:spcBef>
                <a:spcPts val="0"/>
              </a:spcBef>
              <a:spcAft>
                <a:spcPts val="0"/>
              </a:spcAft>
              <a:buSzPts val="1100"/>
              <a:buChar char="○"/>
            </a:pPr>
            <a:r>
              <a:rPr lang="en"/>
              <a:t>Languages</a:t>
            </a:r>
            <a:endParaRPr/>
          </a:p>
          <a:p>
            <a:pPr indent="-298450" lvl="2" marL="1371600" rtl="0" algn="l">
              <a:spcBef>
                <a:spcPts val="0"/>
              </a:spcBef>
              <a:spcAft>
                <a:spcPts val="0"/>
              </a:spcAft>
              <a:buSzPts val="1100"/>
              <a:buChar char="■"/>
            </a:pPr>
            <a:r>
              <a:rPr lang="en"/>
              <a:t>To build our </a:t>
            </a:r>
            <a:r>
              <a:rPr lang="en"/>
              <a:t>machine learning model, we used the language Python. Within Python, we used Pandas, PySpark, and Matplotlib.</a:t>
            </a:r>
            <a:endParaRPr/>
          </a:p>
          <a:p>
            <a:pPr indent="-298450" lvl="3" marL="1828800" rtl="0" algn="l">
              <a:spcBef>
                <a:spcPts val="0"/>
              </a:spcBef>
              <a:spcAft>
                <a:spcPts val="0"/>
              </a:spcAft>
              <a:buSzPts val="1100"/>
              <a:buChar char="●"/>
            </a:pPr>
            <a:r>
              <a:rPr lang="en"/>
              <a:t>Pandas allows us to load a CSV file with all the data we are trying to analyze directly into our notebook. From there we can create tables and dataframes with our data to conduct our analysis.</a:t>
            </a:r>
            <a:endParaRPr/>
          </a:p>
          <a:p>
            <a:pPr indent="-298450" lvl="3" marL="1828800" rtl="0" algn="l">
              <a:spcBef>
                <a:spcPts val="0"/>
              </a:spcBef>
              <a:spcAft>
                <a:spcPts val="0"/>
              </a:spcAft>
              <a:buSzPts val="1100"/>
              <a:buChar char="●"/>
            </a:pPr>
            <a:r>
              <a:rPr lang="en"/>
              <a:t>PySpark allows us to load our data from Amazon Web Services into our notebook over the cloud. Similarly to Pandas, we were able to create schemas to visualize the data in table formatting.</a:t>
            </a:r>
            <a:endParaRPr/>
          </a:p>
          <a:p>
            <a:pPr indent="-298450" lvl="3" marL="1828800" rtl="0" algn="l">
              <a:spcBef>
                <a:spcPts val="0"/>
              </a:spcBef>
              <a:spcAft>
                <a:spcPts val="0"/>
              </a:spcAft>
              <a:buSzPts val="1100"/>
              <a:buChar char="●"/>
            </a:pPr>
            <a:r>
              <a:rPr lang="en"/>
              <a:t>Matplotlib and Seaborn are programs that allowed us to create visualizations of our analysis so we could further comprehend what the data is telling us. The visual graphs and charts used in our presentation were created using these programs.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DataBase:</a:t>
            </a:r>
            <a:endParaRPr/>
          </a:p>
          <a:p>
            <a:pPr indent="0" lvl="0" marL="0" rtl="0" algn="l">
              <a:spcBef>
                <a:spcPts val="0"/>
              </a:spcBef>
              <a:spcAft>
                <a:spcPts val="0"/>
              </a:spcAft>
              <a:buNone/>
            </a:pPr>
            <a:r>
              <a:rPr lang="en"/>
              <a:t>Read from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Interactive Visualization:</a:t>
            </a:r>
            <a:endParaRPr/>
          </a:p>
          <a:p>
            <a:pPr indent="0" lvl="0" marL="0" rtl="0" algn="l">
              <a:spcBef>
                <a:spcPts val="0"/>
              </a:spcBef>
              <a:spcAft>
                <a:spcPts val="0"/>
              </a:spcAft>
              <a:buNone/>
            </a:pPr>
            <a:r>
              <a:rPr lang="en"/>
              <a:t>Read from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cae8113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cae8113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initial exploratory of the data allowed us to find correlation between certain features within our dataset.</a:t>
            </a:r>
            <a:endParaRPr/>
          </a:p>
          <a:p>
            <a:pPr indent="0" lvl="0" marL="0" rtl="0" algn="l">
              <a:spcBef>
                <a:spcPts val="0"/>
              </a:spcBef>
              <a:spcAft>
                <a:spcPts val="0"/>
              </a:spcAft>
              <a:buNone/>
            </a:pPr>
            <a:r>
              <a:rPr lang="en"/>
              <a:t>From there we decided to run a linear regression model on those features and then we decided to run a </a:t>
            </a:r>
            <a:r>
              <a:rPr lang="en"/>
              <a:t>logistic</a:t>
            </a:r>
            <a:r>
              <a:rPr lang="en"/>
              <a:t> regression on all the features in our dataset.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cae8113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cae8113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Kenny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The figure to the right provides the correlation of all our features against themselves by shading does of high correlation closer to the color Purple and those with less correlation white or light red.</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From looking at the heat map, we created tables based off the features that have the features that correlate with each other the most</a:t>
            </a:r>
            <a:endParaRPr>
              <a:solidFill>
                <a:schemeClr val="dk1"/>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cae81130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cae81130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Within the confusion matrix, the positive prediction, </a:t>
            </a:r>
            <a:r>
              <a:rPr lang="en"/>
              <a:t>labeled</a:t>
            </a:r>
            <a:r>
              <a:rPr lang="en"/>
              <a:t> 0, is malignant tumor and negative is a benign tumor, labeled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running the classification report and the confusion matrix, we can see that the model was </a:t>
            </a:r>
            <a:r>
              <a:rPr lang="en"/>
              <a:t>extremely</a:t>
            </a:r>
            <a:r>
              <a:rPr lang="en"/>
              <a:t> accurate </a:t>
            </a:r>
            <a:r>
              <a:rPr lang="en"/>
              <a:t>across</a:t>
            </a:r>
            <a:r>
              <a:rPr lang="en"/>
              <a:t> all the fields. From there, we ran our accuracy scores.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ublic.tableau.com/app/profile/kenny.rodriguez/viz/BreastCancer_16532846841690/Dashboard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the </a:t>
            </a:r>
            <a:r>
              <a:rPr lang="en"/>
              <a:t>Presence of Cancer in Breast Cancer Cells</a:t>
            </a:r>
            <a:r>
              <a:rPr lang="en"/>
              <a: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Gustavo “David” Reyes, Kenny Rodriguez, Bryan Rojas, and MacKenzie Wright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Interactive Dashboard</a:t>
            </a:r>
            <a:endParaRPr/>
          </a:p>
        </p:txBody>
      </p:sp>
      <p:sp>
        <p:nvSpPr>
          <p:cNvPr id="219" name="Google Shape;219;p22"/>
          <p:cNvSpPr txBox="1"/>
          <p:nvPr>
            <p:ph idx="1" type="body"/>
          </p:nvPr>
        </p:nvSpPr>
        <p:spPr>
          <a:xfrm>
            <a:off x="1297500" y="1558625"/>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u="sng">
                <a:solidFill>
                  <a:schemeClr val="hlink"/>
                </a:solidFill>
                <a:hlinkClick r:id="rId3"/>
              </a:rPr>
              <a:t>Interactive Tableau Dashboard</a:t>
            </a:r>
            <a:r>
              <a:rPr lang="en" sz="2000"/>
              <a:t>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22"/>
              <a:t>What we learned from our </a:t>
            </a:r>
            <a:r>
              <a:rPr lang="en" sz="2622"/>
              <a:t>Machine</a:t>
            </a:r>
            <a:r>
              <a:rPr lang="en" sz="2622"/>
              <a:t> Learning Model…</a:t>
            </a:r>
            <a:endParaRPr sz="2622"/>
          </a:p>
        </p:txBody>
      </p:sp>
      <p:sp>
        <p:nvSpPr>
          <p:cNvPr id="225" name="Google Shape;22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We ran both a Linear and </a:t>
            </a:r>
            <a:r>
              <a:rPr lang="en" sz="1500"/>
              <a:t>Logistic</a:t>
            </a:r>
            <a:r>
              <a:rPr lang="en" sz="1500"/>
              <a:t> Regression Models to determine which was better for predicting cancer based off the list of features provided.</a:t>
            </a:r>
            <a:endParaRPr sz="1500"/>
          </a:p>
          <a:p>
            <a:pPr indent="0" lvl="0" marL="457200" marR="917728" rtl="0" algn="l">
              <a:spcBef>
                <a:spcPts val="1200"/>
              </a:spcBef>
              <a:spcAft>
                <a:spcPts val="0"/>
              </a:spcAft>
              <a:buNone/>
            </a:pPr>
            <a:r>
              <a:rPr lang="en" sz="1500"/>
              <a:t>For the Linear Regression, we </a:t>
            </a:r>
            <a:r>
              <a:rPr lang="en" sz="1500"/>
              <a:t>achieved</a:t>
            </a:r>
            <a:r>
              <a:rPr lang="en" sz="1500"/>
              <a:t> an </a:t>
            </a:r>
            <a:r>
              <a:rPr b="1" lang="en" sz="1500"/>
              <a:t>84.27%</a:t>
            </a:r>
            <a:r>
              <a:rPr lang="en" sz="1500"/>
              <a:t> accuracy score which is considered acceptable.</a:t>
            </a:r>
            <a:endParaRPr sz="1500"/>
          </a:p>
          <a:p>
            <a:pPr indent="0" lvl="0" marL="457200" marR="917728" rtl="0" algn="l">
              <a:spcBef>
                <a:spcPts val="1200"/>
              </a:spcBef>
              <a:spcAft>
                <a:spcPts val="1200"/>
              </a:spcAft>
              <a:buNone/>
            </a:pPr>
            <a:r>
              <a:rPr lang="en" sz="1500"/>
              <a:t>For Logistic Regression, we </a:t>
            </a:r>
            <a:r>
              <a:rPr lang="en" sz="1500"/>
              <a:t>received</a:t>
            </a:r>
            <a:r>
              <a:rPr lang="en" sz="1500"/>
              <a:t> a </a:t>
            </a:r>
            <a:r>
              <a:rPr b="1" lang="en" sz="1500"/>
              <a:t>97.09%</a:t>
            </a:r>
            <a:r>
              <a:rPr lang="en" sz="1500"/>
              <a:t> accuracy score meaning that a Logistic Regression is a very reliable model to use to predict </a:t>
            </a:r>
            <a:r>
              <a:rPr lang="en" sz="1500"/>
              <a:t>whether</a:t>
            </a:r>
            <a:r>
              <a:rPr lang="en" sz="1500"/>
              <a:t> someone has cancer based off the list of features we have provided the model.</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a:t>
            </a:r>
            <a:r>
              <a:rPr lang="en"/>
              <a:t> Exploratory</a:t>
            </a:r>
            <a:endParaRPr/>
          </a:p>
        </p:txBody>
      </p:sp>
      <p:sp>
        <p:nvSpPr>
          <p:cNvPr id="231" name="Google Shape;231;p24"/>
          <p:cNvSpPr txBox="1"/>
          <p:nvPr>
            <p:ph idx="1" type="body"/>
          </p:nvPr>
        </p:nvSpPr>
        <p:spPr>
          <a:xfrm>
            <a:off x="3777250" y="1567550"/>
            <a:ext cx="4559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We went back to our dataframe and dropped all the features that </a:t>
            </a:r>
            <a:r>
              <a:rPr lang="en" sz="1400"/>
              <a:t>involved</a:t>
            </a:r>
            <a:r>
              <a:rPr lang="en" sz="1400"/>
              <a:t> size.</a:t>
            </a:r>
            <a:endParaRPr sz="1400"/>
          </a:p>
          <a:p>
            <a:pPr indent="0" lvl="0" marL="0" rtl="0" algn="l">
              <a:lnSpc>
                <a:spcPct val="95000"/>
              </a:lnSpc>
              <a:spcBef>
                <a:spcPts val="1200"/>
              </a:spcBef>
              <a:spcAft>
                <a:spcPts val="0"/>
              </a:spcAft>
              <a:buNone/>
            </a:pPr>
            <a:r>
              <a:rPr lang="en" sz="1400"/>
              <a:t>Those features include:</a:t>
            </a:r>
            <a:endParaRPr sz="1400"/>
          </a:p>
          <a:p>
            <a:pPr indent="0" lvl="0" marL="0" rtl="0" algn="l">
              <a:lnSpc>
                <a:spcPct val="95000"/>
              </a:lnSpc>
              <a:spcBef>
                <a:spcPts val="1200"/>
              </a:spcBef>
              <a:spcAft>
                <a:spcPts val="0"/>
              </a:spcAft>
              <a:buNone/>
            </a:pPr>
            <a:r>
              <a:rPr b="1" lang="en" sz="1500"/>
              <a:t>radius_mean, radius_worst, area_mean, area_worst, perimeter_mean, perimeter_worst</a:t>
            </a:r>
            <a:endParaRPr b="1" sz="1500"/>
          </a:p>
          <a:p>
            <a:pPr indent="0" lvl="0" marL="0" rtl="0" algn="l">
              <a:lnSpc>
                <a:spcPct val="95000"/>
              </a:lnSpc>
              <a:spcBef>
                <a:spcPts val="1200"/>
              </a:spcBef>
              <a:spcAft>
                <a:spcPts val="1200"/>
              </a:spcAft>
              <a:buNone/>
            </a:pPr>
            <a:r>
              <a:rPr lang="en"/>
              <a:t>This look the original 20 features we started with and brought it down to 14 total.</a:t>
            </a:r>
            <a:endParaRPr/>
          </a:p>
        </p:txBody>
      </p:sp>
      <p:pic>
        <p:nvPicPr>
          <p:cNvPr id="232" name="Google Shape;232;p24"/>
          <p:cNvPicPr preferRelativeResize="0"/>
          <p:nvPr/>
        </p:nvPicPr>
        <p:blipFill>
          <a:blip r:embed="rId3">
            <a:alphaModFix/>
          </a:blip>
          <a:stretch>
            <a:fillRect/>
          </a:stretch>
        </p:blipFill>
        <p:spPr>
          <a:xfrm>
            <a:off x="312550" y="1542524"/>
            <a:ext cx="3342850" cy="2961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our adjustments</a:t>
            </a:r>
            <a:endParaRPr/>
          </a:p>
        </p:txBody>
      </p:sp>
      <p:sp>
        <p:nvSpPr>
          <p:cNvPr id="238" name="Google Shape;23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second time around, we ran another logistic regression. This time the accuracy score we achieved was__%, just a mere _ points less than the regression we ran with the size features. This leads us to believe there are other features that also have a strong indication of cancer besides just size.</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r>
              <a:rPr lang="en"/>
              <a:t> for the Future</a:t>
            </a:r>
            <a:endParaRPr/>
          </a:p>
        </p:txBody>
      </p:sp>
      <p:sp>
        <p:nvSpPr>
          <p:cNvPr id="244" name="Google Shape;24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would have done </a:t>
            </a:r>
            <a:r>
              <a:rPr lang="en"/>
              <a:t>differently</a:t>
            </a:r>
            <a:endParaRPr/>
          </a:p>
        </p:txBody>
      </p:sp>
      <p:sp>
        <p:nvSpPr>
          <p:cNvPr id="250" name="Google Shape;250;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Use of Machine Learning to Predict the </a:t>
            </a:r>
            <a:r>
              <a:rPr lang="en"/>
              <a:t>Presence</a:t>
            </a:r>
            <a:r>
              <a:rPr lang="en"/>
              <a:t> of Breast Cancer</a:t>
            </a:r>
            <a:endParaRPr/>
          </a:p>
        </p:txBody>
      </p:sp>
      <p:sp>
        <p:nvSpPr>
          <p:cNvPr id="141" name="Google Shape;141;p14"/>
          <p:cNvSpPr txBox="1"/>
          <p:nvPr>
            <p:ph idx="1" type="body"/>
          </p:nvPr>
        </p:nvSpPr>
        <p:spPr>
          <a:xfrm>
            <a:off x="347825" y="1567550"/>
            <a:ext cx="4137000" cy="21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Why did we pick this topic?</a:t>
            </a:r>
            <a:endParaRPr b="1" sz="1900"/>
          </a:p>
          <a:p>
            <a:pPr indent="0" lvl="0" marL="0" rtl="0" algn="l">
              <a:spcBef>
                <a:spcPts val="1200"/>
              </a:spcBef>
              <a:spcAft>
                <a:spcPts val="1200"/>
              </a:spcAft>
              <a:buNone/>
            </a:pPr>
            <a:r>
              <a:rPr lang="en" sz="1500"/>
              <a:t>Breast cancer is the one of the most common cancers among women. The American Cancer Society estimates about 287,850 new cases of invasive breast cancer will be diagnosed in the United States during the year 2022.</a:t>
            </a:r>
            <a:endParaRPr/>
          </a:p>
        </p:txBody>
      </p:sp>
      <p:pic>
        <p:nvPicPr>
          <p:cNvPr id="142" name="Google Shape;142;p14"/>
          <p:cNvPicPr preferRelativeResize="0"/>
          <p:nvPr/>
        </p:nvPicPr>
        <p:blipFill>
          <a:blip r:embed="rId3">
            <a:alphaModFix/>
          </a:blip>
          <a:stretch>
            <a:fillRect/>
          </a:stretch>
        </p:blipFill>
        <p:spPr>
          <a:xfrm>
            <a:off x="4572000" y="1389263"/>
            <a:ext cx="4354376" cy="2459869"/>
          </a:xfrm>
          <a:prstGeom prst="rect">
            <a:avLst/>
          </a:prstGeom>
          <a:noFill/>
          <a:ln>
            <a:noFill/>
          </a:ln>
        </p:spPr>
      </p:pic>
      <p:sp>
        <p:nvSpPr>
          <p:cNvPr id="143" name="Google Shape;143;p14"/>
          <p:cNvSpPr txBox="1"/>
          <p:nvPr/>
        </p:nvSpPr>
        <p:spPr>
          <a:xfrm>
            <a:off x="4589575" y="3849125"/>
            <a:ext cx="4336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https://magellanhealthinsights.com/2018/10/09/october-is-national-breast-cancer-awareness-month/</a:t>
            </a:r>
            <a:endParaRPr sz="600">
              <a:solidFill>
                <a:schemeClr val="lt1"/>
              </a:solidFill>
              <a:latin typeface="Lato"/>
              <a:ea typeface="Lato"/>
              <a:cs typeface="Lato"/>
              <a:sym typeface="Lato"/>
            </a:endParaRPr>
          </a:p>
        </p:txBody>
      </p:sp>
      <p:sp>
        <p:nvSpPr>
          <p:cNvPr id="144" name="Google Shape;144;p14"/>
          <p:cNvSpPr txBox="1"/>
          <p:nvPr/>
        </p:nvSpPr>
        <p:spPr>
          <a:xfrm>
            <a:off x="-303425" y="4640250"/>
            <a:ext cx="6231300" cy="837300"/>
          </a:xfrm>
          <a:prstGeom prst="rect">
            <a:avLst/>
          </a:prstGeom>
          <a:noFill/>
          <a:ln>
            <a:noFill/>
          </a:ln>
        </p:spPr>
        <p:txBody>
          <a:bodyPr anchorCtr="0" anchor="t" bIns="91425" lIns="91425" spcFirstLastPara="1" rIns="91425" wrap="square" tIns="91425">
            <a:spAutoFit/>
          </a:bodyPr>
          <a:lstStyle/>
          <a:p>
            <a:pPr indent="-342900" lvl="0" marL="685800" rtl="0" algn="l">
              <a:lnSpc>
                <a:spcPct val="115000"/>
              </a:lnSpc>
              <a:spcBef>
                <a:spcPts val="1200"/>
              </a:spcBef>
              <a:spcAft>
                <a:spcPts val="0"/>
              </a:spcAft>
              <a:buNone/>
            </a:pPr>
            <a:r>
              <a:rPr i="1" lang="en" sz="800">
                <a:solidFill>
                  <a:schemeClr val="lt1"/>
                </a:solidFill>
              </a:rPr>
              <a:t>Breast cancer statistics: How common is breast cancer?</a:t>
            </a:r>
            <a:r>
              <a:rPr lang="en" sz="800">
                <a:solidFill>
                  <a:schemeClr val="lt1"/>
                </a:solidFill>
              </a:rPr>
              <a:t> American Cancer Society. (n.d.). Retrieved May 20, 2022, from https://www.cancer.org/cancer/breast-cancer/about/how-common-is-breast-cancer.html </a:t>
            </a:r>
            <a:endParaRPr sz="800">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475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have a quick biology lesson…</a:t>
            </a:r>
            <a:endParaRPr/>
          </a:p>
        </p:txBody>
      </p:sp>
      <p:sp>
        <p:nvSpPr>
          <p:cNvPr id="150" name="Google Shape;150;p15"/>
          <p:cNvSpPr txBox="1"/>
          <p:nvPr/>
        </p:nvSpPr>
        <p:spPr>
          <a:xfrm>
            <a:off x="1082875" y="142150"/>
            <a:ext cx="7038900" cy="568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Before we begin,</a:t>
            </a:r>
            <a:endParaRPr sz="2400">
              <a:solidFill>
                <a:srgbClr val="FFFFFF"/>
              </a:solidFill>
              <a:latin typeface="Montserrat"/>
              <a:ea typeface="Montserrat"/>
              <a:cs typeface="Montserrat"/>
              <a:sym typeface="Montserrat"/>
            </a:endParaRPr>
          </a:p>
        </p:txBody>
      </p:sp>
      <p:sp>
        <p:nvSpPr>
          <p:cNvPr id="151" name="Google Shape;151;p15"/>
          <p:cNvSpPr txBox="1"/>
          <p:nvPr/>
        </p:nvSpPr>
        <p:spPr>
          <a:xfrm>
            <a:off x="2594700" y="1005250"/>
            <a:ext cx="6179400" cy="105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solidFill>
                  <a:srgbClr val="FFFFFF"/>
                </a:solidFill>
                <a:latin typeface="Lato"/>
                <a:ea typeface="Lato"/>
                <a:cs typeface="Lato"/>
                <a:sym typeface="Lato"/>
              </a:rPr>
              <a:t>Before moving forward, it is important to cover a few details about tumor cells and how they’re distinguishable from normal healthy cells.</a:t>
            </a:r>
            <a:endParaRPr>
              <a:solidFill>
                <a:srgbClr val="FFFFFF"/>
              </a:solidFill>
              <a:latin typeface="Lato"/>
              <a:ea typeface="Lato"/>
              <a:cs typeface="Lato"/>
              <a:sym typeface="Lato"/>
            </a:endParaRPr>
          </a:p>
        </p:txBody>
      </p:sp>
      <p:sp>
        <p:nvSpPr>
          <p:cNvPr id="152" name="Google Shape;152;p15"/>
          <p:cNvSpPr txBox="1"/>
          <p:nvPr/>
        </p:nvSpPr>
        <p:spPr>
          <a:xfrm>
            <a:off x="3232875" y="1697600"/>
            <a:ext cx="57963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Lato"/>
                <a:ea typeface="Lato"/>
                <a:cs typeface="Lato"/>
                <a:sym typeface="Lato"/>
              </a:rPr>
              <a:t>Tumors, benign or malignant, are abnormal cells who’ve undergone several changes in order to achieve the ability to grow outside of a normal cells restraints.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chemeClr val="lt1"/>
                </a:solidFill>
                <a:latin typeface="Lato"/>
                <a:ea typeface="Lato"/>
                <a:cs typeface="Lato"/>
                <a:sym typeface="Lato"/>
              </a:rPr>
              <a:t>In other words, one mutated cell does not equal cancer, but rather a list of  mutations in multiple cell generations is what causes tumorous tissue. </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p:txBody>
      </p:sp>
      <p:sp>
        <p:nvSpPr>
          <p:cNvPr id="153" name="Google Shape;153;p15"/>
          <p:cNvSpPr txBox="1"/>
          <p:nvPr/>
        </p:nvSpPr>
        <p:spPr>
          <a:xfrm>
            <a:off x="79700" y="3952200"/>
            <a:ext cx="3000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https://www.verywellhealth.com/cancer-cells-vs-normal-cells-2248794</a:t>
            </a:r>
            <a:endParaRPr sz="600">
              <a:solidFill>
                <a:schemeClr val="lt1"/>
              </a:solidFill>
              <a:latin typeface="Lato"/>
              <a:ea typeface="Lato"/>
              <a:cs typeface="Lato"/>
              <a:sym typeface="Lato"/>
            </a:endParaRPr>
          </a:p>
        </p:txBody>
      </p:sp>
      <p:pic>
        <p:nvPicPr>
          <p:cNvPr id="154" name="Google Shape;154;p15"/>
          <p:cNvPicPr preferRelativeResize="0"/>
          <p:nvPr/>
        </p:nvPicPr>
        <p:blipFill>
          <a:blip r:embed="rId3">
            <a:alphaModFix/>
          </a:blip>
          <a:stretch>
            <a:fillRect/>
          </a:stretch>
        </p:blipFill>
        <p:spPr>
          <a:xfrm>
            <a:off x="79700" y="1576550"/>
            <a:ext cx="3095626" cy="232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a:t>
            </a:r>
            <a:endParaRPr/>
          </a:p>
        </p:txBody>
      </p:sp>
      <p:sp>
        <p:nvSpPr>
          <p:cNvPr id="160" name="Google Shape;160;p16"/>
          <p:cNvSpPr txBox="1"/>
          <p:nvPr>
            <p:ph idx="1" type="body"/>
          </p:nvPr>
        </p:nvSpPr>
        <p:spPr>
          <a:xfrm>
            <a:off x="1093275" y="1214452"/>
            <a:ext cx="4203600" cy="2679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1704"/>
              <a:t>The measures used to create our dataset were created through the use of FNA (fine needle aspiration) samples of individuals with suspected tumors.</a:t>
            </a:r>
            <a:endParaRPr sz="1704"/>
          </a:p>
          <a:p>
            <a:pPr indent="0" lvl="0" marL="0" rtl="0" algn="l">
              <a:lnSpc>
                <a:spcPct val="80000"/>
              </a:lnSpc>
              <a:spcBef>
                <a:spcPts val="0"/>
              </a:spcBef>
              <a:spcAft>
                <a:spcPts val="0"/>
              </a:spcAft>
              <a:buSzPts val="935"/>
              <a:buNone/>
            </a:pPr>
            <a:r>
              <a:t/>
            </a:r>
            <a:endParaRPr sz="1704"/>
          </a:p>
          <a:p>
            <a:pPr indent="0" lvl="0" marL="0" rtl="0" algn="l">
              <a:lnSpc>
                <a:spcPct val="80000"/>
              </a:lnSpc>
              <a:spcBef>
                <a:spcPts val="0"/>
              </a:spcBef>
              <a:spcAft>
                <a:spcPts val="0"/>
              </a:spcAft>
              <a:buSzPts val="935"/>
              <a:buNone/>
            </a:pPr>
            <a:r>
              <a:rPr lang="en" sz="1704"/>
              <a:t>The measures we used are as follows:</a:t>
            </a:r>
            <a:endParaRPr sz="1704"/>
          </a:p>
          <a:p>
            <a:pPr indent="0" lvl="0" marL="0" rtl="0" algn="l">
              <a:lnSpc>
                <a:spcPct val="95000"/>
              </a:lnSpc>
              <a:spcBef>
                <a:spcPts val="0"/>
              </a:spcBef>
              <a:spcAft>
                <a:spcPts val="0"/>
              </a:spcAft>
              <a:buSzPts val="935"/>
              <a:buNone/>
            </a:pPr>
            <a:r>
              <a:rPr b="1" lang="en" sz="1635"/>
              <a:t>Radius, Texture, Perimeter, Area,  Smoothness, Compactness, Concavity, Concave Points, Symmetry, and Fractal Dimension</a:t>
            </a:r>
            <a:endParaRPr b="1" sz="1635"/>
          </a:p>
          <a:p>
            <a:pPr indent="0" lvl="0" marL="0" rtl="0" algn="l">
              <a:lnSpc>
                <a:spcPct val="80000"/>
              </a:lnSpc>
              <a:spcBef>
                <a:spcPts val="0"/>
              </a:spcBef>
              <a:spcAft>
                <a:spcPts val="0"/>
              </a:spcAft>
              <a:buSzPts val="935"/>
              <a:buNone/>
            </a:pPr>
            <a:r>
              <a:t/>
            </a:r>
            <a:endParaRPr sz="1704"/>
          </a:p>
        </p:txBody>
      </p:sp>
      <p:sp>
        <p:nvSpPr>
          <p:cNvPr id="161" name="Google Shape;161;p16"/>
          <p:cNvSpPr txBox="1"/>
          <p:nvPr/>
        </p:nvSpPr>
        <p:spPr>
          <a:xfrm>
            <a:off x="5271250" y="3555700"/>
            <a:ext cx="2847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00">
              <a:solidFill>
                <a:schemeClr val="lt1"/>
              </a:solidFill>
              <a:latin typeface="Lato"/>
              <a:ea typeface="Lato"/>
              <a:cs typeface="Lato"/>
              <a:sym typeface="Lato"/>
            </a:endParaRPr>
          </a:p>
        </p:txBody>
      </p:sp>
      <p:pic>
        <p:nvPicPr>
          <p:cNvPr id="162" name="Google Shape;162;p16"/>
          <p:cNvPicPr preferRelativeResize="0"/>
          <p:nvPr/>
        </p:nvPicPr>
        <p:blipFill>
          <a:blip r:embed="rId3">
            <a:alphaModFix/>
          </a:blip>
          <a:stretch>
            <a:fillRect/>
          </a:stretch>
        </p:blipFill>
        <p:spPr>
          <a:xfrm>
            <a:off x="5725875" y="1030975"/>
            <a:ext cx="2610525" cy="2632875"/>
          </a:xfrm>
          <a:prstGeom prst="rect">
            <a:avLst/>
          </a:prstGeom>
          <a:noFill/>
          <a:ln>
            <a:noFill/>
          </a:ln>
        </p:spPr>
      </p:pic>
      <p:sp>
        <p:nvSpPr>
          <p:cNvPr id="163" name="Google Shape;163;p16"/>
          <p:cNvSpPr txBox="1"/>
          <p:nvPr/>
        </p:nvSpPr>
        <p:spPr>
          <a:xfrm>
            <a:off x="5725875" y="37147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https://www.cancer.org/cancer/breast-cancer/screening-tests-and-early-detection/breast-biopsy/fine-needle-aspiration-biopsy-of-the-breast.html</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The Goal of our Analysis</a:t>
            </a:r>
            <a:endParaRPr sz="2800"/>
          </a:p>
        </p:txBody>
      </p:sp>
      <p:sp>
        <p:nvSpPr>
          <p:cNvPr id="169" name="Google Shape;169;p17"/>
          <p:cNvSpPr txBox="1"/>
          <p:nvPr>
            <p:ph idx="1" type="body"/>
          </p:nvPr>
        </p:nvSpPr>
        <p:spPr>
          <a:xfrm>
            <a:off x="1297500" y="1367725"/>
            <a:ext cx="7038900" cy="377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Our goal is to apply the power of machine learning models to identify the likelihood that a tumor could either be benign or malignant. To accomplish this, we first need to answer the following questions:</a:t>
            </a:r>
            <a:endParaRPr sz="1700"/>
          </a:p>
          <a:p>
            <a:pPr indent="0" lvl="0" marL="0" rtl="0" algn="l">
              <a:spcBef>
                <a:spcPts val="1200"/>
              </a:spcBef>
              <a:spcAft>
                <a:spcPts val="0"/>
              </a:spcAft>
              <a:buNone/>
            </a:pPr>
            <a:r>
              <a:t/>
            </a:r>
            <a:endParaRPr sz="1700"/>
          </a:p>
          <a:p>
            <a:pPr indent="-323850" lvl="0" marL="457200" rtl="0" algn="l">
              <a:lnSpc>
                <a:spcPct val="200000"/>
              </a:lnSpc>
              <a:spcBef>
                <a:spcPts val="1200"/>
              </a:spcBef>
              <a:spcAft>
                <a:spcPts val="0"/>
              </a:spcAft>
              <a:buSzPts val="1500"/>
              <a:buChar char="●"/>
            </a:pPr>
            <a:r>
              <a:rPr lang="en" sz="1500"/>
              <a:t>Which features have the greatest likelihood of predicting malignancy?</a:t>
            </a:r>
            <a:endParaRPr sz="1500"/>
          </a:p>
          <a:p>
            <a:pPr indent="-323850" lvl="0" marL="457200" rtl="0" algn="l">
              <a:lnSpc>
                <a:spcPct val="200000"/>
              </a:lnSpc>
              <a:spcBef>
                <a:spcPts val="0"/>
              </a:spcBef>
              <a:spcAft>
                <a:spcPts val="0"/>
              </a:spcAft>
              <a:buSzPts val="1500"/>
              <a:buChar char="●"/>
            </a:pPr>
            <a:r>
              <a:rPr lang="en" sz="1500"/>
              <a:t>How should the data be structured in order to test?</a:t>
            </a:r>
            <a:endParaRPr sz="1500"/>
          </a:p>
          <a:p>
            <a:pPr indent="-323850" lvl="0" marL="457200" rtl="0" algn="l">
              <a:lnSpc>
                <a:spcPct val="200000"/>
              </a:lnSpc>
              <a:spcBef>
                <a:spcPts val="0"/>
              </a:spcBef>
              <a:spcAft>
                <a:spcPts val="0"/>
              </a:spcAft>
              <a:buSzPts val="1500"/>
              <a:buChar char="●"/>
            </a:pPr>
            <a:r>
              <a:rPr lang="en" sz="1500"/>
              <a:t>What machine learning model would best predict breast cancer malignancy?</a:t>
            </a:r>
            <a:endParaRPr sz="15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Recount of </a:t>
            </a:r>
            <a:r>
              <a:rPr lang="en" sz="1500">
                <a:latin typeface="Roboto"/>
                <a:ea typeface="Roboto"/>
                <a:cs typeface="Roboto"/>
                <a:sym typeface="Roboto"/>
              </a:rPr>
              <a:t> </a:t>
            </a:r>
            <a:r>
              <a:rPr lang="en"/>
              <a:t>Technologies, Tools, Languages, and Algorithms</a:t>
            </a:r>
            <a:endParaRPr/>
          </a:p>
        </p:txBody>
      </p:sp>
      <p:sp>
        <p:nvSpPr>
          <p:cNvPr id="175" name="Google Shape;175;p18"/>
          <p:cNvSpPr txBox="1"/>
          <p:nvPr>
            <p:ph idx="1" type="body"/>
          </p:nvPr>
        </p:nvSpPr>
        <p:spPr>
          <a:xfrm>
            <a:off x="1158525" y="1307850"/>
            <a:ext cx="7720200" cy="3645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500"/>
              <a:t>Machine Learning Model: Google Colab - Python, Pandas, PySpark, and Matplotlib/Seaborn</a:t>
            </a:r>
            <a:endParaRPr b="1" sz="1500"/>
          </a:p>
          <a:p>
            <a:pPr indent="457200" lvl="0" marL="0" rtl="0" algn="l">
              <a:spcBef>
                <a:spcPts val="1200"/>
              </a:spcBef>
              <a:spcAft>
                <a:spcPts val="0"/>
              </a:spcAft>
              <a:buNone/>
            </a:pPr>
            <a:r>
              <a:rPr lang="en"/>
              <a:t>For ease of sharing amongst all four members, we used Google Colab to write and build our Machine Learning Model. This would also allow us to easily upload the DataBase through the cloud easier with Amazon Web Services (AWS).</a:t>
            </a:r>
            <a:endParaRPr/>
          </a:p>
          <a:p>
            <a:pPr indent="0" lvl="0" marL="0" rtl="0" algn="l">
              <a:spcBef>
                <a:spcPts val="1200"/>
              </a:spcBef>
              <a:spcAft>
                <a:spcPts val="0"/>
              </a:spcAft>
              <a:buNone/>
            </a:pPr>
            <a:r>
              <a:rPr b="1" lang="en" sz="1500"/>
              <a:t>DataBase: AWS - RDS and S3 &amp; </a:t>
            </a:r>
            <a:r>
              <a:rPr b="1" lang="en" sz="1500"/>
              <a:t>Postgres</a:t>
            </a:r>
            <a:endParaRPr b="1" sz="1500"/>
          </a:p>
          <a:p>
            <a:pPr indent="0" lvl="0" marL="0" rtl="0" algn="l">
              <a:spcBef>
                <a:spcPts val="1200"/>
              </a:spcBef>
              <a:spcAft>
                <a:spcPts val="0"/>
              </a:spcAft>
              <a:buNone/>
            </a:pPr>
            <a:r>
              <a:rPr lang="en"/>
              <a:t>	As stated previously, AWS was used to </a:t>
            </a:r>
            <a:r>
              <a:rPr lang="en"/>
              <a:t>easily</a:t>
            </a:r>
            <a:r>
              <a:rPr lang="en"/>
              <a:t> add the DataBase to our notebook. With AWS, we connected to the Database locally with </a:t>
            </a:r>
            <a:r>
              <a:rPr lang="en"/>
              <a:t>Postgres</a:t>
            </a:r>
            <a:r>
              <a:rPr lang="en"/>
              <a:t> to create the tables we used for this model. After the tables were created, we loaded them back to AWS, which can then be added to our notebook on Google Colab</a:t>
            </a:r>
            <a:endParaRPr/>
          </a:p>
          <a:p>
            <a:pPr indent="0" lvl="0" marL="0" rtl="0" algn="l">
              <a:spcBef>
                <a:spcPts val="1200"/>
              </a:spcBef>
              <a:spcAft>
                <a:spcPts val="0"/>
              </a:spcAft>
              <a:buNone/>
            </a:pPr>
            <a:r>
              <a:rPr b="1" lang="en" sz="1500"/>
              <a:t>Interactive Visualization: Tableau</a:t>
            </a:r>
            <a:endParaRPr b="1" sz="1500"/>
          </a:p>
          <a:p>
            <a:pPr indent="0" lvl="0" marL="0" rtl="0" algn="l">
              <a:spcBef>
                <a:spcPts val="1200"/>
              </a:spcBef>
              <a:spcAft>
                <a:spcPts val="1200"/>
              </a:spcAft>
              <a:buNone/>
            </a:pPr>
            <a:r>
              <a:rPr lang="en"/>
              <a:t>	For the dashboard we created, we used Tableau to create a drop down menu of the different graphs we created in order to allow the user to have a better grasp of how different features affect the diagnosis of the patient’s sample.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of our Data</a:t>
            </a:r>
            <a:endParaRPr/>
          </a:p>
        </p:txBody>
      </p:sp>
      <p:sp>
        <p:nvSpPr>
          <p:cNvPr id="181" name="Google Shape;181;p19"/>
          <p:cNvSpPr txBox="1"/>
          <p:nvPr>
            <p:ph idx="1" type="body"/>
          </p:nvPr>
        </p:nvSpPr>
        <p:spPr>
          <a:xfrm>
            <a:off x="6094625" y="64975"/>
            <a:ext cx="295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initial exploratory analysis provided insight to identify where to focus our model and provide a scaffolding for our work moving forward. </a:t>
            </a:r>
            <a:endParaRPr/>
          </a:p>
          <a:p>
            <a:pPr indent="0" lvl="0" marL="0" rtl="0" algn="l">
              <a:lnSpc>
                <a:spcPct val="100000"/>
              </a:lnSpc>
              <a:spcBef>
                <a:spcPts val="1200"/>
              </a:spcBef>
              <a:spcAft>
                <a:spcPts val="0"/>
              </a:spcAft>
              <a:buNone/>
            </a:pPr>
            <a:r>
              <a:rPr lang="en" sz="1000">
                <a:solidFill>
                  <a:srgbClr val="F8F8F8"/>
                </a:solidFill>
              </a:rPr>
              <a:t>We began to identify patterns in our dataset. Correlations between features allowed us to identify a few columns to test with a linear regression model and test it. </a:t>
            </a:r>
            <a:endParaRPr sz="1000">
              <a:solidFill>
                <a:srgbClr val="F8F8F8"/>
              </a:solidFill>
            </a:endParaRPr>
          </a:p>
          <a:p>
            <a:pPr indent="0" lvl="0" marL="0" rtl="0" algn="l">
              <a:lnSpc>
                <a:spcPct val="100000"/>
              </a:lnSpc>
              <a:spcBef>
                <a:spcPts val="0"/>
              </a:spcBef>
              <a:spcAft>
                <a:spcPts val="0"/>
              </a:spcAft>
              <a:buNone/>
            </a:pPr>
            <a:r>
              <a:t/>
            </a:r>
            <a:endParaRPr sz="1000">
              <a:solidFill>
                <a:srgbClr val="F8F8F8"/>
              </a:solidFill>
            </a:endParaRPr>
          </a:p>
          <a:p>
            <a:pPr indent="0" lvl="0" marL="0" rtl="0" algn="l">
              <a:lnSpc>
                <a:spcPct val="100000"/>
              </a:lnSpc>
              <a:spcBef>
                <a:spcPts val="0"/>
              </a:spcBef>
              <a:spcAft>
                <a:spcPts val="0"/>
              </a:spcAft>
              <a:buNone/>
            </a:pPr>
            <a:r>
              <a:rPr lang="en" sz="1000">
                <a:solidFill>
                  <a:srgbClr val="F8F8F8"/>
                </a:solidFill>
              </a:rPr>
              <a:t>The results were promising, so the model was evolved into a logistical regression model that could test all the features in our dataset.</a:t>
            </a:r>
            <a:endParaRPr sz="1000">
              <a:solidFill>
                <a:srgbClr val="F8F8F8"/>
              </a:solidFill>
            </a:endParaRPr>
          </a:p>
          <a:p>
            <a:pPr indent="0" lvl="0" marL="0" rtl="0" algn="l">
              <a:lnSpc>
                <a:spcPct val="100000"/>
              </a:lnSpc>
              <a:spcBef>
                <a:spcPts val="0"/>
              </a:spcBef>
              <a:spcAft>
                <a:spcPts val="0"/>
              </a:spcAft>
              <a:buNone/>
            </a:pPr>
            <a:r>
              <a:t/>
            </a:r>
            <a:endParaRPr sz="1000">
              <a:solidFill>
                <a:srgbClr val="F8F8F8"/>
              </a:solidFill>
            </a:endParaRPr>
          </a:p>
        </p:txBody>
      </p:sp>
      <p:pic>
        <p:nvPicPr>
          <p:cNvPr id="182" name="Google Shape;182;p19"/>
          <p:cNvPicPr preferRelativeResize="0"/>
          <p:nvPr/>
        </p:nvPicPr>
        <p:blipFill>
          <a:blip r:embed="rId3">
            <a:alphaModFix/>
          </a:blip>
          <a:stretch>
            <a:fillRect/>
          </a:stretch>
        </p:blipFill>
        <p:spPr>
          <a:xfrm>
            <a:off x="0" y="1252825"/>
            <a:ext cx="5959249" cy="1791750"/>
          </a:xfrm>
          <a:prstGeom prst="rect">
            <a:avLst/>
          </a:prstGeom>
          <a:noFill/>
          <a:ln>
            <a:noFill/>
          </a:ln>
        </p:spPr>
      </p:pic>
      <p:pic>
        <p:nvPicPr>
          <p:cNvPr id="183" name="Google Shape;183;p19"/>
          <p:cNvPicPr preferRelativeResize="0"/>
          <p:nvPr/>
        </p:nvPicPr>
        <p:blipFill>
          <a:blip r:embed="rId4">
            <a:alphaModFix/>
          </a:blip>
          <a:stretch>
            <a:fillRect/>
          </a:stretch>
        </p:blipFill>
        <p:spPr>
          <a:xfrm>
            <a:off x="270376" y="3089350"/>
            <a:ext cx="2122024" cy="2012750"/>
          </a:xfrm>
          <a:prstGeom prst="rect">
            <a:avLst/>
          </a:prstGeom>
          <a:noFill/>
          <a:ln>
            <a:noFill/>
          </a:ln>
        </p:spPr>
      </p:pic>
      <p:pic>
        <p:nvPicPr>
          <p:cNvPr id="184" name="Google Shape;184;p19"/>
          <p:cNvPicPr preferRelativeResize="0"/>
          <p:nvPr/>
        </p:nvPicPr>
        <p:blipFill>
          <a:blip r:embed="rId5">
            <a:alphaModFix/>
          </a:blip>
          <a:stretch>
            <a:fillRect/>
          </a:stretch>
        </p:blipFill>
        <p:spPr>
          <a:xfrm>
            <a:off x="3403575" y="3089350"/>
            <a:ext cx="2012750" cy="2012750"/>
          </a:xfrm>
          <a:prstGeom prst="rect">
            <a:avLst/>
          </a:prstGeom>
          <a:noFill/>
          <a:ln>
            <a:noFill/>
          </a:ln>
        </p:spPr>
      </p:pic>
      <p:pic>
        <p:nvPicPr>
          <p:cNvPr id="185" name="Google Shape;185;p19"/>
          <p:cNvPicPr preferRelativeResize="0"/>
          <p:nvPr/>
        </p:nvPicPr>
        <p:blipFill>
          <a:blip r:embed="rId6">
            <a:alphaModFix/>
          </a:blip>
          <a:stretch>
            <a:fillRect/>
          </a:stretch>
        </p:blipFill>
        <p:spPr>
          <a:xfrm>
            <a:off x="6229625" y="3087190"/>
            <a:ext cx="2012750" cy="2017085"/>
          </a:xfrm>
          <a:prstGeom prst="rect">
            <a:avLst/>
          </a:prstGeom>
          <a:noFill/>
          <a:ln>
            <a:noFill/>
          </a:ln>
        </p:spPr>
      </p:pic>
      <p:sp>
        <p:nvSpPr>
          <p:cNvPr id="186" name="Google Shape;186;p19"/>
          <p:cNvSpPr txBox="1"/>
          <p:nvPr/>
        </p:nvSpPr>
        <p:spPr>
          <a:xfrm>
            <a:off x="2392400" y="2978350"/>
            <a:ext cx="96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FF"/>
                </a:solidFill>
                <a:latin typeface="Lato"/>
                <a:ea typeface="Lato"/>
                <a:cs typeface="Lato"/>
                <a:sym typeface="Lato"/>
              </a:rPr>
              <a:t>Benign tumors vs</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Malignant tumors</a:t>
            </a:r>
            <a:endParaRPr sz="800">
              <a:solidFill>
                <a:srgbClr val="FFFFFF"/>
              </a:solidFill>
              <a:latin typeface="Lato"/>
              <a:ea typeface="Lato"/>
              <a:cs typeface="Lato"/>
              <a:sym typeface="Lato"/>
            </a:endParaRPr>
          </a:p>
          <a:p>
            <a:pPr indent="0" lvl="0" marL="0" rtl="0" algn="l">
              <a:spcBef>
                <a:spcPts val="0"/>
              </a:spcBef>
              <a:spcAft>
                <a:spcPts val="0"/>
              </a:spcAft>
              <a:buNone/>
            </a:pPr>
            <a:r>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Total = 569</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Benign = 357</a:t>
            </a:r>
            <a:endParaRPr sz="10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Malig. = 212</a:t>
            </a:r>
            <a:endParaRPr sz="800">
              <a:solidFill>
                <a:srgbClr val="FFFFFF"/>
              </a:solidFill>
              <a:latin typeface="Lato"/>
              <a:ea typeface="Lato"/>
              <a:cs typeface="Lato"/>
              <a:sym typeface="Lato"/>
            </a:endParaRPr>
          </a:p>
        </p:txBody>
      </p:sp>
      <p:sp>
        <p:nvSpPr>
          <p:cNvPr id="187" name="Google Shape;187;p19"/>
          <p:cNvSpPr txBox="1"/>
          <p:nvPr/>
        </p:nvSpPr>
        <p:spPr>
          <a:xfrm>
            <a:off x="5416325" y="2978350"/>
            <a:ext cx="8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Perimeter mean vs Radius mean</a:t>
            </a:r>
            <a:endParaRPr sz="900">
              <a:solidFill>
                <a:srgbClr val="FFFFFF"/>
              </a:solidFill>
              <a:latin typeface="Lato"/>
              <a:ea typeface="Lato"/>
              <a:cs typeface="Lato"/>
              <a:sym typeface="Lato"/>
            </a:endParaRPr>
          </a:p>
        </p:txBody>
      </p:sp>
      <p:sp>
        <p:nvSpPr>
          <p:cNvPr id="188" name="Google Shape;188;p19"/>
          <p:cNvSpPr txBox="1"/>
          <p:nvPr/>
        </p:nvSpPr>
        <p:spPr>
          <a:xfrm>
            <a:off x="8242375" y="2978350"/>
            <a:ext cx="8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Radius mean vs Radius worst</a:t>
            </a:r>
            <a:endParaRPr sz="9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194" name="Google Shape;194;p20"/>
          <p:cNvSpPr txBox="1"/>
          <p:nvPr>
            <p:ph idx="1" type="body"/>
          </p:nvPr>
        </p:nvSpPr>
        <p:spPr>
          <a:xfrm>
            <a:off x="3448725" y="960700"/>
            <a:ext cx="5605500" cy="39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10"/>
              <a:t>A benign tumor has distinct, smooth, regular borders. A malignant tumor has irregular borders and grows faster than a benign tumor.</a:t>
            </a:r>
            <a:endParaRPr sz="1110"/>
          </a:p>
          <a:p>
            <a:pPr indent="0" lvl="0" marL="0" rtl="0" algn="l">
              <a:lnSpc>
                <a:spcPct val="100000"/>
              </a:lnSpc>
              <a:spcBef>
                <a:spcPts val="1200"/>
              </a:spcBef>
              <a:spcAft>
                <a:spcPts val="0"/>
              </a:spcAft>
              <a:buNone/>
            </a:pPr>
            <a:r>
              <a:rPr lang="en" sz="1200"/>
              <a:t>Using Seaborn and Matplotlib, we were able to infer that feature to focus on using a heatmap.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results draw our attention to the hot spots were we can eliminate features that are vs themselves, since those would clearly have a high correlation. </a:t>
            </a:r>
            <a:endParaRPr sz="1200"/>
          </a:p>
          <a:p>
            <a:pPr indent="0" lvl="0" marL="0" rtl="0" algn="l">
              <a:lnSpc>
                <a:spcPct val="100000"/>
              </a:lnSpc>
              <a:spcBef>
                <a:spcPts val="0"/>
              </a:spcBef>
              <a:spcAft>
                <a:spcPts val="0"/>
              </a:spcAft>
              <a:buNone/>
            </a:pPr>
            <a:r>
              <a:rPr lang="en" sz="1200"/>
              <a:t>Here’s a list of the tables we will build using what we found from the heatmap:</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Radius mean vs Area worst</a:t>
            </a:r>
            <a:endParaRPr sz="1200"/>
          </a:p>
          <a:p>
            <a:pPr indent="-304800" lvl="0" marL="457200" rtl="0" algn="l">
              <a:lnSpc>
                <a:spcPct val="100000"/>
              </a:lnSpc>
              <a:spcBef>
                <a:spcPts val="0"/>
              </a:spcBef>
              <a:spcAft>
                <a:spcPts val="0"/>
              </a:spcAft>
              <a:buClr>
                <a:schemeClr val="lt1"/>
              </a:buClr>
              <a:buSzPts val="1200"/>
              <a:buFont typeface="Lato"/>
              <a:buChar char="●"/>
            </a:pPr>
            <a:r>
              <a:rPr lang="en" sz="1200"/>
              <a:t>Area mean vs Radius mean</a:t>
            </a:r>
            <a:endParaRPr sz="1110"/>
          </a:p>
        </p:txBody>
      </p:sp>
      <p:pic>
        <p:nvPicPr>
          <p:cNvPr id="195" name="Google Shape;195;p20"/>
          <p:cNvPicPr preferRelativeResize="0"/>
          <p:nvPr/>
        </p:nvPicPr>
        <p:blipFill>
          <a:blip r:embed="rId3">
            <a:alphaModFix/>
          </a:blip>
          <a:stretch>
            <a:fillRect/>
          </a:stretch>
        </p:blipFill>
        <p:spPr>
          <a:xfrm>
            <a:off x="165075" y="1928425"/>
            <a:ext cx="3092826" cy="2739774"/>
          </a:xfrm>
          <a:prstGeom prst="rect">
            <a:avLst/>
          </a:prstGeom>
          <a:noFill/>
          <a:ln>
            <a:noFill/>
          </a:ln>
        </p:spPr>
      </p:pic>
      <p:sp>
        <p:nvSpPr>
          <p:cNvPr id="196" name="Google Shape;196;p20"/>
          <p:cNvSpPr txBox="1"/>
          <p:nvPr/>
        </p:nvSpPr>
        <p:spPr>
          <a:xfrm>
            <a:off x="70900" y="1466713"/>
            <a:ext cx="352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All values along the cyan line are negligible since all these values are the result of each feature against itself. </a:t>
            </a:r>
            <a:endParaRPr sz="900">
              <a:solidFill>
                <a:srgbClr val="FFFFFF"/>
              </a:solidFill>
              <a:latin typeface="Lato"/>
              <a:ea typeface="Lato"/>
              <a:cs typeface="Lato"/>
              <a:sym typeface="Lato"/>
            </a:endParaRPr>
          </a:p>
        </p:txBody>
      </p:sp>
      <p:cxnSp>
        <p:nvCxnSpPr>
          <p:cNvPr id="197" name="Google Shape;197;p20"/>
          <p:cNvCxnSpPr/>
          <p:nvPr/>
        </p:nvCxnSpPr>
        <p:spPr>
          <a:xfrm>
            <a:off x="757138" y="2040075"/>
            <a:ext cx="2127300" cy="2058600"/>
          </a:xfrm>
          <a:prstGeom prst="straightConnector1">
            <a:avLst/>
          </a:prstGeom>
          <a:noFill/>
          <a:ln cap="flat" cmpd="sng" w="19050">
            <a:solidFill>
              <a:srgbClr val="00FFFF"/>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203" name="Google Shape;203;p21"/>
          <p:cNvSpPr txBox="1"/>
          <p:nvPr>
            <p:ph idx="1" type="body"/>
          </p:nvPr>
        </p:nvSpPr>
        <p:spPr>
          <a:xfrm>
            <a:off x="2924324" y="753450"/>
            <a:ext cx="6244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The values we’ve measured have presented incredibly accurate results. Further evaluation of other features may need to performed to assess the sensitivity of the machine learning model. </a:t>
            </a:r>
            <a:endParaRPr sz="1100"/>
          </a:p>
          <a:p>
            <a:pPr indent="0" lvl="0" marL="0" rtl="0" algn="l">
              <a:spcBef>
                <a:spcPts val="1200"/>
              </a:spcBef>
              <a:spcAft>
                <a:spcPts val="1200"/>
              </a:spcAft>
              <a:buNone/>
            </a:pPr>
            <a:r>
              <a:t/>
            </a:r>
            <a:endParaRPr/>
          </a:p>
        </p:txBody>
      </p:sp>
      <p:sp>
        <p:nvSpPr>
          <p:cNvPr id="204" name="Google Shape;204;p21"/>
          <p:cNvSpPr txBox="1"/>
          <p:nvPr/>
        </p:nvSpPr>
        <p:spPr>
          <a:xfrm>
            <a:off x="2959825" y="3708925"/>
            <a:ext cx="5379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With the above results being so high in each field, our goal was to further test our model using some of the techniques covered during our machine learning module to assess the sensitivity, accuracy, and precision.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Also, the number of testing samples appears too small. We hope to address this by trying oversampling to see resilient our model is. </a:t>
            </a:r>
            <a:endParaRPr sz="1200">
              <a:solidFill>
                <a:srgbClr val="FFFFFF"/>
              </a:solidFill>
              <a:latin typeface="Lato"/>
              <a:ea typeface="Lato"/>
              <a:cs typeface="Lato"/>
              <a:sym typeface="Lato"/>
            </a:endParaRPr>
          </a:p>
        </p:txBody>
      </p:sp>
      <p:pic>
        <p:nvPicPr>
          <p:cNvPr id="205" name="Google Shape;205;p21"/>
          <p:cNvPicPr preferRelativeResize="0"/>
          <p:nvPr/>
        </p:nvPicPr>
        <p:blipFill rotWithShape="1">
          <a:blip r:embed="rId3">
            <a:alphaModFix amt="80000"/>
          </a:blip>
          <a:srcRect b="0" l="0" r="58682" t="0"/>
          <a:stretch/>
        </p:blipFill>
        <p:spPr>
          <a:xfrm>
            <a:off x="35300" y="994825"/>
            <a:ext cx="1347826" cy="1894175"/>
          </a:xfrm>
          <a:prstGeom prst="rect">
            <a:avLst/>
          </a:prstGeom>
          <a:noFill/>
          <a:ln>
            <a:noFill/>
          </a:ln>
        </p:spPr>
      </p:pic>
      <p:pic>
        <p:nvPicPr>
          <p:cNvPr id="206" name="Google Shape;206;p21"/>
          <p:cNvPicPr preferRelativeResize="0"/>
          <p:nvPr/>
        </p:nvPicPr>
        <p:blipFill rotWithShape="1">
          <a:blip r:embed="rId4">
            <a:alphaModFix amt="80000"/>
          </a:blip>
          <a:srcRect b="0" l="4961" r="53313" t="0"/>
          <a:stretch/>
        </p:blipFill>
        <p:spPr>
          <a:xfrm>
            <a:off x="1383125" y="918728"/>
            <a:ext cx="1541199" cy="1970272"/>
          </a:xfrm>
          <a:prstGeom prst="rect">
            <a:avLst/>
          </a:prstGeom>
          <a:noFill/>
          <a:ln>
            <a:noFill/>
          </a:ln>
        </p:spPr>
      </p:pic>
      <p:pic>
        <p:nvPicPr>
          <p:cNvPr id="207" name="Google Shape;207;p21"/>
          <p:cNvPicPr preferRelativeResize="0"/>
          <p:nvPr/>
        </p:nvPicPr>
        <p:blipFill rotWithShape="1">
          <a:blip r:embed="rId5">
            <a:alphaModFix amt="80000"/>
          </a:blip>
          <a:srcRect b="0" l="0" r="56913" t="0"/>
          <a:stretch/>
        </p:blipFill>
        <p:spPr>
          <a:xfrm>
            <a:off x="35300" y="2855975"/>
            <a:ext cx="1481674" cy="2091875"/>
          </a:xfrm>
          <a:prstGeom prst="rect">
            <a:avLst/>
          </a:prstGeom>
          <a:noFill/>
          <a:ln>
            <a:noFill/>
          </a:ln>
        </p:spPr>
      </p:pic>
      <p:pic>
        <p:nvPicPr>
          <p:cNvPr id="208" name="Google Shape;208;p21"/>
          <p:cNvPicPr preferRelativeResize="0"/>
          <p:nvPr/>
        </p:nvPicPr>
        <p:blipFill rotWithShape="1">
          <a:blip r:embed="rId6">
            <a:alphaModFix amt="80000"/>
          </a:blip>
          <a:srcRect b="0" l="0" r="57663" t="0"/>
          <a:stretch/>
        </p:blipFill>
        <p:spPr>
          <a:xfrm>
            <a:off x="1516975" y="2835925"/>
            <a:ext cx="1347825" cy="2104781"/>
          </a:xfrm>
          <a:prstGeom prst="rect">
            <a:avLst/>
          </a:prstGeom>
          <a:noFill/>
          <a:ln>
            <a:noFill/>
          </a:ln>
        </p:spPr>
      </p:pic>
      <p:pic>
        <p:nvPicPr>
          <p:cNvPr id="209" name="Google Shape;209;p21"/>
          <p:cNvPicPr preferRelativeResize="0"/>
          <p:nvPr/>
        </p:nvPicPr>
        <p:blipFill rotWithShape="1">
          <a:blip r:embed="rId7">
            <a:alphaModFix/>
          </a:blip>
          <a:srcRect b="49049" l="0" r="0" t="10167"/>
          <a:stretch/>
        </p:blipFill>
        <p:spPr>
          <a:xfrm>
            <a:off x="2924325" y="1428875"/>
            <a:ext cx="3200950" cy="1058325"/>
          </a:xfrm>
          <a:prstGeom prst="rect">
            <a:avLst/>
          </a:prstGeom>
          <a:noFill/>
          <a:ln>
            <a:noFill/>
          </a:ln>
        </p:spPr>
      </p:pic>
      <p:pic>
        <p:nvPicPr>
          <p:cNvPr id="210" name="Google Shape;210;p21"/>
          <p:cNvPicPr preferRelativeResize="0"/>
          <p:nvPr/>
        </p:nvPicPr>
        <p:blipFill rotWithShape="1">
          <a:blip r:embed="rId7">
            <a:alphaModFix/>
          </a:blip>
          <a:srcRect b="0" l="0" r="0" t="86405"/>
          <a:stretch/>
        </p:blipFill>
        <p:spPr>
          <a:xfrm>
            <a:off x="2927875" y="2771425"/>
            <a:ext cx="3193850" cy="352775"/>
          </a:xfrm>
          <a:prstGeom prst="rect">
            <a:avLst/>
          </a:prstGeom>
          <a:noFill/>
          <a:ln>
            <a:noFill/>
          </a:ln>
        </p:spPr>
      </p:pic>
      <p:pic>
        <p:nvPicPr>
          <p:cNvPr id="211" name="Google Shape;211;p21"/>
          <p:cNvPicPr preferRelativeResize="0"/>
          <p:nvPr/>
        </p:nvPicPr>
        <p:blipFill>
          <a:blip r:embed="rId8">
            <a:alphaModFix/>
          </a:blip>
          <a:stretch>
            <a:fillRect/>
          </a:stretch>
        </p:blipFill>
        <p:spPr>
          <a:xfrm>
            <a:off x="4345750" y="2588100"/>
            <a:ext cx="1988475" cy="1120825"/>
          </a:xfrm>
          <a:prstGeom prst="rect">
            <a:avLst/>
          </a:prstGeom>
          <a:noFill/>
          <a:ln>
            <a:noFill/>
          </a:ln>
        </p:spPr>
      </p:pic>
      <p:sp>
        <p:nvSpPr>
          <p:cNvPr id="212" name="Google Shape;212;p21"/>
          <p:cNvSpPr txBox="1"/>
          <p:nvPr/>
        </p:nvSpPr>
        <p:spPr>
          <a:xfrm>
            <a:off x="2959825" y="1141375"/>
            <a:ext cx="276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FFFFF"/>
                </a:solidFill>
                <a:latin typeface="Lato"/>
                <a:ea typeface="Lato"/>
                <a:cs typeface="Lato"/>
                <a:sym typeface="Lato"/>
              </a:rPr>
              <a:t>Classification Report</a:t>
            </a:r>
            <a:endParaRPr sz="1000" u="sng">
              <a:solidFill>
                <a:srgbClr val="FFFFFF"/>
              </a:solidFill>
              <a:latin typeface="Lato"/>
              <a:ea typeface="Lato"/>
              <a:cs typeface="Lato"/>
              <a:sym typeface="Lato"/>
            </a:endParaRPr>
          </a:p>
        </p:txBody>
      </p:sp>
      <p:sp>
        <p:nvSpPr>
          <p:cNvPr id="213" name="Google Shape;213;p21"/>
          <p:cNvSpPr txBox="1"/>
          <p:nvPr/>
        </p:nvSpPr>
        <p:spPr>
          <a:xfrm>
            <a:off x="2959825" y="2483675"/>
            <a:ext cx="309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8F8F8"/>
                </a:solidFill>
                <a:latin typeface="Lato"/>
                <a:ea typeface="Lato"/>
                <a:cs typeface="Lato"/>
                <a:sym typeface="Lato"/>
              </a:rPr>
              <a:t>Confusion Matrix</a:t>
            </a:r>
            <a:endParaRPr sz="1000" u="sng">
              <a:solidFill>
                <a:srgbClr val="F8F8F8"/>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