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7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68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56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247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52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9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81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9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5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6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19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6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7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73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7E5E5B-1F44-4EB1-83E4-4C28F8970D25}" type="datetimeFigureOut">
              <a:rPr lang="it-IT" smtClean="0"/>
              <a:t>10/09/2018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D64219-C56D-4AA0-BF87-FA2B8B67A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738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EEFA40-C73E-4116-A8F9-0AD55A9B35C3}"/>
              </a:ext>
            </a:extLst>
          </p:cNvPr>
          <p:cNvSpPr/>
          <p:nvPr/>
        </p:nvSpPr>
        <p:spPr>
          <a:xfrm>
            <a:off x="3107634" y="239960"/>
            <a:ext cx="5976730" cy="4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Università degli Studi di Salerno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E7007C5-ACD4-4690-BE11-07406A5C73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8087" y="781878"/>
            <a:ext cx="49231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FAF3A4C7-E1C3-4142-AB25-8E47218FBC62}"/>
              </a:ext>
            </a:extLst>
          </p:cNvPr>
          <p:cNvSpPr/>
          <p:nvPr/>
        </p:nvSpPr>
        <p:spPr>
          <a:xfrm>
            <a:off x="3690729" y="813740"/>
            <a:ext cx="4810539" cy="6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DIPARTIMENTO DI INFORMATICA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7138270-9E00-4CA4-B073-4C6F3272E714}"/>
              </a:ext>
            </a:extLst>
          </p:cNvPr>
          <p:cNvSpPr/>
          <p:nvPr/>
        </p:nvSpPr>
        <p:spPr>
          <a:xfrm>
            <a:off x="2642048" y="3402172"/>
            <a:ext cx="6907896" cy="898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prstClr val="white"/>
                </a:solidFill>
                <a:latin typeface="Calisto MT" panose="02040603050505030304"/>
              </a:rPr>
              <a:t>Progettazione di un DW per la visualizzazione degli omicidi e delle esecuzioni negli USA negli anni 2008-2014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68511E4-278A-4D7B-9A42-CE3DD07B2CB2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75A8DE3-1E66-4D2B-B8B6-F0B83AC93432}"/>
              </a:ext>
            </a:extLst>
          </p:cNvPr>
          <p:cNvSpPr/>
          <p:nvPr/>
        </p:nvSpPr>
        <p:spPr>
          <a:xfrm>
            <a:off x="921805" y="4378889"/>
            <a:ext cx="3650195" cy="1290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Giammaria Giordano: 0522500509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Valeria Pontillo: 0522500463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97978E8-BA0B-47FB-B016-A2F82925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0" y="1605215"/>
            <a:ext cx="1908213" cy="22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E755AA-8CE9-43FC-9BD8-81ADD363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490811"/>
          </a:xfrm>
        </p:spPr>
        <p:txBody>
          <a:bodyPr/>
          <a:lstStyle/>
          <a:p>
            <a:r>
              <a:rPr lang="it-IT" dirty="0"/>
              <a:t>Definizione delle dimensioni</a:t>
            </a:r>
          </a:p>
          <a:p>
            <a:r>
              <a:rPr lang="it-IT" dirty="0"/>
              <a:t>Definizione delle misure</a:t>
            </a:r>
          </a:p>
          <a:p>
            <a:r>
              <a:rPr lang="it-IT" dirty="0"/>
              <a:t>Creazione dello schema di fatto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F8062B3-ADD1-4F81-8FC3-54FB5AE7FD56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3E2655-25E4-40E1-B0C1-59D786FDE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05" y="1732449"/>
            <a:ext cx="341995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6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EE4B4-E4C5-4B3C-8FDF-28C5F21F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logica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A1C35C-50E0-4706-AF09-70099227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2164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Costruzione dello schema a stella composto da una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che è collegata alle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23BCF9F-3119-458A-8351-FDD4D9DF4EAA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8330C5-AE4C-4419-916A-4840E3D5F7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06" y="3429000"/>
            <a:ext cx="6672588" cy="17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272603-1865-48A4-9D61-00452F74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097837"/>
          </a:xfrm>
        </p:spPr>
        <p:txBody>
          <a:bodyPr/>
          <a:lstStyle/>
          <a:p>
            <a:r>
              <a:rPr lang="it-IT" dirty="0"/>
              <a:t>Creazione di una trasformazione con </a:t>
            </a:r>
            <a:r>
              <a:rPr lang="it-IT" dirty="0" err="1"/>
              <a:t>Pentaho</a:t>
            </a:r>
            <a:r>
              <a:rPr lang="it-IT" dirty="0"/>
              <a:t> </a:t>
            </a:r>
            <a:r>
              <a:rPr lang="it-IT" dirty="0" err="1"/>
              <a:t>Kettle</a:t>
            </a:r>
            <a:r>
              <a:rPr lang="it-IT" dirty="0"/>
              <a:t> per la creazione e l’alimentazione dei Data </a:t>
            </a:r>
            <a:r>
              <a:rPr lang="it-IT" dirty="0" err="1"/>
              <a:t>Mart</a:t>
            </a:r>
            <a:r>
              <a:rPr lang="it-IT" dirty="0"/>
              <a:t>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ED9151-DAF2-4F6B-9E52-463126A65965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80DF96-1BE2-4818-A0B1-EFF2E9124C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58" y="2960351"/>
            <a:ext cx="6826083" cy="26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50A4BD-533D-4F49-8848-ADCC092F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526885" cy="4058751"/>
          </a:xfrm>
        </p:spPr>
        <p:txBody>
          <a:bodyPr/>
          <a:lstStyle/>
          <a:p>
            <a:r>
              <a:rPr lang="it-IT" dirty="0"/>
              <a:t>Creazione dello schema</a:t>
            </a:r>
          </a:p>
          <a:p>
            <a:r>
              <a:rPr lang="it-IT" dirty="0"/>
              <a:t>Creazione del cubo</a:t>
            </a:r>
          </a:p>
          <a:p>
            <a:r>
              <a:rPr lang="it-IT" dirty="0"/>
              <a:t>Scelta della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r>
              <a:rPr lang="it-IT" dirty="0"/>
              <a:t>Aggiunta delle misure</a:t>
            </a:r>
          </a:p>
          <a:p>
            <a:r>
              <a:rPr lang="it-IT" dirty="0"/>
              <a:t>Scelta delle </a:t>
            </a:r>
            <a:r>
              <a:rPr lang="it-IT" dirty="0" err="1"/>
              <a:t>Dim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</a:p>
          <a:p>
            <a:r>
              <a:rPr lang="it-IT" dirty="0"/>
              <a:t>Definizione dei livelli di Gerarchia</a:t>
            </a:r>
          </a:p>
          <a:p>
            <a:r>
              <a:rPr lang="it-IT" dirty="0"/>
              <a:t>Pubblicazione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0DFE86-585A-4981-A610-0232C444A975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7A1B34-AAD6-41D4-A9C6-1CB0C3CA1F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2" y="968829"/>
            <a:ext cx="4314190" cy="46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F6893-D73A-416A-B637-E44E7E01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analisi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5E7FBB-8C4E-40EA-B8D6-9F8253A43E5E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5940CD-7C9C-4E78-8B96-37BBF936F9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1" y="1891888"/>
            <a:ext cx="6790023" cy="397103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48D9CCAD-8841-4235-8698-84AD6D6695B6}"/>
              </a:ext>
            </a:extLst>
          </p:cNvPr>
          <p:cNvSpPr txBox="1">
            <a:spLocks/>
          </p:cNvSpPr>
          <p:nvPr/>
        </p:nvSpPr>
        <p:spPr>
          <a:xfrm>
            <a:off x="309488" y="1891888"/>
            <a:ext cx="484833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latin typeface="+mn-lt"/>
              </a:rPr>
              <a:t>Visualizzazione numero di omicidi e di condanne a morte per ogni anno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6AB3D15-1E45-4033-A75C-579511662D72}"/>
              </a:ext>
            </a:extLst>
          </p:cNvPr>
          <p:cNvSpPr txBox="1">
            <a:spLocks/>
          </p:cNvSpPr>
          <p:nvPr/>
        </p:nvSpPr>
        <p:spPr>
          <a:xfrm>
            <a:off x="309487" y="2093258"/>
            <a:ext cx="4423877" cy="24518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8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48FDED6-FDB7-487D-A9CE-473D9BBDBA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64" y="1056714"/>
            <a:ext cx="6608568" cy="40592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B00F84-AE46-45E7-9E92-2F82778C41D6}"/>
              </a:ext>
            </a:extLst>
          </p:cNvPr>
          <p:cNvSpPr txBox="1"/>
          <p:nvPr/>
        </p:nvSpPr>
        <p:spPr>
          <a:xfrm>
            <a:off x="295421" y="1768255"/>
            <a:ext cx="4684541" cy="14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Omicidi commessi nel 2008 divisi tra Stati che hanno la pena di morte e Stati che non hanno la pena di morte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F09987C-C580-4B65-913D-7D50B6AC2EFA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</p:spTree>
    <p:extLst>
      <p:ext uri="{BB962C8B-B14F-4D97-AF65-F5344CB8AC3E}">
        <p14:creationId xmlns:p14="http://schemas.microsoft.com/office/powerpoint/2010/main" val="13691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F41C5-FD04-4393-A502-83FA52E2048B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6A74C6-83A3-449C-AE5A-523C7EDF34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95" y="1703828"/>
            <a:ext cx="6921646" cy="405923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811863-6A98-47EB-B611-8604C19CF1B7}"/>
              </a:ext>
            </a:extLst>
          </p:cNvPr>
          <p:cNvSpPr txBox="1"/>
          <p:nvPr/>
        </p:nvSpPr>
        <p:spPr>
          <a:xfrm>
            <a:off x="295421" y="1768255"/>
            <a:ext cx="4684541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Omicidi ed esecuzioni commessi in Texas tra il 2008 e il 2014</a:t>
            </a:r>
          </a:p>
        </p:txBody>
      </p:sp>
    </p:spTree>
    <p:extLst>
      <p:ext uri="{BB962C8B-B14F-4D97-AF65-F5344CB8AC3E}">
        <p14:creationId xmlns:p14="http://schemas.microsoft.com/office/powerpoint/2010/main" val="25387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E3832F1-A287-4911-AD5A-9852AA32228C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20BF114-A559-40D9-8980-0EBBEDB45E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95" y="1520948"/>
            <a:ext cx="4420618" cy="405923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CF6D7C-C527-4AE7-B086-58C5E14724E3}"/>
              </a:ext>
            </a:extLst>
          </p:cNvPr>
          <p:cNvSpPr txBox="1"/>
          <p:nvPr/>
        </p:nvSpPr>
        <p:spPr>
          <a:xfrm>
            <a:off x="759030" y="683776"/>
            <a:ext cx="10673932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Esecuzioni compiute nel 2009 e nel 2011 suddivise per trimestri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43045E-0FDF-4067-BEC9-D747403F90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1" y="1520948"/>
            <a:ext cx="4295775" cy="39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A670A-7A87-4E39-ACC7-542A1FEC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86051-4D25-4803-8C73-52DC1717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3676"/>
            <a:ext cx="10359086" cy="970450"/>
          </a:xfrm>
        </p:spPr>
        <p:txBody>
          <a:bodyPr>
            <a:noAutofit/>
          </a:bodyPr>
          <a:lstStyle/>
          <a:p>
            <a:pPr marL="36900" indent="0">
              <a:lnSpc>
                <a:spcPct val="170000"/>
              </a:lnSpc>
              <a:buNone/>
            </a:pPr>
            <a:r>
              <a:rPr lang="it-IT" sz="1800" dirty="0">
                <a:latin typeface="Century" panose="02040604050505020304" pitchFamily="18" charset="0"/>
              </a:rPr>
              <a:t>Progettazione e costruzione di un DW contenente informazioni circa gli omicidi e le pene capitali effettuate negli USA tra il 2008 e il 2014.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1AF97A1-A3FC-491F-88D1-819F50A0C617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2D33E03-95EB-43BC-906B-79DD116C5F68}"/>
              </a:ext>
            </a:extLst>
          </p:cNvPr>
          <p:cNvSpPr txBox="1">
            <a:spLocks/>
          </p:cNvSpPr>
          <p:nvPr/>
        </p:nvSpPr>
        <p:spPr>
          <a:xfrm>
            <a:off x="908471" y="3076199"/>
            <a:ext cx="10359086" cy="3078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70000"/>
              </a:lnSpc>
              <a:buFont typeface="Wingdings 2" charset="2"/>
              <a:buNone/>
            </a:pPr>
            <a:r>
              <a:rPr lang="it-IT" sz="1800" dirty="0">
                <a:latin typeface="Century" panose="02040604050505020304" pitchFamily="18" charset="0"/>
              </a:rPr>
              <a:t>I dati sono stati estratti in formato </a:t>
            </a:r>
            <a:r>
              <a:rPr lang="it-IT" sz="1800" dirty="0" err="1">
                <a:latin typeface="Century" panose="02040604050505020304" pitchFamily="18" charset="0"/>
              </a:rPr>
              <a:t>csv</a:t>
            </a:r>
            <a:r>
              <a:rPr lang="it-IT" sz="1800" dirty="0">
                <a:latin typeface="Century" panose="02040604050505020304" pitchFamily="18" charset="0"/>
              </a:rPr>
              <a:t> dalle seguenti fonti:</a:t>
            </a:r>
          </a:p>
          <a:p>
            <a:pPr>
              <a:lnSpc>
                <a:spcPct val="170000"/>
              </a:lnSpc>
            </a:pPr>
            <a:r>
              <a:rPr lang="it-IT" sz="1800" dirty="0">
                <a:latin typeface="Century" panose="02040604050505020304" pitchFamily="18" charset="0"/>
              </a:rPr>
              <a:t>I dati riguardanti le esecuzioni capitali sono stati estratti da </a:t>
            </a:r>
            <a:r>
              <a:rPr lang="it-IT" sz="1800" u="sng" dirty="0">
                <a:latin typeface="Century" panose="02040604050505020304" pitchFamily="18" charset="0"/>
              </a:rPr>
              <a:t>kaggle.com</a:t>
            </a:r>
            <a:endParaRPr lang="it-IT" sz="1800" dirty="0">
              <a:latin typeface="Century" panose="02040604050505020304" pitchFamily="18" charset="0"/>
            </a:endParaRPr>
          </a:p>
          <a:p>
            <a:pPr>
              <a:lnSpc>
                <a:spcPct val="170000"/>
              </a:lnSpc>
            </a:pPr>
            <a:r>
              <a:rPr lang="it-IT" sz="1800" dirty="0">
                <a:latin typeface="Century" panose="02040604050505020304" pitchFamily="18" charset="0"/>
              </a:rPr>
              <a:t>I dati riguardanti gli omicidi sono stati estratti da </a:t>
            </a:r>
            <a:r>
              <a:rPr lang="it-IT" sz="1800" u="sng" dirty="0" err="1">
                <a:latin typeface="Century" panose="02040604050505020304" pitchFamily="18" charset="0"/>
              </a:rPr>
              <a:t>data.world</a:t>
            </a:r>
            <a:endParaRPr lang="it-IT" sz="1800" dirty="0">
              <a:latin typeface="Century" panose="02040604050505020304" pitchFamily="18" charset="0"/>
            </a:endParaRPr>
          </a:p>
          <a:p>
            <a:pPr>
              <a:lnSpc>
                <a:spcPct val="170000"/>
              </a:lnSpc>
            </a:pPr>
            <a:r>
              <a:rPr lang="it-IT" sz="1800" dirty="0">
                <a:latin typeface="Century" panose="02040604050505020304" pitchFamily="18" charset="0"/>
              </a:rPr>
              <a:t>La posizione geografica degli Stati, la presenza o meno della pena di morte e l’anno di abrogazione sono stati ricavati da </a:t>
            </a:r>
            <a:r>
              <a:rPr lang="it-IT" sz="1800" u="sng" dirty="0">
                <a:latin typeface="Century" panose="02040604050505020304" pitchFamily="18" charset="0"/>
              </a:rPr>
              <a:t>Wikipedia</a:t>
            </a:r>
            <a:endParaRPr lang="it-IT" sz="1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12B0B-9616-44C5-9E08-8964E62C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Omicidio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F0013CB-E17C-4A19-A087-56BF935E232C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B076CE-A544-4D91-B67C-9372C0F99F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5" y="1741475"/>
            <a:ext cx="10353762" cy="33750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FC3450-2784-4695-87F4-F0C970DB73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2352223"/>
            <a:ext cx="10233322" cy="3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96659-33D8-45BA-9372-1B729EF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Esecuzioni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7703CB6-4F5C-4AD9-BB42-EA3D0B0A6E4B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2E5510-E87F-4D13-859E-124F3072E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71741"/>
            <a:ext cx="10353762" cy="32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7E675-C14C-4979-B08F-BA14B9E8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 USA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790BB01-F4A1-46A1-91E7-57D25274F7BD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88BC1B-7DA3-413B-96E3-647D59AF3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20" y="1736062"/>
            <a:ext cx="6427560" cy="39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D11C9-8BDD-430A-86CD-AFE47329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ETL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C519A-36CF-4D19-9DCB-780BC722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61571"/>
          </a:xfrm>
        </p:spPr>
        <p:txBody>
          <a:bodyPr/>
          <a:lstStyle/>
          <a:p>
            <a:r>
              <a:rPr lang="it-IT" dirty="0" err="1"/>
              <a:t>Extraction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03446E-A593-447C-90E1-4735B958FF43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E61CAC4-92D3-42C8-8ADF-CADEB522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7" y="2294021"/>
            <a:ext cx="6829200" cy="34947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F7CCC00-5B66-4233-9499-1C6E094540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26" y="3043990"/>
            <a:ext cx="7235687" cy="30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97F9F-65FD-494F-9A7C-9DCF9873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961492"/>
            <a:ext cx="10353762" cy="1139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Miglioramento della qualità dei dati. Nei nostri dataset è stato fatto uno split sulla data per prendere in considerazione solo l’anno.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E71E2F-EC83-4891-985B-93AABD8764A6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1A7E547-AE80-4CAF-B8D0-889A61401518}"/>
              </a:ext>
            </a:extLst>
          </p:cNvPr>
          <p:cNvSpPr txBox="1">
            <a:spLocks/>
          </p:cNvSpPr>
          <p:nvPr/>
        </p:nvSpPr>
        <p:spPr>
          <a:xfrm>
            <a:off x="913795" y="2103500"/>
            <a:ext cx="10353762" cy="15614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dirty="0"/>
              <a:t>Successivamente sono stati considerate solo le esecuzioni effettuate tra il 2008 e il 2014 e  in ogni dataset abbiamo aggiunto una colonna con la somma degli omicidi e delle esecuzioni effettuate in quel mese e in quell’anno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DDBF33-DE28-48BE-B13D-C6021F57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38" y="3102988"/>
            <a:ext cx="2072036" cy="3744206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0E73C99-A827-47A0-B527-5C6B62EA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5361"/>
            <a:ext cx="10353762" cy="970450"/>
          </a:xfrm>
        </p:spPr>
        <p:txBody>
          <a:bodyPr/>
          <a:lstStyle/>
          <a:p>
            <a:r>
              <a:rPr lang="it-IT" dirty="0" err="1"/>
              <a:t>Transformation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25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C0EEA-A757-4D95-85CB-CE4D4D66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3110A-25B6-48BC-8490-69C55679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613186"/>
          </a:xfrm>
        </p:spPr>
        <p:txBody>
          <a:bodyPr/>
          <a:lstStyle/>
          <a:p>
            <a:r>
              <a:rPr lang="it-IT" dirty="0"/>
              <a:t>Caricamento nel DB e costruzione del diagramma ER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D61FAFF-9F2D-48B0-B6DF-C54D8E28EAE1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73225E-4528-4FEE-A05B-4D0894ED23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" y="2414226"/>
            <a:ext cx="6120130" cy="29337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B15DB32-1FDC-4685-9B61-6C893D26E0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03" y="1337310"/>
            <a:ext cx="6120130" cy="49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990DE-594B-49D9-9325-D813F6FB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concettuale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56E59-93F0-4B28-A0E0-36B1823D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2529"/>
          </a:xfrm>
        </p:spPr>
        <p:txBody>
          <a:bodyPr/>
          <a:lstStyle/>
          <a:p>
            <a:r>
              <a:rPr lang="it-IT" dirty="0"/>
              <a:t>Definizione del fatto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319C79-D33F-4C72-9D58-FFC3AAF02B9C}"/>
              </a:ext>
            </a:extLst>
          </p:cNvPr>
          <p:cNvSpPr/>
          <p:nvPr/>
        </p:nvSpPr>
        <p:spPr>
          <a:xfrm>
            <a:off x="2478153" y="6255026"/>
            <a:ext cx="7235687" cy="4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Basi di Dati II, Genoveffa Tortora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Anno Accademico 2017-2018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27FEAA7-475C-4EDF-9A12-E8650C588524}"/>
              </a:ext>
            </a:extLst>
          </p:cNvPr>
          <p:cNvSpPr txBox="1">
            <a:spLocks/>
          </p:cNvSpPr>
          <p:nvPr/>
        </p:nvSpPr>
        <p:spPr>
          <a:xfrm>
            <a:off x="913795" y="2327377"/>
            <a:ext cx="10353762" cy="13530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Per ogni fatto individuato:</a:t>
            </a:r>
          </a:p>
          <a:p>
            <a:pPr lvl="1"/>
            <a:r>
              <a:rPr lang="it-IT" dirty="0"/>
              <a:t>Costruzione dell’albero degli attributi</a:t>
            </a:r>
          </a:p>
          <a:p>
            <a:pPr lvl="1"/>
            <a:r>
              <a:rPr lang="it-IT" dirty="0"/>
              <a:t>Potatura e innesto dell’albero degli attributi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B748EA-D1E4-4FE2-AB0D-5C0FABB9F5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1" y="3995481"/>
            <a:ext cx="6259830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179</TotalTime>
  <Words>519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Calisto MT</vt:lpstr>
      <vt:lpstr>Century</vt:lpstr>
      <vt:lpstr>Trebuchet MS</vt:lpstr>
      <vt:lpstr>Wingdings 2</vt:lpstr>
      <vt:lpstr>1_Ardesia</vt:lpstr>
      <vt:lpstr>Presentazione standard di PowerPoint</vt:lpstr>
      <vt:lpstr>Scopo del progetto</vt:lpstr>
      <vt:lpstr>Dataset Omicidio</vt:lpstr>
      <vt:lpstr>Dataset Esecuzioni</vt:lpstr>
      <vt:lpstr>Stati USA</vt:lpstr>
      <vt:lpstr>Strumenti ETL</vt:lpstr>
      <vt:lpstr>Transformation</vt:lpstr>
      <vt:lpstr>Loading</vt:lpstr>
      <vt:lpstr>Progettazione concettuale</vt:lpstr>
      <vt:lpstr>Presentazione standard di PowerPoint</vt:lpstr>
      <vt:lpstr>Modellazione logica</vt:lpstr>
      <vt:lpstr>Presentazione standard di PowerPoint</vt:lpstr>
      <vt:lpstr>Presentazione standard di PowerPoint</vt:lpstr>
      <vt:lpstr>Livello di analisi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Valeria Pontillo</dc:creator>
  <cp:lastModifiedBy>Valeria Pontillo</cp:lastModifiedBy>
  <cp:revision>17</cp:revision>
  <dcterms:created xsi:type="dcterms:W3CDTF">2018-09-04T15:32:40Z</dcterms:created>
  <dcterms:modified xsi:type="dcterms:W3CDTF">2018-09-10T09:37:00Z</dcterms:modified>
</cp:coreProperties>
</file>