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 id="2147483960" r:id="rId2"/>
  </p:sldMasterIdLst>
  <p:notesMasterIdLst>
    <p:notesMasterId r:id="rId18"/>
  </p:notesMasterIdLst>
  <p:sldIdLst>
    <p:sldId id="256" r:id="rId3"/>
    <p:sldId id="257" r:id="rId4"/>
    <p:sldId id="258" r:id="rId5"/>
    <p:sldId id="259" r:id="rId6"/>
    <p:sldId id="260" r:id="rId7"/>
    <p:sldId id="282" r:id="rId8"/>
    <p:sldId id="273" r:id="rId9"/>
    <p:sldId id="274" r:id="rId10"/>
    <p:sldId id="275" r:id="rId11"/>
    <p:sldId id="277" r:id="rId12"/>
    <p:sldId id="278" r:id="rId13"/>
    <p:sldId id="279" r:id="rId14"/>
    <p:sldId id="280" r:id="rId15"/>
    <p:sldId id="272" r:id="rId16"/>
    <p:sldId id="281"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99450" autoAdjust="0"/>
  </p:normalViewPr>
  <p:slideViewPr>
    <p:cSldViewPr snapToGrid="0">
      <p:cViewPr>
        <p:scale>
          <a:sx n="112" d="100"/>
          <a:sy n="112" d="100"/>
        </p:scale>
        <p:origin x="-342" y="-18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F319F7-4545-4C84-B286-06FCBC5962FA}" type="datetimeFigureOut">
              <a:rPr lang="es-MX" smtClean="0"/>
              <a:pPr/>
              <a:t>09/06/2016</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D2AFB-0C7F-4902-B285-5F73B5B61B8C}" type="slidenum">
              <a:rPr lang="es-MX" smtClean="0"/>
              <a:pPr/>
              <a:t>‹Nº›</a:t>
            </a:fld>
            <a:endParaRPr lang="es-MX"/>
          </a:p>
        </p:txBody>
      </p:sp>
    </p:spTree>
    <p:extLst>
      <p:ext uri="{BB962C8B-B14F-4D97-AF65-F5344CB8AC3E}">
        <p14:creationId xmlns:p14="http://schemas.microsoft.com/office/powerpoint/2010/main" val="62129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07983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1411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238063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3698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994324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083322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688108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769007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914009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079836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0403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04038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994916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029105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251852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049729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017049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17452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507100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141122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238063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369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9949167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994324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083322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688108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769007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91400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02910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25185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04972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01704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174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50710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BB6FDF-FEB4-497C-8F40-05A6A89FA5C2}" type="slidenum">
              <a:rPr lang="es-MX" smtClean="0"/>
              <a:pPr/>
              <a:t>‹Nº›</a:t>
            </a:fld>
            <a:endParaRPr lang="es-MX"/>
          </a:p>
        </p:txBody>
      </p:sp>
    </p:spTree>
    <p:extLst>
      <p:ext uri="{BB962C8B-B14F-4D97-AF65-F5344CB8AC3E}">
        <p14:creationId xmlns:p14="http://schemas.microsoft.com/office/powerpoint/2010/main" val="3618915992"/>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BB6FDF-FEB4-497C-8F40-05A6A89FA5C2}" type="slidenum">
              <a:rPr lang="es-MX" smtClean="0"/>
              <a:pPr/>
              <a:t>‹Nº›</a:t>
            </a:fld>
            <a:endParaRPr lang="es-MX"/>
          </a:p>
        </p:txBody>
      </p:sp>
    </p:spTree>
    <p:extLst>
      <p:ext uri="{BB962C8B-B14F-4D97-AF65-F5344CB8AC3E}">
        <p14:creationId xmlns:p14="http://schemas.microsoft.com/office/powerpoint/2010/main" val="36189159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hyperlink" Target="mailto:aduenasc1300@alumno.ipn.mx"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567911" y="772998"/>
            <a:ext cx="4744253" cy="2533801"/>
          </a:xfrm>
        </p:spPr>
        <p:txBody>
          <a:bodyPr/>
          <a:lstStyle/>
          <a:p>
            <a:r>
              <a:rPr lang="es-MX" sz="4800" cap="none" dirty="0" smtClean="0">
                <a:ln w="6600">
                  <a:solidFill>
                    <a:schemeClr val="accent2"/>
                  </a:solidFill>
                  <a:prstDash val="solid"/>
                </a:ln>
                <a:solidFill>
                  <a:srgbClr val="FFFFFF"/>
                </a:solidFill>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rPr>
              <a:t>Control de prácticas y visitas</a:t>
            </a:r>
            <a:endParaRPr lang="es-MX" sz="4800" cap="none" dirty="0">
              <a:ln w="6600">
                <a:solidFill>
                  <a:schemeClr val="accent2"/>
                </a:solidFill>
                <a:prstDash val="solid"/>
              </a:ln>
              <a:solidFill>
                <a:srgbClr val="FFFFFF"/>
              </a:solidFill>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endParaRPr>
          </a:p>
        </p:txBody>
      </p:sp>
      <p:sp>
        <p:nvSpPr>
          <p:cNvPr id="3" name="Subtítulo 2"/>
          <p:cNvSpPr>
            <a:spLocks noGrp="1"/>
          </p:cNvSpPr>
          <p:nvPr>
            <p:ph type="subTitle" idx="1"/>
          </p:nvPr>
        </p:nvSpPr>
        <p:spPr>
          <a:xfrm>
            <a:off x="6777871" y="3629320"/>
            <a:ext cx="3202741" cy="2009480"/>
          </a:xfrm>
        </p:spPr>
        <p:txBody>
          <a:bodyPr>
            <a:noAutofit/>
          </a:bodyPr>
          <a:lstStyle/>
          <a:p>
            <a:r>
              <a:rPr lang="es-ES" b="1" dirty="0" smtClean="0">
                <a:solidFill>
                  <a:schemeClr val="bg2"/>
                </a:solidFill>
              </a:rPr>
              <a:t>Cobra 4.3</a:t>
            </a:r>
            <a:endParaRPr lang="es-MX" b="1" dirty="0" smtClean="0">
              <a:solidFill>
                <a:schemeClr val="bg2"/>
              </a:solidFill>
            </a:endParaRPr>
          </a:p>
          <a:p>
            <a:r>
              <a:rPr lang="es-MX" b="1" dirty="0" smtClean="0">
                <a:solidFill>
                  <a:schemeClr val="bg2"/>
                </a:solidFill>
              </a:rPr>
              <a:t>Manual Técnico</a:t>
            </a:r>
            <a:endParaRPr lang="es-MX" b="1" dirty="0">
              <a:solidFill>
                <a:schemeClr val="bg2"/>
              </a:solidFill>
            </a:endParaRPr>
          </a:p>
        </p:txBody>
      </p:sp>
      <p:cxnSp>
        <p:nvCxnSpPr>
          <p:cNvPr id="5"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2514600"/>
            <a:ext cx="1524000" cy="1524000"/>
          </a:xfrm>
          <a:prstGeom prst="rect">
            <a:avLst/>
          </a:prstGeom>
        </p:spPr>
      </p:pic>
    </p:spTree>
    <p:extLst>
      <p:ext uri="{BB962C8B-B14F-4D97-AF65-F5344CB8AC3E}">
        <p14:creationId xmlns:p14="http://schemas.microsoft.com/office/powerpoint/2010/main" val="4185376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2451100" y="1021977"/>
            <a:ext cx="3254342" cy="1785104"/>
          </a:xfrm>
          <a:prstGeom prst="rect">
            <a:avLst/>
          </a:prstGeom>
          <a:noFill/>
        </p:spPr>
        <p:txBody>
          <a:bodyPr wrap="square" rtlCol="0">
            <a:spAutoFit/>
          </a:bodyPr>
          <a:lstStyle/>
          <a:p>
            <a:pPr lvl="0"/>
            <a:r>
              <a:rPr lang="es-MX" sz="1600" b="1" dirty="0" smtClean="0"/>
              <a:t>Limpiar</a:t>
            </a:r>
            <a:r>
              <a:rPr lang="es-MX" sz="1600" b="1" dirty="0"/>
              <a:t>:</a:t>
            </a:r>
            <a:r>
              <a:rPr lang="es-MX" sz="1600" dirty="0"/>
              <a:t> Se asignó un “</a:t>
            </a:r>
            <a:r>
              <a:rPr lang="es-MX" sz="1600" dirty="0" err="1"/>
              <a:t>string</a:t>
            </a:r>
            <a:r>
              <a:rPr lang="es-MX" sz="1600" dirty="0"/>
              <a:t>” en vacío (“”) a cada uno de los “</a:t>
            </a:r>
            <a:r>
              <a:rPr lang="es-MX" sz="1600" dirty="0" err="1"/>
              <a:t>TextBox</a:t>
            </a:r>
            <a:r>
              <a:rPr lang="es-MX" sz="1600" dirty="0"/>
              <a:t>” y “</a:t>
            </a:r>
            <a:r>
              <a:rPr lang="es-MX" sz="1600" dirty="0" err="1"/>
              <a:t>ComboBox</a:t>
            </a:r>
            <a:r>
              <a:rPr lang="es-MX" sz="1600" dirty="0"/>
              <a:t>” utilizados, para así evitar borrar uno por uno al ingresar nuevas instancias.</a:t>
            </a:r>
          </a:p>
          <a:p>
            <a:endParaRPr lang="es-MX" sz="1400" dirty="0"/>
          </a:p>
        </p:txBody>
      </p:sp>
      <p:pic>
        <p:nvPicPr>
          <p:cNvPr id="9" name="5 Imagen" descr="12.png"/>
          <p:cNvPicPr>
            <a:picLocks noChangeAspect="1"/>
          </p:cNvPicPr>
          <p:nvPr/>
        </p:nvPicPr>
        <p:blipFill>
          <a:blip r:embed="rId2" cstate="print"/>
          <a:stretch>
            <a:fillRect/>
          </a:stretch>
        </p:blipFill>
        <p:spPr>
          <a:xfrm>
            <a:off x="217616" y="2834224"/>
            <a:ext cx="5687883" cy="3795176"/>
          </a:xfrm>
          <a:prstGeom prst="rect">
            <a:avLst/>
          </a:prstGeom>
        </p:spPr>
      </p:pic>
      <p:sp>
        <p:nvSpPr>
          <p:cNvPr id="10" name="Rectángulo 9"/>
          <p:cNvSpPr/>
          <p:nvPr/>
        </p:nvSpPr>
        <p:spPr>
          <a:xfrm>
            <a:off x="1016000" y="6159500"/>
            <a:ext cx="7747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6398938" y="145551"/>
            <a:ext cx="4546600" cy="1661993"/>
          </a:xfrm>
          <a:prstGeom prst="rect">
            <a:avLst/>
          </a:prstGeom>
          <a:noFill/>
        </p:spPr>
        <p:txBody>
          <a:bodyPr wrap="square" rtlCol="0">
            <a:spAutoFit/>
          </a:bodyPr>
          <a:lstStyle/>
          <a:p>
            <a:pPr lvl="0"/>
            <a:r>
              <a:rPr lang="es-MX" sz="1400" b="1" dirty="0" smtClean="0"/>
              <a:t>Eliminar</a:t>
            </a:r>
            <a:r>
              <a:rPr lang="es-MX" sz="1400" dirty="0"/>
              <a:t>: Por medio de la instrucción SQL predeterminada ‘DELETE’, configurado en la tabla correspondiente en la clase “UPISCECYT8DataSet.xsd”, es posible eliminar una fila completa únicamente digitando su llave primaria. Muestra un </a:t>
            </a:r>
            <a:r>
              <a:rPr lang="es-MX" sz="1400" dirty="0" err="1"/>
              <a:t>MsgBox</a:t>
            </a:r>
            <a:r>
              <a:rPr lang="es-MX" sz="1400" dirty="0"/>
              <a:t> de confirmación.</a:t>
            </a:r>
          </a:p>
          <a:p>
            <a:endParaRPr lang="es-MX" dirty="0"/>
          </a:p>
        </p:txBody>
      </p:sp>
      <p:pic>
        <p:nvPicPr>
          <p:cNvPr id="12" name="7 Imagen" descr="13.png"/>
          <p:cNvPicPr>
            <a:picLocks noChangeAspect="1"/>
          </p:cNvPicPr>
          <p:nvPr/>
        </p:nvPicPr>
        <p:blipFill>
          <a:blip r:embed="rId3" cstate="print"/>
          <a:stretch>
            <a:fillRect/>
          </a:stretch>
        </p:blipFill>
        <p:spPr>
          <a:xfrm>
            <a:off x="6299199" y="1554627"/>
            <a:ext cx="4311651" cy="2323310"/>
          </a:xfrm>
          <a:prstGeom prst="rect">
            <a:avLst/>
          </a:prstGeom>
        </p:spPr>
      </p:pic>
      <p:pic>
        <p:nvPicPr>
          <p:cNvPr id="13" name="9 Imagen" descr="14.png"/>
          <p:cNvPicPr>
            <a:picLocks noChangeAspect="1"/>
          </p:cNvPicPr>
          <p:nvPr/>
        </p:nvPicPr>
        <p:blipFill>
          <a:blip r:embed="rId4" cstate="print"/>
          <a:stretch>
            <a:fillRect/>
          </a:stretch>
        </p:blipFill>
        <p:spPr>
          <a:xfrm>
            <a:off x="6636540" y="3877937"/>
            <a:ext cx="4583910" cy="2840686"/>
          </a:xfrm>
          <a:prstGeom prst="rect">
            <a:avLst/>
          </a:prstGeom>
        </p:spPr>
      </p:pic>
      <p:sp>
        <p:nvSpPr>
          <p:cNvPr id="14" name="Rectángulo 13"/>
          <p:cNvSpPr/>
          <p:nvPr/>
        </p:nvSpPr>
        <p:spPr>
          <a:xfrm>
            <a:off x="6299199" y="1983036"/>
            <a:ext cx="4311651" cy="88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9176589" y="5739788"/>
            <a:ext cx="1148511" cy="668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9529590" y="3569465"/>
            <a:ext cx="594911" cy="20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16 CuadroTexto"/>
          <p:cNvSpPr txBox="1"/>
          <p:nvPr/>
        </p:nvSpPr>
        <p:spPr>
          <a:xfrm>
            <a:off x="268941" y="1398494"/>
            <a:ext cx="2097741" cy="1200329"/>
          </a:xfrm>
          <a:prstGeom prst="rect">
            <a:avLst/>
          </a:prstGeom>
          <a:noFill/>
        </p:spPr>
        <p:txBody>
          <a:bodyPr wrap="square" rtlCol="0">
            <a:spAutoFit/>
          </a:bodyPr>
          <a:lstStyle/>
          <a:p>
            <a:r>
              <a:rPr lang="es-ES" dirty="0" smtClean="0"/>
              <a:t>En cada formulario se agregaron botones como:</a:t>
            </a:r>
            <a:endParaRPr lang="es-MX" dirty="0"/>
          </a:p>
        </p:txBody>
      </p:sp>
    </p:spTree>
    <p:extLst>
      <p:ext uri="{BB962C8B-B14F-4D97-AF65-F5344CB8AC3E}">
        <p14:creationId xmlns:p14="http://schemas.microsoft.com/office/powerpoint/2010/main" val="2103498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86438" y="1586430"/>
            <a:ext cx="5221995" cy="1661993"/>
          </a:xfrm>
          <a:prstGeom prst="rect">
            <a:avLst/>
          </a:prstGeom>
          <a:noFill/>
        </p:spPr>
        <p:txBody>
          <a:bodyPr wrap="square" rtlCol="0">
            <a:spAutoFit/>
          </a:bodyPr>
          <a:lstStyle/>
          <a:p>
            <a:pPr lvl="0"/>
            <a:r>
              <a:rPr lang="es-MX" sz="1400" b="1" dirty="0"/>
              <a:t>Editar: </a:t>
            </a:r>
            <a:r>
              <a:rPr lang="es-MX" sz="1400" dirty="0"/>
              <a:t>Por medio de la instrucción SQL predeterminada ‘UPDATE’, configurado en la tabla correspondiente en la clase “UPISCECYT8DataSet.xsd”, es posible editar una fila completa únicamente digitando su llave primaria, con excepción de que no se puede modificar ésta una vez registrada. Muestra un </a:t>
            </a:r>
            <a:r>
              <a:rPr lang="es-MX" sz="1400" dirty="0" err="1"/>
              <a:t>MsgBox</a:t>
            </a:r>
            <a:r>
              <a:rPr lang="es-MX" sz="1400" dirty="0"/>
              <a:t> de confirmación.</a:t>
            </a:r>
          </a:p>
          <a:p>
            <a:endParaRPr lang="es-MX" dirty="0"/>
          </a:p>
        </p:txBody>
      </p:sp>
      <p:cxnSp>
        <p:nvCxnSpPr>
          <p:cNvPr id="6" name="Conector recto 5"/>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10 Imagen" descr="11.png"/>
          <p:cNvPicPr>
            <a:picLocks noChangeAspect="1"/>
          </p:cNvPicPr>
          <p:nvPr/>
        </p:nvPicPr>
        <p:blipFill>
          <a:blip r:embed="rId2" cstate="print"/>
          <a:stretch>
            <a:fillRect/>
          </a:stretch>
        </p:blipFill>
        <p:spPr>
          <a:xfrm>
            <a:off x="615662" y="3467652"/>
            <a:ext cx="4563545" cy="2549635"/>
          </a:xfrm>
          <a:prstGeom prst="rect">
            <a:avLst/>
          </a:prstGeom>
        </p:spPr>
      </p:pic>
      <p:pic>
        <p:nvPicPr>
          <p:cNvPr id="8" name="11 Imagen" descr="10.png"/>
          <p:cNvPicPr>
            <a:picLocks noChangeAspect="1"/>
          </p:cNvPicPr>
          <p:nvPr/>
        </p:nvPicPr>
        <p:blipFill>
          <a:blip r:embed="rId3" cstate="print"/>
          <a:stretch>
            <a:fillRect/>
          </a:stretch>
        </p:blipFill>
        <p:spPr>
          <a:xfrm>
            <a:off x="6428370" y="179751"/>
            <a:ext cx="3491042" cy="2497348"/>
          </a:xfrm>
          <a:prstGeom prst="rect">
            <a:avLst/>
          </a:prstGeom>
        </p:spPr>
      </p:pic>
      <p:sp>
        <p:nvSpPr>
          <p:cNvPr id="9" name="12 CuadroTexto"/>
          <p:cNvSpPr txBox="1"/>
          <p:nvPr/>
        </p:nvSpPr>
        <p:spPr>
          <a:xfrm>
            <a:off x="9983965" y="767162"/>
            <a:ext cx="1029729" cy="1708160"/>
          </a:xfrm>
          <a:prstGeom prst="rect">
            <a:avLst/>
          </a:prstGeom>
          <a:noFill/>
          <a:ln>
            <a:solidFill>
              <a:srgbClr val="FF0000"/>
            </a:solidFill>
          </a:ln>
        </p:spPr>
        <p:txBody>
          <a:bodyPr wrap="square" rtlCol="0">
            <a:spAutoFit/>
          </a:bodyPr>
          <a:lstStyle/>
          <a:p>
            <a:r>
              <a:rPr lang="es-ES" sz="1050" dirty="0" smtClean="0"/>
              <a:t>NOTA: La clave del profesor no será modificable, ya que se trata de una </a:t>
            </a:r>
            <a:r>
              <a:rPr lang="es-ES" sz="1050" i="1" dirty="0" err="1" smtClean="0"/>
              <a:t>primary</a:t>
            </a:r>
            <a:r>
              <a:rPr lang="es-ES" sz="1050" i="1" dirty="0" smtClean="0"/>
              <a:t> </a:t>
            </a:r>
            <a:r>
              <a:rPr lang="es-ES" sz="1050" i="1" dirty="0" err="1" smtClean="0"/>
              <a:t>key</a:t>
            </a:r>
            <a:r>
              <a:rPr lang="es-ES" sz="1050" i="1" dirty="0" smtClean="0"/>
              <a:t> </a:t>
            </a:r>
            <a:r>
              <a:rPr lang="es-ES" sz="1050" dirty="0" smtClean="0"/>
              <a:t>en la base de datos.</a:t>
            </a:r>
            <a:endParaRPr lang="es-MX" sz="1050" dirty="0"/>
          </a:p>
        </p:txBody>
      </p:sp>
      <p:sp>
        <p:nvSpPr>
          <p:cNvPr id="10" name="Rectángulo 9"/>
          <p:cNvSpPr/>
          <p:nvPr/>
        </p:nvSpPr>
        <p:spPr>
          <a:xfrm>
            <a:off x="3394363" y="5673687"/>
            <a:ext cx="593743" cy="209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8302528" y="1800480"/>
            <a:ext cx="987327" cy="616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6428368" y="2951957"/>
            <a:ext cx="4585326" cy="1231106"/>
          </a:xfrm>
          <a:prstGeom prst="rect">
            <a:avLst/>
          </a:prstGeom>
          <a:noFill/>
        </p:spPr>
        <p:txBody>
          <a:bodyPr wrap="square" rtlCol="0">
            <a:spAutoFit/>
          </a:bodyPr>
          <a:lstStyle/>
          <a:p>
            <a:pPr lvl="0"/>
            <a:r>
              <a:rPr lang="es-MX" sz="1400" b="1" dirty="0"/>
              <a:t>Insertar: </a:t>
            </a:r>
            <a:r>
              <a:rPr lang="es-MX" sz="1400" dirty="0"/>
              <a:t>Por medio de la instrucción SQL predeterminada ‘SELECT’, se hace una consulta a la base de datos verificando si el valor insertado en el </a:t>
            </a:r>
            <a:r>
              <a:rPr lang="es-MX" sz="1400" dirty="0" err="1"/>
              <a:t>TextBox</a:t>
            </a:r>
            <a:r>
              <a:rPr lang="es-MX" sz="1400" dirty="0"/>
              <a:t> de la llave primaria existe en ella. </a:t>
            </a:r>
          </a:p>
          <a:p>
            <a:endParaRPr lang="es-MX" dirty="0"/>
          </a:p>
        </p:txBody>
      </p:sp>
      <p:pic>
        <p:nvPicPr>
          <p:cNvPr id="13" name="4 Marcador de contenido" descr="8.png"/>
          <p:cNvPicPr>
            <a:picLocks noGrp="1" noChangeAspect="1"/>
          </p:cNvPicPr>
          <p:nvPr>
            <p:ph sz="half" idx="1"/>
          </p:nvPr>
        </p:nvPicPr>
        <p:blipFill>
          <a:blip r:embed="rId4" cstate="print"/>
          <a:stretch>
            <a:fillRect/>
          </a:stretch>
        </p:blipFill>
        <p:spPr>
          <a:xfrm>
            <a:off x="6361349" y="3848101"/>
            <a:ext cx="4560245" cy="2926560"/>
          </a:xfrm>
        </p:spPr>
      </p:pic>
      <p:sp>
        <p:nvSpPr>
          <p:cNvPr id="15" name="Rectángulo 14"/>
          <p:cNvSpPr/>
          <p:nvPr/>
        </p:nvSpPr>
        <p:spPr>
          <a:xfrm>
            <a:off x="8501698" y="6400618"/>
            <a:ext cx="649617" cy="2547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80992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p:cNvSpPr>
            <a:spLocks noGrp="1"/>
          </p:cNvSpPr>
          <p:nvPr>
            <p:ph type="title"/>
          </p:nvPr>
        </p:nvSpPr>
        <p:spPr>
          <a:xfrm>
            <a:off x="4866399" y="360022"/>
            <a:ext cx="5631873" cy="1018302"/>
          </a:xfrm>
        </p:spPr>
        <p:txBody>
          <a:bodyPr>
            <a:normAutofit/>
          </a:bodyPr>
          <a:lstStyle/>
          <a:p>
            <a:r>
              <a:rPr lang="es-MX" sz="3100" dirty="0" smtClean="0"/>
              <a:t>Aviso al profesor</a:t>
            </a:r>
            <a:endParaRPr lang="es-MX" sz="3100" dirty="0"/>
          </a:p>
        </p:txBody>
      </p:sp>
      <p:sp>
        <p:nvSpPr>
          <p:cNvPr id="3" name="Marcador de contenido 2"/>
          <p:cNvSpPr>
            <a:spLocks noGrp="1"/>
          </p:cNvSpPr>
          <p:nvPr>
            <p:ph sz="half" idx="1"/>
          </p:nvPr>
        </p:nvSpPr>
        <p:spPr>
          <a:xfrm>
            <a:off x="667871" y="1351877"/>
            <a:ext cx="5334000" cy="2234006"/>
          </a:xfrm>
        </p:spPr>
        <p:txBody>
          <a:bodyPr/>
          <a:lstStyle/>
          <a:p>
            <a:pPr lvl="0"/>
            <a:r>
              <a:rPr lang="es-MX" sz="1800" b="1" dirty="0" smtClean="0"/>
              <a:t>Regresar: </a:t>
            </a:r>
            <a:r>
              <a:rPr lang="es-MX" sz="1800" dirty="0" smtClean="0"/>
              <a:t>Se cierran los formularios de cada entidad con un “</a:t>
            </a:r>
            <a:r>
              <a:rPr lang="es-MX" sz="1800" dirty="0" err="1" smtClean="0"/>
              <a:t>Me.Close</a:t>
            </a:r>
            <a:r>
              <a:rPr lang="es-MX" sz="1800" dirty="0" smtClean="0"/>
              <a:t> ()”, y se muestra ya sea el formulario principal de Directivos (Visita, Empresa, etc.) o el Menú Principal (Profesor) por medio de un </a:t>
            </a:r>
            <a:r>
              <a:rPr lang="es-MX" sz="1800" dirty="0" err="1" smtClean="0"/>
              <a:t>Form.Show</a:t>
            </a:r>
            <a:r>
              <a:rPr lang="es-MX" sz="1800" dirty="0" smtClean="0"/>
              <a:t> ().</a:t>
            </a:r>
          </a:p>
          <a:p>
            <a:endParaRPr lang="es-MX" dirty="0"/>
          </a:p>
        </p:txBody>
      </p:sp>
      <p:pic>
        <p:nvPicPr>
          <p:cNvPr id="13" name="9 Imagen" descr="6.png"/>
          <p:cNvPicPr>
            <a:picLocks noGrp="1" noChangeAspect="1"/>
          </p:cNvPicPr>
          <p:nvPr>
            <p:ph sz="half" idx="2"/>
          </p:nvPr>
        </p:nvPicPr>
        <p:blipFill>
          <a:blip r:embed="rId2" cstate="print"/>
          <a:stretch>
            <a:fillRect/>
          </a:stretch>
        </p:blipFill>
        <p:spPr>
          <a:xfrm>
            <a:off x="826840" y="3973538"/>
            <a:ext cx="4384643" cy="2339990"/>
          </a:xfrm>
          <a:prstGeom prst="rect">
            <a:avLst/>
          </a:prstGeom>
        </p:spPr>
      </p:pic>
      <p:pic>
        <p:nvPicPr>
          <p:cNvPr id="6" name="5 Imagen" descr="7.png"/>
          <p:cNvPicPr>
            <a:picLocks noChangeAspect="1"/>
          </p:cNvPicPr>
          <p:nvPr/>
        </p:nvPicPr>
        <p:blipFill>
          <a:blip r:embed="rId3" cstate="print"/>
          <a:srcRect t="69912"/>
          <a:stretch>
            <a:fillRect/>
          </a:stretch>
        </p:blipFill>
        <p:spPr>
          <a:xfrm>
            <a:off x="843302" y="2743200"/>
            <a:ext cx="4678957" cy="1130765"/>
          </a:xfrm>
          <a:prstGeom prst="rect">
            <a:avLst/>
          </a:prstGeom>
        </p:spPr>
      </p:pic>
      <p:cxnSp>
        <p:nvCxnSpPr>
          <p:cNvPr id="7" name="Conector recto 5"/>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788895" y="3334871"/>
            <a:ext cx="663388" cy="448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20.png"/>
          <p:cNvPicPr>
            <a:picLocks noChangeAspect="1"/>
          </p:cNvPicPr>
          <p:nvPr/>
        </p:nvPicPr>
        <p:blipFill>
          <a:blip r:embed="rId4" cstate="print"/>
          <a:stretch>
            <a:fillRect/>
          </a:stretch>
        </p:blipFill>
        <p:spPr>
          <a:xfrm>
            <a:off x="6420739" y="2397403"/>
            <a:ext cx="4255395" cy="3092255"/>
          </a:xfrm>
          <a:prstGeom prst="rect">
            <a:avLst/>
          </a:prstGeom>
        </p:spPr>
      </p:pic>
      <p:sp>
        <p:nvSpPr>
          <p:cNvPr id="10" name="9 CuadroTexto"/>
          <p:cNvSpPr txBox="1"/>
          <p:nvPr/>
        </p:nvSpPr>
        <p:spPr>
          <a:xfrm>
            <a:off x="6349842" y="1569614"/>
            <a:ext cx="4182034" cy="923330"/>
          </a:xfrm>
          <a:prstGeom prst="rect">
            <a:avLst/>
          </a:prstGeom>
          <a:noFill/>
        </p:spPr>
        <p:txBody>
          <a:bodyPr wrap="square" rtlCol="0">
            <a:spAutoFit/>
          </a:bodyPr>
          <a:lstStyle/>
          <a:p>
            <a:r>
              <a:rPr lang="es-MX" sz="1200" dirty="0" smtClean="0"/>
              <a:t>En esta sección se indica que hay que ser precisos y claros específicamente en los atributos: Fecha, de la entidad VISITA, y Email, de la entidad PROFESOR.</a:t>
            </a:r>
          </a:p>
          <a:p>
            <a:endParaRPr lang="es-MX" dirty="0"/>
          </a:p>
        </p:txBody>
      </p:sp>
      <p:sp>
        <p:nvSpPr>
          <p:cNvPr id="11" name="10 CuadroTexto"/>
          <p:cNvSpPr txBox="1"/>
          <p:nvPr/>
        </p:nvSpPr>
        <p:spPr>
          <a:xfrm>
            <a:off x="6349842" y="5581928"/>
            <a:ext cx="4397188" cy="1169551"/>
          </a:xfrm>
          <a:prstGeom prst="rect">
            <a:avLst/>
          </a:prstGeom>
          <a:noFill/>
          <a:ln>
            <a:solidFill>
              <a:srgbClr val="FF0000"/>
            </a:solidFill>
          </a:ln>
        </p:spPr>
        <p:txBody>
          <a:bodyPr wrap="square" rtlCol="0">
            <a:spAutoFit/>
          </a:bodyPr>
          <a:lstStyle/>
          <a:p>
            <a:r>
              <a:rPr lang="es-MX" sz="1400" b="1" dirty="0" smtClean="0"/>
              <a:t>Nota:</a:t>
            </a:r>
            <a:r>
              <a:rPr lang="es-MX" sz="1400" dirty="0" smtClean="0"/>
              <a:t> El profesor una vez dentro de su cuenta </a:t>
            </a:r>
            <a:r>
              <a:rPr lang="es-MX" sz="1400" dirty="0" err="1" smtClean="0"/>
              <a:t>Gmail</a:t>
            </a:r>
            <a:r>
              <a:rPr lang="es-MX" sz="1400" dirty="0" smtClean="0"/>
              <a:t>, deberá activar el acceso de aplicaciones desconocidas, en caso de no hacerlo, el software no podrá comunicarse con él.</a:t>
            </a:r>
            <a:endParaRPr lang="es-MX" dirty="0"/>
          </a:p>
        </p:txBody>
      </p:sp>
    </p:spTree>
    <p:extLst>
      <p:ext uri="{BB962C8B-B14F-4D97-AF65-F5344CB8AC3E}">
        <p14:creationId xmlns:p14="http://schemas.microsoft.com/office/powerpoint/2010/main" val="1299507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25.png"/>
          <p:cNvPicPr>
            <a:picLocks noChangeAspect="1"/>
          </p:cNvPicPr>
          <p:nvPr/>
        </p:nvPicPr>
        <p:blipFill rotWithShape="1">
          <a:blip r:embed="rId2" cstate="print"/>
          <a:srcRect l="6184" r="8657"/>
          <a:stretch/>
        </p:blipFill>
        <p:spPr>
          <a:xfrm>
            <a:off x="8251546" y="3469065"/>
            <a:ext cx="2689662" cy="3388936"/>
          </a:xfrm>
          <a:prstGeom prst="rect">
            <a:avLst/>
          </a:prstGeom>
        </p:spPr>
      </p:pic>
      <p:sp>
        <p:nvSpPr>
          <p:cNvPr id="2" name="1 Título"/>
          <p:cNvSpPr>
            <a:spLocks noGrp="1"/>
          </p:cNvSpPr>
          <p:nvPr>
            <p:ph type="title"/>
          </p:nvPr>
        </p:nvSpPr>
        <p:spPr>
          <a:xfrm>
            <a:off x="358588" y="764373"/>
            <a:ext cx="5468471" cy="1293028"/>
          </a:xfrm>
        </p:spPr>
        <p:txBody>
          <a:bodyPr/>
          <a:lstStyle/>
          <a:p>
            <a:r>
              <a:rPr lang="es-ES" dirty="0" smtClean="0"/>
              <a:t>consultas</a:t>
            </a:r>
            <a:endParaRPr lang="es-MX" dirty="0"/>
          </a:p>
        </p:txBody>
      </p:sp>
      <p:pic>
        <p:nvPicPr>
          <p:cNvPr id="5" name="4 Marcador de contenido" descr="21.png"/>
          <p:cNvPicPr>
            <a:picLocks noGrp="1" noChangeAspect="1"/>
          </p:cNvPicPr>
          <p:nvPr>
            <p:ph sz="half" idx="1"/>
          </p:nvPr>
        </p:nvPicPr>
        <p:blipFill>
          <a:blip r:embed="rId3" cstate="print"/>
          <a:stretch>
            <a:fillRect/>
          </a:stretch>
        </p:blipFill>
        <p:spPr>
          <a:xfrm>
            <a:off x="436561" y="1976691"/>
            <a:ext cx="2676899" cy="3705742"/>
          </a:xfrm>
          <a:prstGeom prst="rect">
            <a:avLst/>
          </a:prstGeom>
        </p:spPr>
      </p:pic>
      <p:sp>
        <p:nvSpPr>
          <p:cNvPr id="4" name="3 Marcador de contenido"/>
          <p:cNvSpPr>
            <a:spLocks noGrp="1"/>
          </p:cNvSpPr>
          <p:nvPr>
            <p:ph sz="half" idx="2"/>
          </p:nvPr>
        </p:nvSpPr>
        <p:spPr>
          <a:xfrm>
            <a:off x="6279777" y="401618"/>
            <a:ext cx="4597773" cy="2532082"/>
          </a:xfrm>
        </p:spPr>
        <p:txBody>
          <a:bodyPr>
            <a:normAutofit/>
          </a:bodyPr>
          <a:lstStyle/>
          <a:p>
            <a:r>
              <a:rPr lang="es-MX" sz="1600" dirty="0" smtClean="0"/>
              <a:t>Se puede obtener al importar por primera vez la base de Datos y ésta nos permite la comunicación con la base de Datos</a:t>
            </a:r>
          </a:p>
          <a:p>
            <a:r>
              <a:rPr lang="es-MX" sz="1600" dirty="0" smtClean="0"/>
              <a:t>Una vez que se cuente con dicha ruta, se debe implementar como una variable para que de esta manera siempre especificar la ubicación de destino y evitando ingresar toda la ruta </a:t>
            </a:r>
          </a:p>
          <a:p>
            <a:endParaRPr lang="es-MX" dirty="0"/>
          </a:p>
        </p:txBody>
      </p:sp>
      <p:cxnSp>
        <p:nvCxnSpPr>
          <p:cNvPr id="6"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3406589" y="2061882"/>
            <a:ext cx="2420470" cy="2554545"/>
          </a:xfrm>
          <a:prstGeom prst="rect">
            <a:avLst/>
          </a:prstGeom>
          <a:noFill/>
        </p:spPr>
        <p:txBody>
          <a:bodyPr wrap="square" rtlCol="0">
            <a:spAutoFit/>
          </a:bodyPr>
          <a:lstStyle/>
          <a:p>
            <a:r>
              <a:rPr lang="es-MX" sz="1600" dirty="0" smtClean="0"/>
              <a:t>Para llevar a cabo consultas y llenar los documentos de Word a través de las bases de Datos, se crea una nueva clase en el código llamado “Cargar” especificando la ruta de la bases de datos</a:t>
            </a:r>
            <a:endParaRPr lang="es-MX" sz="1600" dirty="0"/>
          </a:p>
        </p:txBody>
      </p:sp>
      <p:pic>
        <p:nvPicPr>
          <p:cNvPr id="8" name="7 Imagen" descr="24.png"/>
          <p:cNvPicPr>
            <a:picLocks noChangeAspect="1"/>
          </p:cNvPicPr>
          <p:nvPr/>
        </p:nvPicPr>
        <p:blipFill>
          <a:blip r:embed="rId4" cstate="print"/>
          <a:stretch>
            <a:fillRect/>
          </a:stretch>
        </p:blipFill>
        <p:spPr>
          <a:xfrm>
            <a:off x="6222445" y="2462740"/>
            <a:ext cx="2893298" cy="185534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41.png"/>
          <p:cNvPicPr>
            <a:picLocks noChangeAspect="1"/>
          </p:cNvPicPr>
          <p:nvPr/>
        </p:nvPicPr>
        <p:blipFill>
          <a:blip r:embed="rId2" cstate="print"/>
          <a:stretch>
            <a:fillRect/>
          </a:stretch>
        </p:blipFill>
        <p:spPr>
          <a:xfrm>
            <a:off x="738788" y="4193793"/>
            <a:ext cx="3651708" cy="2092259"/>
          </a:xfrm>
          <a:prstGeom prst="rect">
            <a:avLst/>
          </a:prstGeom>
        </p:spPr>
      </p:pic>
      <p:pic>
        <p:nvPicPr>
          <p:cNvPr id="9" name="8 Imagen" descr="48.png"/>
          <p:cNvPicPr>
            <a:picLocks noChangeAspect="1"/>
          </p:cNvPicPr>
          <p:nvPr/>
        </p:nvPicPr>
        <p:blipFill>
          <a:blip r:embed="rId3" cstate="print"/>
          <a:stretch>
            <a:fillRect/>
          </a:stretch>
        </p:blipFill>
        <p:spPr>
          <a:xfrm>
            <a:off x="6897912" y="386510"/>
            <a:ext cx="3884388" cy="2791674"/>
          </a:xfrm>
          <a:prstGeom prst="rect">
            <a:avLst/>
          </a:prstGeom>
        </p:spPr>
      </p:pic>
      <p:cxnSp>
        <p:nvCxnSpPr>
          <p:cNvPr id="11"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11 Imagen" descr="40.png"/>
          <p:cNvPicPr>
            <a:picLocks noChangeAspect="1"/>
          </p:cNvPicPr>
          <p:nvPr/>
        </p:nvPicPr>
        <p:blipFill>
          <a:blip r:embed="rId4" cstate="print"/>
          <a:stretch>
            <a:fillRect/>
          </a:stretch>
        </p:blipFill>
        <p:spPr>
          <a:xfrm>
            <a:off x="6838278" y="3328225"/>
            <a:ext cx="3944022" cy="261244"/>
          </a:xfrm>
          <a:prstGeom prst="rect">
            <a:avLst/>
          </a:prstGeom>
        </p:spPr>
      </p:pic>
      <p:sp>
        <p:nvSpPr>
          <p:cNvPr id="13" name="12 Rectángulo"/>
          <p:cNvSpPr/>
          <p:nvPr/>
        </p:nvSpPr>
        <p:spPr>
          <a:xfrm>
            <a:off x="6807200" y="3264347"/>
            <a:ext cx="3975100" cy="3251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21 CuadroTexto"/>
          <p:cNvSpPr txBox="1"/>
          <p:nvPr/>
        </p:nvSpPr>
        <p:spPr>
          <a:xfrm>
            <a:off x="6570532" y="4100457"/>
            <a:ext cx="3820160" cy="2339102"/>
          </a:xfrm>
          <a:prstGeom prst="rect">
            <a:avLst/>
          </a:prstGeom>
          <a:noFill/>
        </p:spPr>
        <p:txBody>
          <a:bodyPr wrap="square" rtlCol="0">
            <a:spAutoFit/>
          </a:bodyPr>
          <a:lstStyle/>
          <a:p>
            <a:r>
              <a:rPr lang="es-MX" sz="1600" dirty="0" smtClean="0"/>
              <a:t>En algunos documentos específicos se tendrá la opción de trabajar sobre un documento ya existente o bien, generar uno nuevo, esto debe de indicarse, ya que tratándose de un documento que ya tenemos, se debe proporcionar la dirección de donde está este mismo.</a:t>
            </a:r>
          </a:p>
          <a:p>
            <a:endParaRPr lang="es-MX" dirty="0"/>
          </a:p>
        </p:txBody>
      </p:sp>
      <p:sp>
        <p:nvSpPr>
          <p:cNvPr id="24" name="23 Rectángulo"/>
          <p:cNvSpPr/>
          <p:nvPr/>
        </p:nvSpPr>
        <p:spPr>
          <a:xfrm>
            <a:off x="1473200" y="4155440"/>
            <a:ext cx="3962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13 Imagen" descr="42.png"/>
          <p:cNvPicPr>
            <a:picLocks noChangeAspect="1"/>
          </p:cNvPicPr>
          <p:nvPr/>
        </p:nvPicPr>
        <p:blipFill>
          <a:blip r:embed="rId5" cstate="print"/>
          <a:stretch>
            <a:fillRect/>
          </a:stretch>
        </p:blipFill>
        <p:spPr>
          <a:xfrm>
            <a:off x="4464566" y="804708"/>
            <a:ext cx="1463958" cy="1633692"/>
          </a:xfrm>
          <a:prstGeom prst="rect">
            <a:avLst/>
          </a:prstGeom>
        </p:spPr>
      </p:pic>
      <p:pic>
        <p:nvPicPr>
          <p:cNvPr id="16" name="15 Imagen" descr="43.png"/>
          <p:cNvPicPr>
            <a:picLocks noChangeAspect="1"/>
          </p:cNvPicPr>
          <p:nvPr/>
        </p:nvPicPr>
        <p:blipFill>
          <a:blip r:embed="rId6" cstate="print"/>
          <a:stretch>
            <a:fillRect/>
          </a:stretch>
        </p:blipFill>
        <p:spPr>
          <a:xfrm>
            <a:off x="566673" y="1595547"/>
            <a:ext cx="3628810" cy="2266070"/>
          </a:xfrm>
          <a:prstGeom prst="rect">
            <a:avLst/>
          </a:prstGeom>
        </p:spPr>
      </p:pic>
      <p:sp>
        <p:nvSpPr>
          <p:cNvPr id="18" name="17 Rectángulo"/>
          <p:cNvSpPr/>
          <p:nvPr/>
        </p:nvSpPr>
        <p:spPr>
          <a:xfrm>
            <a:off x="7806323" y="386510"/>
            <a:ext cx="484094"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 name="19 Conector angular"/>
          <p:cNvCxnSpPr>
            <a:stCxn id="13" idx="1"/>
          </p:cNvCxnSpPr>
          <p:nvPr/>
        </p:nvCxnSpPr>
        <p:spPr>
          <a:xfrm rot="10800000" flipV="1">
            <a:off x="4123770" y="3426908"/>
            <a:ext cx="2683431" cy="11809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37779" y="514350"/>
            <a:ext cx="4556967" cy="1293028"/>
          </a:xfrm>
        </p:spPr>
        <p:txBody>
          <a:bodyPr/>
          <a:lstStyle/>
          <a:p>
            <a:r>
              <a:rPr lang="es-ES" dirty="0" smtClean="0"/>
              <a:t>EQUIPO FORMADO POR:</a:t>
            </a:r>
            <a:endParaRPr lang="es-MX" dirty="0"/>
          </a:p>
        </p:txBody>
      </p:sp>
      <p:sp>
        <p:nvSpPr>
          <p:cNvPr id="4" name="3 Marcador de contenido"/>
          <p:cNvSpPr>
            <a:spLocks noGrp="1"/>
          </p:cNvSpPr>
          <p:nvPr>
            <p:ph sz="half" idx="1"/>
          </p:nvPr>
        </p:nvSpPr>
        <p:spPr>
          <a:xfrm>
            <a:off x="6410325" y="2143125"/>
            <a:ext cx="4507723" cy="3866009"/>
          </a:xfrm>
        </p:spPr>
        <p:txBody>
          <a:bodyPr/>
          <a:lstStyle/>
          <a:p>
            <a:r>
              <a:rPr lang="es-MX" sz="2400" dirty="0" smtClean="0"/>
              <a:t>CORONADO LLANOS CESAR</a:t>
            </a:r>
          </a:p>
          <a:p>
            <a:r>
              <a:rPr lang="es-MX" sz="2400" dirty="0" smtClean="0"/>
              <a:t>CRUZ SAN JUAN MOISES </a:t>
            </a:r>
          </a:p>
          <a:p>
            <a:r>
              <a:rPr lang="es-MX" sz="2400" dirty="0" smtClean="0"/>
              <a:t>DUEÑAS CRUZ ANA MAELI</a:t>
            </a:r>
          </a:p>
          <a:p>
            <a:r>
              <a:rPr lang="es-MX" sz="2400" dirty="0" smtClean="0"/>
              <a:t>GARCIA CORONA SAUL</a:t>
            </a:r>
          </a:p>
          <a:p>
            <a:r>
              <a:rPr lang="es-MX" sz="2400" dirty="0" smtClean="0"/>
              <a:t>RAMOS DIAZ ENRIQUE</a:t>
            </a:r>
          </a:p>
          <a:p>
            <a:pPr marL="0" indent="0">
              <a:buNone/>
            </a:pPr>
            <a:r>
              <a:rPr lang="es-ES" sz="2400" dirty="0" smtClean="0"/>
              <a:t>   6IM13</a:t>
            </a:r>
            <a:endParaRPr lang="es-MX" dirty="0"/>
          </a:p>
        </p:txBody>
      </p:sp>
      <p:cxnSp>
        <p:nvCxnSpPr>
          <p:cNvPr id="5"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1 Título"/>
          <p:cNvSpPr txBox="1">
            <a:spLocks/>
          </p:cNvSpPr>
          <p:nvPr/>
        </p:nvSpPr>
        <p:spPr>
          <a:xfrm>
            <a:off x="494178" y="1373973"/>
            <a:ext cx="5392271" cy="1293028"/>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s-ES" sz="4000" b="0" i="0" u="none" strike="noStrike" kern="1200" cap="all" spc="0" normalizeH="0" baseline="0" noProof="0" dirty="0" smtClean="0">
                <a:ln>
                  <a:noFill/>
                </a:ln>
                <a:solidFill>
                  <a:schemeClr val="tx1"/>
                </a:solidFill>
                <a:effectLst/>
                <a:uLnTx/>
                <a:uFillTx/>
                <a:latin typeface="+mj-lt"/>
                <a:ea typeface="+mj-ea"/>
                <a:cs typeface="+mj-cs"/>
              </a:rPr>
              <a:t>Contacto</a:t>
            </a:r>
            <a:endParaRPr kumimoji="0" lang="es-MX" sz="4000" b="0" i="0" u="none" strike="noStrike" kern="1200" cap="all" spc="0" normalizeH="0" baseline="0" noProof="0" dirty="0">
              <a:ln>
                <a:noFill/>
              </a:ln>
              <a:solidFill>
                <a:schemeClr val="tx1"/>
              </a:solidFill>
              <a:effectLst/>
              <a:uLnTx/>
              <a:uFillTx/>
              <a:latin typeface="+mj-lt"/>
              <a:ea typeface="+mj-ea"/>
              <a:cs typeface="+mj-cs"/>
            </a:endParaRPr>
          </a:p>
        </p:txBody>
      </p:sp>
      <p:sp>
        <p:nvSpPr>
          <p:cNvPr id="8" name="3 Marcador de contenido"/>
          <p:cNvSpPr>
            <a:spLocks noGrp="1"/>
          </p:cNvSpPr>
          <p:nvPr>
            <p:ph sz="half" idx="1"/>
          </p:nvPr>
        </p:nvSpPr>
        <p:spPr>
          <a:xfrm>
            <a:off x="428625" y="2466975"/>
            <a:ext cx="5334000" cy="3866009"/>
          </a:xfrm>
        </p:spPr>
        <p:txBody>
          <a:bodyPr/>
          <a:lstStyle/>
          <a:p>
            <a:endParaRPr lang="es-MX" sz="2400" dirty="0" smtClean="0"/>
          </a:p>
          <a:p>
            <a:r>
              <a:rPr lang="es-MX" sz="2400" dirty="0" smtClean="0"/>
              <a:t>Para cualquier duda, aclaración o reporte de fallas, puede comunicarse a los siguientes correos electrónicos:</a:t>
            </a:r>
          </a:p>
          <a:p>
            <a:r>
              <a:rPr lang="es-MX" sz="2400" u="sng" dirty="0" smtClean="0">
                <a:solidFill>
                  <a:srgbClr val="0070C0"/>
                </a:solidFill>
                <a:hlinkClick r:id="rId2"/>
              </a:rPr>
              <a:t>aduenasc1300@alumno.ipn.mx</a:t>
            </a:r>
            <a:endParaRPr lang="es-MX" sz="2400" u="sng" dirty="0" smtClean="0">
              <a:solidFill>
                <a:srgbClr val="0070C0"/>
              </a:solidFill>
            </a:endParaRPr>
          </a:p>
          <a:p>
            <a:r>
              <a:rPr lang="es-ES" sz="2400" u="sng" dirty="0" smtClean="0">
                <a:solidFill>
                  <a:srgbClr val="0070C0"/>
                </a:solidFill>
              </a:rPr>
              <a:t>enriquebroly@gmail.com</a:t>
            </a:r>
            <a:endParaRPr lang="es-MX" sz="2400" u="sng"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896493" y="514200"/>
            <a:ext cx="4168493" cy="1418878"/>
          </a:xfrm>
        </p:spPr>
        <p:txBody>
          <a:bodyPr/>
          <a:lstStyle/>
          <a:p>
            <a:r>
              <a:rPr lang="es-MX" dirty="0" smtClean="0"/>
              <a:t>índice</a:t>
            </a:r>
            <a:endParaRPr lang="es-MX" dirty="0"/>
          </a:p>
        </p:txBody>
      </p:sp>
      <p:sp>
        <p:nvSpPr>
          <p:cNvPr id="7" name="Marcador de contenido 6"/>
          <p:cNvSpPr>
            <a:spLocks noGrp="1"/>
          </p:cNvSpPr>
          <p:nvPr>
            <p:ph sz="half" idx="1"/>
          </p:nvPr>
        </p:nvSpPr>
        <p:spPr>
          <a:xfrm>
            <a:off x="6416040" y="2194559"/>
            <a:ext cx="4823460" cy="4415791"/>
          </a:xfrm>
        </p:spPr>
        <p:txBody>
          <a:bodyPr>
            <a:normAutofit/>
          </a:bodyPr>
          <a:lstStyle/>
          <a:p>
            <a:pPr marL="457200" indent="-457200">
              <a:buFont typeface="+mj-lt"/>
              <a:buAutoNum type="arabicPeriod"/>
            </a:pPr>
            <a:r>
              <a:rPr lang="es-ES" dirty="0" smtClean="0"/>
              <a:t>Introducción</a:t>
            </a:r>
            <a:endParaRPr lang="es-MX" dirty="0" smtClean="0"/>
          </a:p>
          <a:p>
            <a:pPr marL="457200" indent="-457200">
              <a:buFont typeface="+mj-lt"/>
              <a:buAutoNum type="arabicPeriod"/>
            </a:pPr>
            <a:r>
              <a:rPr lang="es-MX" dirty="0" smtClean="0"/>
              <a:t>Objetivo y alcances del sistema.</a:t>
            </a:r>
            <a:endParaRPr lang="es-MX" dirty="0"/>
          </a:p>
          <a:p>
            <a:pPr marL="457200" indent="-457200">
              <a:buFont typeface="+mj-lt"/>
              <a:buAutoNum type="arabicPeriod"/>
            </a:pPr>
            <a:r>
              <a:rPr lang="es-MX" dirty="0" smtClean="0"/>
              <a:t>Manual de Normas, políticas y procedimientos</a:t>
            </a:r>
            <a:endParaRPr lang="es-MX" dirty="0"/>
          </a:p>
          <a:p>
            <a:pPr marL="457200" indent="-457200">
              <a:buFont typeface="+mj-lt"/>
              <a:buAutoNum type="arabicPeriod"/>
            </a:pPr>
            <a:r>
              <a:rPr lang="es-MX" dirty="0" smtClean="0"/>
              <a:t>Requisitos del sistema</a:t>
            </a:r>
          </a:p>
          <a:p>
            <a:pPr marL="457200" indent="-457200">
              <a:buFont typeface="+mj-lt"/>
              <a:buAutoNum type="arabicPeriod"/>
            </a:pPr>
            <a:r>
              <a:rPr lang="es-MX" dirty="0" smtClean="0"/>
              <a:t>Funcionalidad </a:t>
            </a:r>
            <a:r>
              <a:rPr lang="es-MX" dirty="0"/>
              <a:t>del </a:t>
            </a:r>
            <a:r>
              <a:rPr lang="es-MX" dirty="0" smtClean="0"/>
              <a:t>sistema </a:t>
            </a:r>
            <a:endParaRPr lang="es-MX" dirty="0"/>
          </a:p>
          <a:p>
            <a:pPr marL="457200" indent="-457200">
              <a:buFont typeface="+mj-lt"/>
              <a:buAutoNum type="arabicPeriod"/>
            </a:pPr>
            <a:r>
              <a:rPr lang="es-MX" dirty="0" smtClean="0"/>
              <a:t>Base de Datos (Diccionario de datos)</a:t>
            </a:r>
          </a:p>
          <a:p>
            <a:pPr marL="457200" indent="-457200">
              <a:buFont typeface="+mj-lt"/>
              <a:buAutoNum type="arabicPeriod"/>
            </a:pPr>
            <a:r>
              <a:rPr lang="es-MX" dirty="0" smtClean="0"/>
              <a:t>Diseño de Reportes y Pantallas</a:t>
            </a:r>
            <a:endParaRPr lang="es-MX" dirty="0"/>
          </a:p>
          <a:p>
            <a:endParaRPr lang="es-MX" dirty="0"/>
          </a:p>
        </p:txBody>
      </p:sp>
      <p:cxnSp>
        <p:nvCxnSpPr>
          <p:cNvPr id="4" name="Conector recto 3"/>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405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7482" y="764373"/>
            <a:ext cx="4733365" cy="1293028"/>
          </a:xfrm>
        </p:spPr>
        <p:txBody>
          <a:bodyPr/>
          <a:lstStyle/>
          <a:p>
            <a:r>
              <a:rPr lang="es-MX" dirty="0" smtClean="0"/>
              <a:t>introducción</a:t>
            </a:r>
            <a:endParaRPr lang="es-MX" dirty="0"/>
          </a:p>
        </p:txBody>
      </p:sp>
      <p:sp>
        <p:nvSpPr>
          <p:cNvPr id="3" name="Marcador de contenido 2"/>
          <p:cNvSpPr>
            <a:spLocks noGrp="1"/>
          </p:cNvSpPr>
          <p:nvPr>
            <p:ph sz="half" idx="1"/>
          </p:nvPr>
        </p:nvSpPr>
        <p:spPr>
          <a:xfrm>
            <a:off x="398936" y="2194559"/>
            <a:ext cx="5334000" cy="4024125"/>
          </a:xfrm>
        </p:spPr>
        <p:txBody>
          <a:bodyPr/>
          <a:lstStyle/>
          <a:p>
            <a:pPr algn="just">
              <a:lnSpc>
                <a:spcPct val="100000"/>
              </a:lnSpc>
            </a:pPr>
            <a:r>
              <a:rPr lang="es-ES" sz="2000" dirty="0" smtClean="0"/>
              <a:t>El software “Cobra” fue diseñado para agilizar</a:t>
            </a:r>
            <a:r>
              <a:rPr lang="es-ES" sz="2000" dirty="0"/>
              <a:t>, sistematizar y automatizar el llenado de los formatos requeridos para el control de visitas y prácticas en UPIS para facilitar el manejo de información y evitar confusiones con la </a:t>
            </a:r>
            <a:r>
              <a:rPr lang="es-ES" sz="2000" dirty="0" smtClean="0"/>
              <a:t>misma. Se </a:t>
            </a:r>
            <a:r>
              <a:rPr lang="es-ES" sz="2000" dirty="0"/>
              <a:t>utilizará en el área de UPIS, puede ser utilizado por todo el personal que labora en esa unidad debido a que el software </a:t>
            </a:r>
            <a:r>
              <a:rPr lang="es-ES" sz="2000" dirty="0" smtClean="0"/>
              <a:t>tendrá </a:t>
            </a:r>
            <a:r>
              <a:rPr lang="es-ES" sz="2000" dirty="0"/>
              <a:t>una gran facilidad de manejo. </a:t>
            </a:r>
            <a:endParaRPr lang="es-MX" sz="2000" dirty="0"/>
          </a:p>
          <a:p>
            <a:endParaRPr lang="es-MX" dirty="0"/>
          </a:p>
        </p:txBody>
      </p:sp>
      <p:cxnSp>
        <p:nvCxnSpPr>
          <p:cNvPr id="6" name="Conector recto 5"/>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ítulo 1"/>
          <p:cNvSpPr txBox="1">
            <a:spLocks/>
          </p:cNvSpPr>
          <p:nvPr/>
        </p:nvSpPr>
        <p:spPr>
          <a:xfrm>
            <a:off x="6512858" y="871950"/>
            <a:ext cx="4688542" cy="1293028"/>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s-MX" sz="4000" b="0" i="0" u="none" strike="noStrike" kern="1200" cap="all" spc="0" normalizeH="0" baseline="0" noProof="0" dirty="0" smtClean="0">
                <a:ln>
                  <a:noFill/>
                </a:ln>
                <a:solidFill>
                  <a:schemeClr val="tx1"/>
                </a:solidFill>
                <a:effectLst/>
                <a:uLnTx/>
                <a:uFillTx/>
                <a:latin typeface="+mj-lt"/>
                <a:ea typeface="+mj-ea"/>
                <a:cs typeface="+mj-cs"/>
              </a:rPr>
              <a:t>Objetivo del sistema</a:t>
            </a:r>
            <a:endParaRPr kumimoji="0" lang="es-MX" sz="4000" b="0" i="0" u="none" strike="noStrike" kern="1200" cap="all" spc="0" normalizeH="0" baseline="0" noProof="0" dirty="0">
              <a:ln>
                <a:noFill/>
              </a:ln>
              <a:solidFill>
                <a:schemeClr val="tx1"/>
              </a:solidFill>
              <a:effectLst/>
              <a:uLnTx/>
              <a:uFillTx/>
              <a:latin typeface="+mj-lt"/>
              <a:ea typeface="+mj-ea"/>
              <a:cs typeface="+mj-cs"/>
            </a:endParaRPr>
          </a:p>
        </p:txBody>
      </p:sp>
      <p:sp>
        <p:nvSpPr>
          <p:cNvPr id="9" name="Marcador de contenido 2"/>
          <p:cNvSpPr txBox="1">
            <a:spLocks/>
          </p:cNvSpPr>
          <p:nvPr/>
        </p:nvSpPr>
        <p:spPr>
          <a:xfrm>
            <a:off x="6512858" y="2302136"/>
            <a:ext cx="4688542" cy="4024125"/>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smtClean="0">
                <a:ln>
                  <a:noFill/>
                </a:ln>
                <a:solidFill>
                  <a:schemeClr val="tx1"/>
                </a:solidFill>
                <a:effectLst/>
                <a:uLnTx/>
                <a:uFillTx/>
                <a:latin typeface="+mn-lt"/>
                <a:ea typeface="+mn-ea"/>
                <a:cs typeface="+mn-cs"/>
              </a:rPr>
              <a:t>Agilizar, sistematizar y automatizar el llenado de los formatos requeridos para el control de visitas y prácticas en UPIS para facilitar el manejo de información y evitar confusiones con la misma.</a:t>
            </a:r>
            <a:endParaRPr kumimoji="0" lang="es-MX"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12205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74722" y="1110634"/>
            <a:ext cx="53340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MX" dirty="0" smtClean="0"/>
              <a:t>Normas, políticas y procedimientos</a:t>
            </a:r>
            <a:endParaRPr lang="es-MX" dirty="0"/>
          </a:p>
        </p:txBody>
      </p:sp>
      <p:sp>
        <p:nvSpPr>
          <p:cNvPr id="10" name="9 Marcador de contenido"/>
          <p:cNvSpPr>
            <a:spLocks noGrp="1"/>
          </p:cNvSpPr>
          <p:nvPr>
            <p:ph sz="half" idx="1"/>
          </p:nvPr>
        </p:nvSpPr>
        <p:spPr>
          <a:xfrm>
            <a:off x="6372225" y="333375"/>
            <a:ext cx="4810125" cy="5923409"/>
          </a:xfrm>
        </p:spPr>
        <p:txBody>
          <a:bodyPr>
            <a:normAutofit fontScale="70000" lnSpcReduction="20000"/>
          </a:bodyPr>
          <a:lstStyle/>
          <a:p>
            <a:r>
              <a:rPr lang="es-ES" dirty="0" smtClean="0"/>
              <a:t>PERMISOS BASICOS</a:t>
            </a:r>
          </a:p>
          <a:p>
            <a:r>
              <a:rPr lang="es-ES" dirty="0" smtClean="0"/>
              <a:t>Todos los derechos otorgados bajo esta licencia se concede por el plazo del copyright en el Programa, y son irrevocables siempre que se cumplan las condiciones establecidas. Esta Licencia afirma explícitamente su permiso ilimitado para ejecutar el Programa sin modificaciones. El resultado de la ejecución de un programa amparado está cubierto por esta licencia sólo si la salida, dado su contenido, constituye un trabajo amparado. Esta Licencia reconoce sus derechos de uso razonable u otro equivalente, conforme a lo dispuesto por la ley de derechos de autor.</a:t>
            </a:r>
          </a:p>
          <a:p>
            <a:r>
              <a:rPr lang="es-ES" dirty="0" smtClean="0"/>
              <a:t>Usted podrá realizar, ejecutar y difundir trabajos amparados que no distribuya, sin condiciones, siempre y cuando no tenga otra licencia en vigor. Es posible distribuir trabajos amparados a terceros con el único propósito de que ellos hagan modificaciones exclusivamente para usted, o le proporcionan ayuda para ejecutar esos trabajos, siempre y cuando cumpla con los términos de esta Licencia distribuyendo todo el material para el que no se controla derechos de autor. Aquellos con lo que o ejecuten los trabajos amparados para usted deben hacerlo exclusivamente en su nombre, bajo su dirección y control, con términos que les prohíban realizar copias de su material con derechos de autor fuera de su relación con usted.</a:t>
            </a:r>
          </a:p>
          <a:p>
            <a:endParaRPr lang="es-MX" dirty="0"/>
          </a:p>
        </p:txBody>
      </p:sp>
      <p:sp>
        <p:nvSpPr>
          <p:cNvPr id="11" name="9 Marcador de contenido"/>
          <p:cNvSpPr>
            <a:spLocks noGrp="1"/>
          </p:cNvSpPr>
          <p:nvPr>
            <p:ph sz="half" idx="2"/>
          </p:nvPr>
        </p:nvSpPr>
        <p:spPr>
          <a:xfrm>
            <a:off x="372035" y="2526253"/>
            <a:ext cx="5334000" cy="4024125"/>
          </a:xfrm>
        </p:spPr>
        <p:txBody>
          <a:bodyPr>
            <a:normAutofit fontScale="55000" lnSpcReduction="20000"/>
          </a:bodyPr>
          <a:lstStyle/>
          <a:p>
            <a:r>
              <a:rPr lang="es-ES" dirty="0" smtClean="0"/>
              <a:t>La Licencia Pública General de "Cobra" pretende garantizarle la libertad de compartir y modificar todas las versiones de un programa - para asegurarse de que sigue siendo software libre para todos sus usuarios. Se permite la copia y distribución de copias literales de este documento de licencia, pero no se permite su modificación.</a:t>
            </a:r>
          </a:p>
          <a:p>
            <a:r>
              <a:rPr lang="es-ES" dirty="0" smtClean="0"/>
              <a:t>"Esta Licencia" se refiere a la versión 4.3 de la Licencia Pública General de "Cobra".</a:t>
            </a:r>
          </a:p>
          <a:p>
            <a:r>
              <a:rPr lang="es-ES" dirty="0" smtClean="0"/>
              <a:t>"Derechos de autor" también significa leyes similares al copyright que se aplican a otros tipos de obras, tales como las máscaras de semiconductores.</a:t>
            </a:r>
          </a:p>
          <a:p>
            <a:r>
              <a:rPr lang="es-ES" dirty="0" smtClean="0"/>
              <a:t>"El Programa" se refiere a cualquier obra sujeta al derecho aplicado esta Licencia. Cada beneficiario es como "usted". "Los licenciatarios" y "destinatarios" pueden ser individuos u organizaciones.</a:t>
            </a:r>
          </a:p>
          <a:p>
            <a:r>
              <a:rPr lang="es-ES" dirty="0" smtClean="0"/>
              <a:t>"Modificar" un trabajo significa copiar o adaptar todo o parte del trabajo de un modo que requiera permiso de derechos de autor, que no sea la realización de una copia exacta. El trabajo resultante se denomina "versión modificada" de un trabajo anterior o trabajo "basado en" el trabajo anterior.</a:t>
            </a:r>
          </a:p>
          <a:p>
            <a:r>
              <a:rPr lang="es-ES" dirty="0" smtClean="0"/>
              <a:t>"Distribuir" un trabajo implica cualquier tipo de difusión que permite a otras partes para hacer o recibir copias. La mera interacción con un usuario a través de una red de ordenadores, sin transferir copia alguna, no está transmitiendo</a:t>
            </a:r>
          </a:p>
        </p:txBody>
      </p:sp>
    </p:spTree>
    <p:extLst>
      <p:ext uri="{BB962C8B-B14F-4D97-AF65-F5344CB8AC3E}">
        <p14:creationId xmlns:p14="http://schemas.microsoft.com/office/powerpoint/2010/main" val="4141996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7331" y="1126980"/>
            <a:ext cx="5334000" cy="1293028"/>
          </a:xfrm>
        </p:spPr>
        <p:txBody>
          <a:bodyPr/>
          <a:lstStyle/>
          <a:p>
            <a:r>
              <a:rPr lang="es-MX" dirty="0" smtClean="0"/>
              <a:t>REQUERIMIENTOS DEL SISTEMA</a:t>
            </a:r>
            <a:endParaRPr lang="es-MX" dirty="0"/>
          </a:p>
        </p:txBody>
      </p:sp>
      <p:graphicFrame>
        <p:nvGraphicFramePr>
          <p:cNvPr id="12" name="11 Marcador de contenido"/>
          <p:cNvGraphicFramePr>
            <a:graphicFrameLocks noGrp="1"/>
          </p:cNvGraphicFramePr>
          <p:nvPr>
            <p:ph sz="half" idx="1"/>
          </p:nvPr>
        </p:nvGraphicFramePr>
        <p:xfrm>
          <a:off x="978217" y="2952972"/>
          <a:ext cx="4749165" cy="2506218"/>
        </p:xfrm>
        <a:graphic>
          <a:graphicData uri="http://schemas.openxmlformats.org/drawingml/2006/table">
            <a:tbl>
              <a:tblPr/>
              <a:tblGrid>
                <a:gridCol w="2163445"/>
                <a:gridCol w="2585720"/>
              </a:tblGrid>
              <a:tr h="0">
                <a:tc>
                  <a:txBody>
                    <a:bodyPr/>
                    <a:lstStyle/>
                    <a:p>
                      <a:pPr algn="just">
                        <a:lnSpc>
                          <a:spcPct val="115000"/>
                        </a:lnSpc>
                        <a:spcAft>
                          <a:spcPts val="0"/>
                        </a:spcAft>
                      </a:pPr>
                      <a:r>
                        <a:rPr lang="es-ES" sz="1100" dirty="0">
                          <a:latin typeface="Arial"/>
                          <a:ea typeface="Calibri"/>
                          <a:cs typeface="Times New Roman"/>
                        </a:rPr>
                        <a:t>Cantidad</a:t>
                      </a:r>
                      <a:endParaRPr lang="es-MX" sz="1100" dirty="0">
                        <a:latin typeface="Arial"/>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s-ES" sz="1100" dirty="0">
                          <a:latin typeface="Arial"/>
                          <a:ea typeface="Calibri"/>
                          <a:cs typeface="Times New Roman"/>
                        </a:rPr>
                        <a:t>Descripción</a:t>
                      </a:r>
                      <a:endParaRPr lang="es-MX" sz="1100" dirty="0">
                        <a:latin typeface="Arial"/>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a:lnSpc>
                          <a:spcPct val="115000"/>
                        </a:lnSpc>
                        <a:spcAft>
                          <a:spcPts val="0"/>
                        </a:spcAft>
                      </a:pPr>
                      <a:r>
                        <a:rPr lang="es-ES" sz="1100" dirty="0">
                          <a:latin typeface="Arial"/>
                          <a:ea typeface="Calibri"/>
                          <a:cs typeface="Times New Roman"/>
                        </a:rPr>
                        <a:t>1</a:t>
                      </a:r>
                      <a:endParaRPr lang="es-MX" sz="1100" dirty="0">
                        <a:latin typeface="Arial"/>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s-ES" sz="1100" dirty="0">
                          <a:latin typeface="Arial"/>
                          <a:ea typeface="Calibri"/>
                          <a:cs typeface="Times New Roman"/>
                        </a:rPr>
                        <a:t>Lector de memorias de almacenamiento USB.</a:t>
                      </a:r>
                      <a:endParaRPr lang="es-MX" sz="1100" dirty="0">
                        <a:latin typeface="Arial"/>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just">
                        <a:lnSpc>
                          <a:spcPct val="115000"/>
                        </a:lnSpc>
                        <a:spcAft>
                          <a:spcPts val="0"/>
                        </a:spcAft>
                      </a:pPr>
                      <a:r>
                        <a:rPr lang="es-ES" sz="1100" dirty="0">
                          <a:latin typeface="Arial"/>
                          <a:ea typeface="Calibri"/>
                          <a:cs typeface="Times New Roman"/>
                        </a:rPr>
                        <a:t>1</a:t>
                      </a:r>
                      <a:endParaRPr lang="es-MX" sz="1100" dirty="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dirty="0">
                          <a:latin typeface="Arial"/>
                          <a:ea typeface="Calibri"/>
                          <a:cs typeface="Times New Roman"/>
                        </a:rPr>
                        <a:t>Ratón.</a:t>
                      </a:r>
                      <a:endParaRPr lang="es-MX" sz="1100" dirty="0">
                        <a:latin typeface="Arial"/>
                        <a:ea typeface="Calibri"/>
                        <a:cs typeface="Times New Roman"/>
                      </a:endParaRPr>
                    </a:p>
                  </a:txBody>
                  <a:tcPr marL="68580" marR="68580" marT="0" marB="0">
                    <a:lnL>
                      <a:noFill/>
                    </a:lnL>
                    <a:lnR>
                      <a:noFill/>
                    </a:lnR>
                    <a:lnT>
                      <a:noFill/>
                    </a:lnT>
                    <a:lnB>
                      <a:noFill/>
                    </a:lnB>
                  </a:tcPr>
                </a:tc>
              </a:tr>
              <a:tr h="0">
                <a:tc>
                  <a:txBody>
                    <a:bodyPr/>
                    <a:lstStyle/>
                    <a:p>
                      <a:pPr algn="just">
                        <a:lnSpc>
                          <a:spcPct val="115000"/>
                        </a:lnSpc>
                        <a:spcAft>
                          <a:spcPts val="0"/>
                        </a:spcAft>
                      </a:pPr>
                      <a:r>
                        <a:rPr lang="es-ES" sz="1100" dirty="0">
                          <a:latin typeface="Arial"/>
                          <a:ea typeface="Calibri"/>
                          <a:cs typeface="Times New Roman"/>
                        </a:rPr>
                        <a:t>1</a:t>
                      </a:r>
                      <a:endParaRPr lang="es-MX" sz="1100" dirty="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dirty="0">
                          <a:latin typeface="Arial"/>
                          <a:ea typeface="Calibri"/>
                          <a:cs typeface="Times New Roman"/>
                        </a:rPr>
                        <a:t>Paquetería de Office 2010 o superior.</a:t>
                      </a:r>
                      <a:endParaRPr lang="es-MX" sz="1100" dirty="0">
                        <a:latin typeface="Arial"/>
                        <a:ea typeface="Calibri"/>
                        <a:cs typeface="Times New Roman"/>
                      </a:endParaRPr>
                    </a:p>
                  </a:txBody>
                  <a:tcPr marL="68580" marR="68580" marT="0" marB="0">
                    <a:lnL>
                      <a:noFill/>
                    </a:lnL>
                    <a:lnR>
                      <a:noFill/>
                    </a:lnR>
                    <a:lnT>
                      <a:noFill/>
                    </a:lnT>
                    <a:lnB>
                      <a:noFill/>
                    </a:lnB>
                  </a:tcPr>
                </a:tc>
              </a:tr>
              <a:tr h="0">
                <a:tc>
                  <a:txBody>
                    <a:bodyPr/>
                    <a:lstStyle/>
                    <a:p>
                      <a:pPr algn="just">
                        <a:lnSpc>
                          <a:spcPct val="115000"/>
                        </a:lnSpc>
                        <a:spcAft>
                          <a:spcPts val="0"/>
                        </a:spcAft>
                      </a:pPr>
                      <a:r>
                        <a:rPr lang="es-ES" sz="1100" dirty="0">
                          <a:latin typeface="Arial"/>
                          <a:ea typeface="Calibri"/>
                          <a:cs typeface="Times New Roman"/>
                        </a:rPr>
                        <a:t>1</a:t>
                      </a:r>
                      <a:endParaRPr lang="es-MX" sz="1100" dirty="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dirty="0">
                          <a:latin typeface="Arial"/>
                          <a:ea typeface="Calibri"/>
                          <a:cs typeface="Times New Roman"/>
                        </a:rPr>
                        <a:t>2 </a:t>
                      </a:r>
                      <a:r>
                        <a:rPr lang="es-ES" sz="1100" dirty="0" err="1">
                          <a:latin typeface="Arial"/>
                          <a:ea typeface="Calibri"/>
                          <a:cs typeface="Times New Roman"/>
                        </a:rPr>
                        <a:t>Gb</a:t>
                      </a:r>
                      <a:r>
                        <a:rPr lang="es-ES" sz="1100">
                          <a:latin typeface="Arial"/>
                          <a:ea typeface="Calibri"/>
                          <a:cs typeface="Times New Roman"/>
                        </a:rPr>
                        <a:t> de memoria RAM como mínimo.</a:t>
                      </a:r>
                      <a:endParaRPr lang="es-MX" sz="1100">
                        <a:latin typeface="Arial"/>
                        <a:ea typeface="Calibri"/>
                        <a:cs typeface="Times New Roman"/>
                      </a:endParaRPr>
                    </a:p>
                  </a:txBody>
                  <a:tcPr marL="68580" marR="68580" marT="0" marB="0">
                    <a:lnL>
                      <a:noFill/>
                    </a:lnL>
                    <a:lnR>
                      <a:noFill/>
                    </a:lnR>
                    <a:lnT>
                      <a:noFill/>
                    </a:lnT>
                    <a:lnB>
                      <a:noFill/>
                    </a:lnB>
                  </a:tcPr>
                </a:tc>
              </a:tr>
              <a:tr h="0">
                <a:tc>
                  <a:txBody>
                    <a:bodyPr/>
                    <a:lstStyle/>
                    <a:p>
                      <a:pPr algn="just">
                        <a:lnSpc>
                          <a:spcPct val="115000"/>
                        </a:lnSpc>
                        <a:spcAft>
                          <a:spcPts val="0"/>
                        </a:spcAft>
                      </a:pPr>
                      <a:r>
                        <a:rPr lang="es-ES" sz="1100">
                          <a:latin typeface="Arial"/>
                          <a:ea typeface="Calibri"/>
                          <a:cs typeface="Times New Roman"/>
                        </a:rPr>
                        <a:t>1</a:t>
                      </a:r>
                      <a:endParaRPr lang="es-MX" sz="110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a:latin typeface="Arial"/>
                          <a:ea typeface="Calibri"/>
                          <a:cs typeface="Times New Roman"/>
                        </a:rPr>
                        <a:t>Cualquier procesador con velocidad mínima de 2.5 GHz</a:t>
                      </a:r>
                      <a:endParaRPr lang="es-MX" sz="1100">
                        <a:latin typeface="Arial"/>
                        <a:ea typeface="Calibri"/>
                        <a:cs typeface="Times New Roman"/>
                      </a:endParaRPr>
                    </a:p>
                  </a:txBody>
                  <a:tcPr marL="68580" marR="68580" marT="0" marB="0">
                    <a:lnL>
                      <a:noFill/>
                    </a:lnL>
                    <a:lnR>
                      <a:noFill/>
                    </a:lnR>
                    <a:lnT>
                      <a:noFill/>
                    </a:lnT>
                    <a:lnB>
                      <a:noFill/>
                    </a:lnB>
                  </a:tcPr>
                </a:tc>
              </a:tr>
              <a:tr h="0">
                <a:tc>
                  <a:txBody>
                    <a:bodyPr/>
                    <a:lstStyle/>
                    <a:p>
                      <a:pPr algn="just">
                        <a:lnSpc>
                          <a:spcPct val="115000"/>
                        </a:lnSpc>
                        <a:spcAft>
                          <a:spcPts val="0"/>
                        </a:spcAft>
                      </a:pPr>
                      <a:r>
                        <a:rPr lang="es-ES" sz="1100">
                          <a:latin typeface="Arial"/>
                          <a:ea typeface="Calibri"/>
                          <a:cs typeface="Times New Roman"/>
                        </a:rPr>
                        <a:t>1</a:t>
                      </a:r>
                      <a:endParaRPr lang="es-MX" sz="110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a:latin typeface="Arial"/>
                          <a:ea typeface="Calibri"/>
                          <a:cs typeface="Times New Roman"/>
                        </a:rPr>
                        <a:t>Disco duro 160 Gb mínimo.</a:t>
                      </a:r>
                      <a:endParaRPr lang="es-MX" sz="1100">
                        <a:latin typeface="Arial"/>
                        <a:ea typeface="Calibri"/>
                        <a:cs typeface="Times New Roman"/>
                      </a:endParaRPr>
                    </a:p>
                  </a:txBody>
                  <a:tcPr marL="68580" marR="68580" marT="0" marB="0">
                    <a:lnL>
                      <a:noFill/>
                    </a:lnL>
                    <a:lnR>
                      <a:noFill/>
                    </a:lnR>
                    <a:lnT>
                      <a:noFill/>
                    </a:lnT>
                    <a:lnB>
                      <a:noFill/>
                    </a:lnB>
                  </a:tcPr>
                </a:tc>
              </a:tr>
              <a:tr h="0">
                <a:tc>
                  <a:txBody>
                    <a:bodyPr/>
                    <a:lstStyle/>
                    <a:p>
                      <a:pPr algn="just">
                        <a:lnSpc>
                          <a:spcPct val="115000"/>
                        </a:lnSpc>
                        <a:spcAft>
                          <a:spcPts val="0"/>
                        </a:spcAft>
                      </a:pPr>
                      <a:r>
                        <a:rPr lang="es-ES" sz="1100">
                          <a:latin typeface="Arial"/>
                          <a:ea typeface="Calibri"/>
                          <a:cs typeface="Times New Roman"/>
                        </a:rPr>
                        <a:t>1</a:t>
                      </a:r>
                      <a:endParaRPr lang="es-MX" sz="110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a:latin typeface="Arial"/>
                          <a:ea typeface="Calibri"/>
                          <a:cs typeface="Times New Roman"/>
                        </a:rPr>
                        <a:t>Teclado.</a:t>
                      </a:r>
                      <a:endParaRPr lang="es-MX" sz="1100">
                        <a:latin typeface="Arial"/>
                        <a:ea typeface="Calibri"/>
                        <a:cs typeface="Times New Roman"/>
                      </a:endParaRPr>
                    </a:p>
                  </a:txBody>
                  <a:tcPr marL="68580" marR="68580" marT="0" marB="0">
                    <a:lnL>
                      <a:noFill/>
                    </a:lnL>
                    <a:lnR>
                      <a:noFill/>
                    </a:lnR>
                    <a:lnT>
                      <a:noFill/>
                    </a:lnT>
                    <a:lnB>
                      <a:noFill/>
                    </a:lnB>
                  </a:tcPr>
                </a:tc>
              </a:tr>
              <a:tr h="0">
                <a:tc>
                  <a:txBody>
                    <a:bodyPr/>
                    <a:lstStyle/>
                    <a:p>
                      <a:pPr algn="just">
                        <a:lnSpc>
                          <a:spcPct val="115000"/>
                        </a:lnSpc>
                        <a:spcAft>
                          <a:spcPts val="0"/>
                        </a:spcAft>
                      </a:pPr>
                      <a:r>
                        <a:rPr lang="es-ES" sz="1100">
                          <a:latin typeface="Arial"/>
                          <a:ea typeface="Calibri"/>
                          <a:cs typeface="Times New Roman"/>
                        </a:rPr>
                        <a:t>1</a:t>
                      </a:r>
                      <a:endParaRPr lang="es-MX" sz="110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a:latin typeface="Arial"/>
                          <a:ea typeface="Calibri"/>
                          <a:cs typeface="Times New Roman"/>
                        </a:rPr>
                        <a:t>Versión más actual de plugin de Java.</a:t>
                      </a:r>
                      <a:endParaRPr lang="es-MX" sz="1100">
                        <a:latin typeface="Arial"/>
                        <a:ea typeface="Calibri"/>
                        <a:cs typeface="Times New Roman"/>
                      </a:endParaRPr>
                    </a:p>
                  </a:txBody>
                  <a:tcPr marL="68580" marR="68580" marT="0" marB="0">
                    <a:lnL>
                      <a:noFill/>
                    </a:lnL>
                    <a:lnR>
                      <a:noFill/>
                    </a:lnR>
                    <a:lnT>
                      <a:noFill/>
                    </a:lnT>
                    <a:lnB>
                      <a:noFill/>
                    </a:lnB>
                  </a:tcPr>
                </a:tc>
              </a:tr>
              <a:tr h="255270">
                <a:tc>
                  <a:txBody>
                    <a:bodyPr/>
                    <a:lstStyle/>
                    <a:p>
                      <a:pPr algn="just">
                        <a:lnSpc>
                          <a:spcPct val="115000"/>
                        </a:lnSpc>
                        <a:spcAft>
                          <a:spcPts val="0"/>
                        </a:spcAft>
                      </a:pPr>
                      <a:r>
                        <a:rPr lang="es-ES" sz="1100">
                          <a:latin typeface="Arial"/>
                          <a:ea typeface="Calibri"/>
                          <a:cs typeface="Times New Roman"/>
                        </a:rPr>
                        <a:t>1</a:t>
                      </a:r>
                      <a:endParaRPr lang="es-MX" sz="1100">
                        <a:latin typeface="Arial"/>
                        <a:ea typeface="Calibri"/>
                        <a:cs typeface="Times New Roman"/>
                      </a:endParaRPr>
                    </a:p>
                  </a:txBody>
                  <a:tcPr marL="68580" marR="68580" marT="0" marB="0">
                    <a:lnL>
                      <a:noFill/>
                    </a:lnL>
                    <a:lnR>
                      <a:noFill/>
                    </a:lnR>
                    <a:lnT>
                      <a:noFill/>
                    </a:lnT>
                    <a:lnB>
                      <a:noFill/>
                    </a:lnB>
                  </a:tcPr>
                </a:tc>
                <a:tc>
                  <a:txBody>
                    <a:bodyPr/>
                    <a:lstStyle/>
                    <a:p>
                      <a:pPr algn="just">
                        <a:lnSpc>
                          <a:spcPct val="115000"/>
                        </a:lnSpc>
                        <a:spcAft>
                          <a:spcPts val="0"/>
                        </a:spcAft>
                      </a:pPr>
                      <a:r>
                        <a:rPr lang="es-ES" sz="1100" dirty="0">
                          <a:latin typeface="Arial"/>
                          <a:ea typeface="Calibri"/>
                          <a:cs typeface="Times New Roman"/>
                        </a:rPr>
                        <a:t>Sistema operativo Windows 7 o superior.</a:t>
                      </a:r>
                      <a:endParaRPr lang="es-MX" sz="1100" dirty="0">
                        <a:latin typeface="Arial"/>
                        <a:ea typeface="Calibri"/>
                        <a:cs typeface="Times New Roman"/>
                      </a:endParaRPr>
                    </a:p>
                  </a:txBody>
                  <a:tcPr marL="68580" marR="68580" marT="0" marB="0">
                    <a:lnL>
                      <a:noFill/>
                    </a:lnL>
                    <a:lnR>
                      <a:noFill/>
                    </a:lnR>
                    <a:lnT>
                      <a:noFill/>
                    </a:lnT>
                    <a:lnB>
                      <a:noFill/>
                    </a:lnB>
                  </a:tcPr>
                </a:tc>
              </a:tr>
            </a:tbl>
          </a:graphicData>
        </a:graphic>
      </p:graphicFrame>
      <p:cxnSp>
        <p:nvCxnSpPr>
          <p:cNvPr id="5"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ítulo 1"/>
          <p:cNvSpPr txBox="1">
            <a:spLocks/>
          </p:cNvSpPr>
          <p:nvPr/>
        </p:nvSpPr>
        <p:spPr>
          <a:xfrm>
            <a:off x="5676900" y="747696"/>
            <a:ext cx="53340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MX" dirty="0" smtClean="0"/>
              <a:t>Instalación</a:t>
            </a:r>
            <a:endParaRPr lang="es-MX" dirty="0"/>
          </a:p>
        </p:txBody>
      </p:sp>
      <p:pic>
        <p:nvPicPr>
          <p:cNvPr id="1026" name="Picture 2" descr="C:\Users\GERARDO\Desktop\Nueva carpeta (2)\1.png"/>
          <p:cNvPicPr>
            <a:picLocks noChangeAspect="1" noChangeArrowheads="1"/>
          </p:cNvPicPr>
          <p:nvPr/>
        </p:nvPicPr>
        <p:blipFill>
          <a:blip r:embed="rId2" cstate="print"/>
          <a:srcRect l="33362" t="518" r="8686" b="45521"/>
          <a:stretch>
            <a:fillRect/>
          </a:stretch>
        </p:blipFill>
        <p:spPr bwMode="auto">
          <a:xfrm>
            <a:off x="8594569" y="1999018"/>
            <a:ext cx="2416331" cy="1392195"/>
          </a:xfrm>
          <a:prstGeom prst="rect">
            <a:avLst/>
          </a:prstGeom>
          <a:noFill/>
        </p:spPr>
      </p:pic>
      <p:sp>
        <p:nvSpPr>
          <p:cNvPr id="16" name="15 CuadroTexto"/>
          <p:cNvSpPr txBox="1"/>
          <p:nvPr/>
        </p:nvSpPr>
        <p:spPr>
          <a:xfrm>
            <a:off x="6178380" y="1754660"/>
            <a:ext cx="2416189" cy="3077766"/>
          </a:xfrm>
          <a:prstGeom prst="rect">
            <a:avLst/>
          </a:prstGeom>
          <a:noFill/>
        </p:spPr>
        <p:txBody>
          <a:bodyPr wrap="square" rtlCol="0">
            <a:spAutoFit/>
          </a:bodyPr>
          <a:lstStyle/>
          <a:p>
            <a:r>
              <a:rPr lang="es-MX" sz="1100" dirty="0" smtClean="0"/>
              <a:t>Insertar el CD de instalación de “Cobra” en la unidad de DVD o CD.</a:t>
            </a:r>
          </a:p>
          <a:p>
            <a:r>
              <a:rPr lang="es-MX" sz="1100" dirty="0" smtClean="0"/>
              <a:t>La instalación puede lanzarse automáticamente seleccionando, en la ventana de Reproducción Automática, Ejecutar (caso de estar configurada la Reproducción Automática de la unidad de DVD o CD).</a:t>
            </a:r>
          </a:p>
          <a:p>
            <a:r>
              <a:rPr lang="es-MX" sz="1100" dirty="0" smtClean="0"/>
              <a:t>Si no se lanza automáticamente, hacer clic con el botón secundario del mouse en Inicio y seleccionar Explorar o Abrir el Explorador de Windows.</a:t>
            </a:r>
          </a:p>
          <a:p>
            <a:endParaRPr lang="es-MX" dirty="0"/>
          </a:p>
        </p:txBody>
      </p:sp>
      <p:pic>
        <p:nvPicPr>
          <p:cNvPr id="17" name="16 Imagen" descr="2.png"/>
          <p:cNvPicPr>
            <a:picLocks noChangeAspect="1"/>
          </p:cNvPicPr>
          <p:nvPr/>
        </p:nvPicPr>
        <p:blipFill>
          <a:blip r:embed="rId3" cstate="print"/>
          <a:stretch>
            <a:fillRect/>
          </a:stretch>
        </p:blipFill>
        <p:spPr>
          <a:xfrm>
            <a:off x="8203953" y="4553633"/>
            <a:ext cx="2806947" cy="2117149"/>
          </a:xfrm>
          <a:prstGeom prst="rect">
            <a:avLst/>
          </a:prstGeom>
        </p:spPr>
      </p:pic>
      <p:sp>
        <p:nvSpPr>
          <p:cNvPr id="18" name="17 CuadroTexto"/>
          <p:cNvSpPr txBox="1"/>
          <p:nvPr/>
        </p:nvSpPr>
        <p:spPr>
          <a:xfrm>
            <a:off x="6424182" y="4873544"/>
            <a:ext cx="1576818" cy="738664"/>
          </a:xfrm>
          <a:prstGeom prst="rect">
            <a:avLst/>
          </a:prstGeom>
          <a:noFill/>
        </p:spPr>
        <p:txBody>
          <a:bodyPr wrap="square" rtlCol="0">
            <a:spAutoFit/>
          </a:bodyPr>
          <a:lstStyle/>
          <a:p>
            <a:r>
              <a:rPr lang="es-ES" sz="1400" dirty="0" smtClean="0"/>
              <a:t>Se presentará la siguiente pantalla</a:t>
            </a:r>
            <a:endParaRPr lang="es-MX" sz="1400" dirty="0"/>
          </a:p>
        </p:txBody>
      </p:sp>
    </p:spTree>
    <p:extLst>
      <p:ext uri="{BB962C8B-B14F-4D97-AF65-F5344CB8AC3E}">
        <p14:creationId xmlns:p14="http://schemas.microsoft.com/office/powerpoint/2010/main" val="100109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4.png"/>
          <p:cNvPicPr>
            <a:picLocks noChangeAspect="1"/>
          </p:cNvPicPr>
          <p:nvPr/>
        </p:nvPicPr>
        <p:blipFill>
          <a:blip r:embed="rId2" cstate="print"/>
          <a:srcRect l="31447" t="32955" r="24529" b="25138"/>
          <a:stretch>
            <a:fillRect/>
          </a:stretch>
        </p:blipFill>
        <p:spPr>
          <a:xfrm>
            <a:off x="9177486" y="4464664"/>
            <a:ext cx="1583499" cy="1425148"/>
          </a:xfrm>
          <a:prstGeom prst="rect">
            <a:avLst/>
          </a:prstGeom>
        </p:spPr>
      </p:pic>
      <p:sp>
        <p:nvSpPr>
          <p:cNvPr id="6" name="5 CuadroTexto"/>
          <p:cNvSpPr txBox="1"/>
          <p:nvPr/>
        </p:nvSpPr>
        <p:spPr>
          <a:xfrm>
            <a:off x="6229743" y="3703175"/>
            <a:ext cx="2533257" cy="2677656"/>
          </a:xfrm>
          <a:prstGeom prst="rect">
            <a:avLst/>
          </a:prstGeom>
          <a:noFill/>
        </p:spPr>
        <p:txBody>
          <a:bodyPr wrap="square" rtlCol="0">
            <a:spAutoFit/>
          </a:bodyPr>
          <a:lstStyle/>
          <a:p>
            <a:r>
              <a:rPr lang="es-ES" sz="1400" dirty="0" smtClean="0"/>
              <a:t>Una vez finalizado ese proceso, tendremos nuestro acceso a la aplicación. El control de cuentas de usuario nos puede pedir nuestro permiso para ejecutar la aplicación; lo único que tenemos que hacer es dar clic en aceptar y tendremos nuestro acceso al programa.</a:t>
            </a:r>
            <a:endParaRPr lang="es-MX" sz="1400" dirty="0"/>
          </a:p>
        </p:txBody>
      </p:sp>
      <p:pic>
        <p:nvPicPr>
          <p:cNvPr id="7" name="6 Imagen" descr="3.png"/>
          <p:cNvPicPr>
            <a:picLocks noChangeAspect="1"/>
          </p:cNvPicPr>
          <p:nvPr/>
        </p:nvPicPr>
        <p:blipFill>
          <a:blip r:embed="rId3" cstate="print"/>
          <a:stretch>
            <a:fillRect/>
          </a:stretch>
        </p:blipFill>
        <p:spPr>
          <a:xfrm>
            <a:off x="8234202" y="1250876"/>
            <a:ext cx="2986247" cy="2233986"/>
          </a:xfrm>
          <a:prstGeom prst="rect">
            <a:avLst/>
          </a:prstGeom>
        </p:spPr>
      </p:pic>
      <p:sp>
        <p:nvSpPr>
          <p:cNvPr id="8" name="7 CuadroTexto"/>
          <p:cNvSpPr txBox="1"/>
          <p:nvPr/>
        </p:nvSpPr>
        <p:spPr>
          <a:xfrm>
            <a:off x="6116432" y="1503511"/>
            <a:ext cx="2339546" cy="1384995"/>
          </a:xfrm>
          <a:prstGeom prst="rect">
            <a:avLst/>
          </a:prstGeom>
          <a:noFill/>
        </p:spPr>
        <p:txBody>
          <a:bodyPr wrap="square" rtlCol="0">
            <a:spAutoFit/>
          </a:bodyPr>
          <a:lstStyle/>
          <a:p>
            <a:r>
              <a:rPr lang="es-ES" sz="1400" dirty="0" smtClean="0"/>
              <a:t>La siguiente pantalla que nos aparece nos muestra la  carpeta generada para el destino de nuestro programa</a:t>
            </a:r>
            <a:endParaRPr lang="es-MX" sz="1400" dirty="0"/>
          </a:p>
        </p:txBody>
      </p:sp>
      <p:cxnSp>
        <p:nvCxnSpPr>
          <p:cNvPr id="9"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9 Imagen" descr="2.png"/>
          <p:cNvPicPr>
            <a:picLocks noChangeAspect="1"/>
          </p:cNvPicPr>
          <p:nvPr/>
        </p:nvPicPr>
        <p:blipFill>
          <a:blip r:embed="rId4" cstate="print"/>
          <a:srcRect l="491" t="9704" r="3657" b="820"/>
          <a:stretch>
            <a:fillRect/>
          </a:stretch>
        </p:blipFill>
        <p:spPr>
          <a:xfrm>
            <a:off x="895753" y="1767550"/>
            <a:ext cx="4352522" cy="38712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25213" y="748607"/>
            <a:ext cx="5168462" cy="1293028"/>
          </a:xfrm>
        </p:spPr>
        <p:txBody>
          <a:bodyPr/>
          <a:lstStyle/>
          <a:p>
            <a:r>
              <a:rPr lang="es-ES" dirty="0" smtClean="0"/>
              <a:t>Base de datos</a:t>
            </a:r>
            <a:endParaRPr lang="es-MX" dirty="0"/>
          </a:p>
        </p:txBody>
      </p:sp>
      <p:graphicFrame>
        <p:nvGraphicFramePr>
          <p:cNvPr id="6" name="5 Marcador de contenido"/>
          <p:cNvGraphicFramePr>
            <a:graphicFrameLocks noGrp="1"/>
          </p:cNvGraphicFramePr>
          <p:nvPr>
            <p:ph sz="half" idx="1"/>
          </p:nvPr>
        </p:nvGraphicFramePr>
        <p:xfrm>
          <a:off x="0" y="2193925"/>
          <a:ext cx="6019800" cy="3246120"/>
        </p:xfrm>
        <a:graphic>
          <a:graphicData uri="http://schemas.openxmlformats.org/drawingml/2006/table">
            <a:tbl>
              <a:tblPr firstRow="1" bandRow="1">
                <a:tableStyleId>{5C22544A-7EE6-4342-B048-85BDC9FD1C3A}</a:tableStyleId>
              </a:tblPr>
              <a:tblGrid>
                <a:gridCol w="1504950"/>
                <a:gridCol w="1504950"/>
                <a:gridCol w="1504950"/>
                <a:gridCol w="1504950"/>
              </a:tblGrid>
              <a:tr h="370840">
                <a:tc>
                  <a:txBody>
                    <a:bodyPr/>
                    <a:lstStyle/>
                    <a:p>
                      <a:r>
                        <a:rPr lang="es-ES" dirty="0" smtClean="0"/>
                        <a:t>Campo</a:t>
                      </a:r>
                      <a:endParaRPr lang="es-MX" dirty="0"/>
                    </a:p>
                  </a:txBody>
                  <a:tcPr/>
                </a:tc>
                <a:tc>
                  <a:txBody>
                    <a:bodyPr/>
                    <a:lstStyle/>
                    <a:p>
                      <a:r>
                        <a:rPr lang="es-ES" dirty="0" smtClean="0"/>
                        <a:t>Tamaño</a:t>
                      </a:r>
                      <a:endParaRPr lang="es-MX" dirty="0"/>
                    </a:p>
                  </a:txBody>
                  <a:tcPr/>
                </a:tc>
                <a:tc>
                  <a:txBody>
                    <a:bodyPr/>
                    <a:lstStyle/>
                    <a:p>
                      <a:r>
                        <a:rPr lang="es-ES" dirty="0" smtClean="0"/>
                        <a:t>Tipo de Dato</a:t>
                      </a:r>
                      <a:endParaRPr lang="es-MX" dirty="0"/>
                    </a:p>
                  </a:txBody>
                  <a:tcPr/>
                </a:tc>
                <a:tc>
                  <a:txBody>
                    <a:bodyPr/>
                    <a:lstStyle/>
                    <a:p>
                      <a:r>
                        <a:rPr lang="es-ES" dirty="0" smtClean="0"/>
                        <a:t>Descripción</a:t>
                      </a:r>
                      <a:endParaRPr lang="es-MX" dirty="0"/>
                    </a:p>
                  </a:txBody>
                  <a:tcPr/>
                </a:tc>
              </a:tr>
              <a:tr h="370840">
                <a:tc>
                  <a:txBody>
                    <a:bodyPr/>
                    <a:lstStyle/>
                    <a:p>
                      <a:r>
                        <a:rPr lang="es-ES" sz="1100" dirty="0" smtClean="0"/>
                        <a:t>Clave Profesor(Tabla</a:t>
                      </a:r>
                      <a:r>
                        <a:rPr lang="es-ES" sz="1100" baseline="0" dirty="0" smtClean="0"/>
                        <a:t> PROFESOR)</a:t>
                      </a:r>
                      <a:endParaRPr lang="es-MX" sz="1100" dirty="0"/>
                    </a:p>
                  </a:txBody>
                  <a:tcPr/>
                </a:tc>
                <a:tc>
                  <a:txBody>
                    <a:bodyPr/>
                    <a:lstStyle/>
                    <a:p>
                      <a:r>
                        <a:rPr lang="es-ES" dirty="0" smtClean="0"/>
                        <a:t>10</a:t>
                      </a:r>
                      <a:endParaRPr lang="es-MX" dirty="0"/>
                    </a:p>
                  </a:txBody>
                  <a:tcPr/>
                </a:tc>
                <a:tc>
                  <a:txBody>
                    <a:bodyPr/>
                    <a:lstStyle/>
                    <a:p>
                      <a:r>
                        <a:rPr lang="es-ES" sz="1200" dirty="0" smtClean="0"/>
                        <a:t>VARCHAR</a:t>
                      </a:r>
                      <a:endParaRPr lang="es-MX" sz="1200" dirty="0"/>
                    </a:p>
                  </a:txBody>
                  <a:tcPr/>
                </a:tc>
                <a:tc>
                  <a:txBody>
                    <a:bodyPr/>
                    <a:lstStyle/>
                    <a:p>
                      <a:r>
                        <a:rPr lang="es-ES" sz="1200" dirty="0" err="1" smtClean="0"/>
                        <a:t>Primary</a:t>
                      </a:r>
                      <a:r>
                        <a:rPr lang="es-ES" sz="1200" baseline="0" dirty="0" smtClean="0"/>
                        <a:t> </a:t>
                      </a:r>
                      <a:r>
                        <a:rPr lang="es-ES" sz="1200" baseline="0" dirty="0" err="1" smtClean="0"/>
                        <a:t>key</a:t>
                      </a:r>
                      <a:r>
                        <a:rPr lang="es-ES" sz="1200" baseline="0" dirty="0" smtClean="0"/>
                        <a:t> </a:t>
                      </a:r>
                      <a:r>
                        <a:rPr lang="es-ES" sz="1200" dirty="0" smtClean="0"/>
                        <a:t>Tabla</a:t>
                      </a:r>
                      <a:r>
                        <a:rPr lang="es-ES" sz="1200" baseline="0" dirty="0" smtClean="0"/>
                        <a:t> PROFESOR </a:t>
                      </a:r>
                      <a:endParaRPr lang="es-MX" sz="1200" dirty="0"/>
                    </a:p>
                  </a:txBody>
                  <a:tcPr/>
                </a:tc>
              </a:tr>
              <a:tr h="370840">
                <a:tc>
                  <a:txBody>
                    <a:bodyPr/>
                    <a:lstStyle/>
                    <a:p>
                      <a:r>
                        <a:rPr lang="es-ES" sz="1100" dirty="0" smtClean="0"/>
                        <a:t>Clave Directivo(Tabla</a:t>
                      </a:r>
                      <a:r>
                        <a:rPr lang="es-ES" sz="1100" baseline="0" dirty="0" smtClean="0"/>
                        <a:t> DIRECTIVO)</a:t>
                      </a:r>
                      <a:endParaRPr lang="es-MX" sz="1100" dirty="0"/>
                    </a:p>
                  </a:txBody>
                  <a:tcPr/>
                </a:tc>
                <a:tc>
                  <a:txBody>
                    <a:bodyPr/>
                    <a:lstStyle/>
                    <a:p>
                      <a:r>
                        <a:rPr lang="es-ES" dirty="0" smtClean="0"/>
                        <a:t>10</a:t>
                      </a:r>
                      <a:endParaRPr lang="es-MX" dirty="0"/>
                    </a:p>
                  </a:txBody>
                  <a:tcPr/>
                </a:tc>
                <a:tc>
                  <a:txBody>
                    <a:bodyPr/>
                    <a:lstStyle/>
                    <a:p>
                      <a:r>
                        <a:rPr lang="es-ES" sz="1200" dirty="0" smtClean="0"/>
                        <a:t>VARCHAR</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err="1" smtClean="0"/>
                        <a:t>Primary</a:t>
                      </a:r>
                      <a:r>
                        <a:rPr lang="es-ES" sz="1200" baseline="0" dirty="0" smtClean="0"/>
                        <a:t> </a:t>
                      </a:r>
                      <a:r>
                        <a:rPr lang="es-ES" sz="1200" baseline="0" dirty="0" err="1" smtClean="0"/>
                        <a:t>key</a:t>
                      </a:r>
                      <a:r>
                        <a:rPr lang="es-ES" sz="1200" baseline="0" dirty="0" smtClean="0"/>
                        <a:t> </a:t>
                      </a:r>
                      <a:r>
                        <a:rPr lang="es-ES" sz="1200" dirty="0" smtClean="0"/>
                        <a:t>Tabla</a:t>
                      </a:r>
                      <a:r>
                        <a:rPr lang="es-ES" sz="1200" baseline="0" dirty="0" smtClean="0"/>
                        <a:t> DIRECTIVO </a:t>
                      </a:r>
                      <a:endParaRPr lang="es-MX" sz="1200" dirty="0" smtClean="0"/>
                    </a:p>
                    <a:p>
                      <a:endParaRPr lang="es-MX" sz="1200" dirty="0"/>
                    </a:p>
                  </a:txBody>
                  <a:tcPr/>
                </a:tc>
              </a:tr>
              <a:tr h="370840">
                <a:tc>
                  <a:txBody>
                    <a:bodyPr/>
                    <a:lstStyle/>
                    <a:p>
                      <a:r>
                        <a:rPr lang="es-ES" sz="1100" dirty="0" smtClean="0"/>
                        <a:t>Nombre </a:t>
                      </a:r>
                      <a:r>
                        <a:rPr lang="es-ES" sz="1100" baseline="0" dirty="0" smtClean="0"/>
                        <a:t>Empresa (Tabla EMPRESA)</a:t>
                      </a:r>
                      <a:endParaRPr lang="es-ES" sz="1100" dirty="0" smtClean="0"/>
                    </a:p>
                  </a:txBody>
                  <a:tcPr/>
                </a:tc>
                <a:tc>
                  <a:txBody>
                    <a:bodyPr/>
                    <a:lstStyle/>
                    <a:p>
                      <a:r>
                        <a:rPr lang="es-ES" dirty="0" smtClean="0"/>
                        <a:t>30</a:t>
                      </a:r>
                      <a:endParaRPr lang="es-MX" dirty="0"/>
                    </a:p>
                  </a:txBody>
                  <a:tcPr/>
                </a:tc>
                <a:tc>
                  <a:txBody>
                    <a:bodyPr/>
                    <a:lstStyle/>
                    <a:p>
                      <a:r>
                        <a:rPr lang="es-ES" sz="1200" dirty="0" smtClean="0"/>
                        <a:t>VARCHAR</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err="1" smtClean="0"/>
                        <a:t>Primary</a:t>
                      </a:r>
                      <a:r>
                        <a:rPr lang="es-ES" sz="1200" baseline="0" dirty="0" smtClean="0"/>
                        <a:t> </a:t>
                      </a:r>
                      <a:r>
                        <a:rPr lang="es-ES" sz="1200" baseline="0" dirty="0" err="1" smtClean="0"/>
                        <a:t>key</a:t>
                      </a:r>
                      <a:r>
                        <a:rPr lang="es-ES" sz="1200" baseline="0" dirty="0" smtClean="0"/>
                        <a:t> </a:t>
                      </a:r>
                      <a:r>
                        <a:rPr lang="es-ES" sz="1200" dirty="0" smtClean="0"/>
                        <a:t>Tabla</a:t>
                      </a:r>
                      <a:r>
                        <a:rPr lang="es-ES" sz="1200" baseline="0" dirty="0" smtClean="0"/>
                        <a:t> EMPRESA</a:t>
                      </a:r>
                      <a:endParaRPr lang="es-MX" sz="1200" dirty="0" smtClean="0"/>
                    </a:p>
                  </a:txBody>
                  <a:tcPr/>
                </a:tc>
              </a:tr>
              <a:tr h="370840">
                <a:tc>
                  <a:txBody>
                    <a:bodyPr/>
                    <a:lstStyle/>
                    <a:p>
                      <a:r>
                        <a:rPr lang="es-ES" sz="1100" dirty="0" smtClean="0"/>
                        <a:t>Boleta(Tabla</a:t>
                      </a:r>
                      <a:r>
                        <a:rPr lang="es-ES" sz="1100" baseline="0" dirty="0" smtClean="0"/>
                        <a:t> ALUMNO)</a:t>
                      </a:r>
                      <a:endParaRPr lang="es-MX" sz="1100" dirty="0"/>
                    </a:p>
                  </a:txBody>
                  <a:tcPr/>
                </a:tc>
                <a:tc>
                  <a:txBody>
                    <a:bodyPr/>
                    <a:lstStyle/>
                    <a:p>
                      <a:r>
                        <a:rPr lang="es-ES" dirty="0" smtClean="0"/>
                        <a:t>10</a:t>
                      </a:r>
                      <a:endParaRPr lang="es-MX" dirty="0"/>
                    </a:p>
                  </a:txBody>
                  <a:tcPr/>
                </a:tc>
                <a:tc>
                  <a:txBody>
                    <a:bodyPr/>
                    <a:lstStyle/>
                    <a:p>
                      <a:r>
                        <a:rPr lang="es-ES" sz="1200" dirty="0" smtClean="0"/>
                        <a:t>VARCHAR</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err="1" smtClean="0"/>
                        <a:t>Primary</a:t>
                      </a:r>
                      <a:r>
                        <a:rPr lang="es-ES" sz="1200" baseline="0" dirty="0" smtClean="0"/>
                        <a:t> </a:t>
                      </a:r>
                      <a:r>
                        <a:rPr lang="es-ES" sz="1200" baseline="0" dirty="0" err="1" smtClean="0"/>
                        <a:t>key</a:t>
                      </a:r>
                      <a:r>
                        <a:rPr lang="es-ES" sz="1200" baseline="0" dirty="0" smtClean="0"/>
                        <a:t> </a:t>
                      </a:r>
                      <a:r>
                        <a:rPr lang="es-ES" sz="1200" dirty="0" smtClean="0"/>
                        <a:t>Tabla</a:t>
                      </a:r>
                      <a:r>
                        <a:rPr lang="es-ES" sz="1200" baseline="0" dirty="0" smtClean="0"/>
                        <a:t> ALUMNO</a:t>
                      </a:r>
                      <a:endParaRPr lang="es-MX" sz="1200" dirty="0" smtClean="0"/>
                    </a:p>
                  </a:txBody>
                  <a:tcPr/>
                </a:tc>
              </a:tr>
              <a:tr h="370840">
                <a:tc>
                  <a:txBody>
                    <a:bodyPr/>
                    <a:lstStyle/>
                    <a:p>
                      <a:r>
                        <a:rPr lang="es-ES" sz="1100" dirty="0" smtClean="0"/>
                        <a:t>No. Practica(Tabla VISITA)</a:t>
                      </a:r>
                      <a:endParaRPr lang="es-MX" sz="1100" dirty="0"/>
                    </a:p>
                  </a:txBody>
                  <a:tcPr/>
                </a:tc>
                <a:tc>
                  <a:txBody>
                    <a:bodyPr/>
                    <a:lstStyle/>
                    <a:p>
                      <a:r>
                        <a:rPr lang="es-ES" dirty="0" smtClean="0"/>
                        <a:t>10</a:t>
                      </a:r>
                      <a:endParaRPr lang="es-MX" dirty="0"/>
                    </a:p>
                  </a:txBody>
                  <a:tcPr/>
                </a:tc>
                <a:tc>
                  <a:txBody>
                    <a:bodyPr/>
                    <a:lstStyle/>
                    <a:p>
                      <a:r>
                        <a:rPr lang="es-ES" sz="1200" dirty="0" smtClean="0"/>
                        <a:t>VARCHAR</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err="1" smtClean="0"/>
                        <a:t>Primary</a:t>
                      </a:r>
                      <a:r>
                        <a:rPr lang="es-ES" sz="1200" baseline="0" dirty="0" smtClean="0"/>
                        <a:t> </a:t>
                      </a:r>
                      <a:r>
                        <a:rPr lang="es-ES" sz="1200" baseline="0" dirty="0" err="1" smtClean="0"/>
                        <a:t>key</a:t>
                      </a:r>
                      <a:r>
                        <a:rPr lang="es-ES" sz="1200" baseline="0" dirty="0" smtClean="0"/>
                        <a:t> </a:t>
                      </a:r>
                      <a:r>
                        <a:rPr lang="es-ES" sz="1200" dirty="0" smtClean="0"/>
                        <a:t>Tabla</a:t>
                      </a:r>
                      <a:r>
                        <a:rPr lang="es-ES" sz="1200" baseline="0" dirty="0" smtClean="0"/>
                        <a:t> VISITA</a:t>
                      </a:r>
                      <a:endParaRPr lang="es-MX" sz="1200" dirty="0" smtClean="0"/>
                    </a:p>
                  </a:txBody>
                  <a:tcPr/>
                </a:tc>
              </a:tr>
            </a:tbl>
          </a:graphicData>
        </a:graphic>
      </p:graphicFrame>
      <p:cxnSp>
        <p:nvCxnSpPr>
          <p:cNvPr id="5"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1 Imagen" descr="BD.png"/>
          <p:cNvPicPr/>
          <p:nvPr/>
        </p:nvPicPr>
        <p:blipFill>
          <a:blip r:embed="rId2" cstate="print"/>
          <a:srcRect t="22222" r="-14" b="7071"/>
          <a:stretch>
            <a:fillRect/>
          </a:stretch>
        </p:blipFill>
        <p:spPr>
          <a:xfrm>
            <a:off x="6396355" y="304107"/>
            <a:ext cx="4690746" cy="2553394"/>
          </a:xfrm>
          <a:prstGeom prst="rect">
            <a:avLst/>
          </a:prstGeom>
        </p:spPr>
      </p:pic>
      <p:pic>
        <p:nvPicPr>
          <p:cNvPr id="8" name="4 Imagen" descr="BD 2.png"/>
          <p:cNvPicPr/>
          <p:nvPr/>
        </p:nvPicPr>
        <p:blipFill>
          <a:blip r:embed="rId3" cstate="print"/>
          <a:srcRect t="11884" r="20239" b="14203"/>
          <a:stretch>
            <a:fillRect/>
          </a:stretch>
        </p:blipFill>
        <p:spPr>
          <a:xfrm>
            <a:off x="6396355" y="4406747"/>
            <a:ext cx="4690746" cy="2349653"/>
          </a:xfrm>
          <a:prstGeom prst="rect">
            <a:avLst/>
          </a:prstGeom>
        </p:spPr>
      </p:pic>
      <p:sp>
        <p:nvSpPr>
          <p:cNvPr id="3" name="CuadroTexto 2"/>
          <p:cNvSpPr txBox="1"/>
          <p:nvPr/>
        </p:nvSpPr>
        <p:spPr>
          <a:xfrm>
            <a:off x="6396354" y="2898547"/>
            <a:ext cx="4690747" cy="1446550"/>
          </a:xfrm>
          <a:prstGeom prst="rect">
            <a:avLst/>
          </a:prstGeom>
          <a:noFill/>
        </p:spPr>
        <p:txBody>
          <a:bodyPr wrap="square" rtlCol="0">
            <a:spAutoFit/>
          </a:bodyPr>
          <a:lstStyle/>
          <a:p>
            <a:r>
              <a:rPr lang="es-MX" sz="1100" dirty="0"/>
              <a:t>Se optó por conectar la base de datos por medio de la opción “Orígenes de Datos” de Visual Basic. Así por medio de su asistente, se eligió la ruta donde se encontraba el .MDB, se seleccionaron todas las tablas, por consiguiente se logró manipular estos datos por medio se instrucciones SQL de igual manera ya predeterminadas.</a:t>
            </a:r>
          </a:p>
          <a:p>
            <a:r>
              <a:rPr lang="es-MX" sz="1100" dirty="0"/>
              <a:t>Se insertó cada tabla con su respectivo formulario desde la pestaña “Orígenes de Datos”.</a:t>
            </a:r>
          </a:p>
        </p:txBody>
      </p:sp>
      <p:sp>
        <p:nvSpPr>
          <p:cNvPr id="10" name="9 CuadroTexto"/>
          <p:cNvSpPr txBox="1"/>
          <p:nvPr/>
        </p:nvSpPr>
        <p:spPr>
          <a:xfrm>
            <a:off x="304800" y="5568026"/>
            <a:ext cx="5576047" cy="1200329"/>
          </a:xfrm>
          <a:prstGeom prst="rect">
            <a:avLst/>
          </a:prstGeom>
          <a:noFill/>
          <a:ln>
            <a:solidFill>
              <a:schemeClr val="bg2">
                <a:lumMod val="50000"/>
              </a:schemeClr>
            </a:solidFill>
          </a:ln>
        </p:spPr>
        <p:txBody>
          <a:bodyPr wrap="square" rtlCol="0">
            <a:spAutoFit/>
          </a:bodyPr>
          <a:lstStyle/>
          <a:p>
            <a:r>
              <a:rPr lang="es-ES" dirty="0" smtClean="0"/>
              <a:t>Debido a que los campos utilizados en la base de datos fueron en su totalidad del mismo tipo de dato, se optó por señalar los principales de cada tabla.</a:t>
            </a:r>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9028" y="700873"/>
            <a:ext cx="5207000" cy="1293028"/>
          </a:xfrm>
        </p:spPr>
        <p:txBody>
          <a:bodyPr/>
          <a:lstStyle/>
          <a:p>
            <a:r>
              <a:rPr lang="es-MX" dirty="0" smtClean="0"/>
              <a:t>Diseño de formularios</a:t>
            </a:r>
            <a:endParaRPr lang="es-MX" dirty="0"/>
          </a:p>
        </p:txBody>
      </p:sp>
      <p:sp>
        <p:nvSpPr>
          <p:cNvPr id="3" name="Marcador de contenido 2"/>
          <p:cNvSpPr>
            <a:spLocks noGrp="1"/>
          </p:cNvSpPr>
          <p:nvPr>
            <p:ph sz="half" idx="1"/>
          </p:nvPr>
        </p:nvSpPr>
        <p:spPr/>
        <p:txBody>
          <a:bodyPr>
            <a:normAutofit/>
          </a:bodyPr>
          <a:lstStyle/>
          <a:p>
            <a:r>
              <a:rPr lang="es-MX" dirty="0"/>
              <a:t>En Visual Studio 2010 se diseñaron los formularios principales. Se insertaron “</a:t>
            </a:r>
            <a:r>
              <a:rPr lang="es-MX" dirty="0" err="1"/>
              <a:t>Labels</a:t>
            </a:r>
            <a:r>
              <a:rPr lang="es-MX" dirty="0"/>
              <a:t>” y “</a:t>
            </a:r>
            <a:r>
              <a:rPr lang="es-MX" dirty="0" err="1"/>
              <a:t>TextBox</a:t>
            </a:r>
            <a:r>
              <a:rPr lang="es-MX" dirty="0"/>
              <a:t>” para el ingreso y posterior almacenamiento de cada uno de los datos analizados; Se implementaron botones para la navegación dentro del programa entre los formularios de cada entidad, dividiéndolas en dos: Registro de Profesor y Registro de Directivos.</a:t>
            </a:r>
          </a:p>
          <a:p>
            <a:endParaRPr lang="es-MX" dirty="0"/>
          </a:p>
        </p:txBody>
      </p:sp>
      <p:pic>
        <p:nvPicPr>
          <p:cNvPr id="6" name="9 Imagen" descr="6.png"/>
          <p:cNvPicPr>
            <a:picLocks noGrp="1" noChangeAspect="1"/>
          </p:cNvPicPr>
          <p:nvPr>
            <p:ph sz="half" idx="2"/>
          </p:nvPr>
        </p:nvPicPr>
        <p:blipFill>
          <a:blip r:embed="rId2" cstate="print"/>
          <a:stretch>
            <a:fillRect/>
          </a:stretch>
        </p:blipFill>
        <p:spPr>
          <a:xfrm>
            <a:off x="6172200" y="2855263"/>
            <a:ext cx="4762500" cy="2701636"/>
          </a:xfrm>
          <a:prstGeom prst="rect">
            <a:avLst/>
          </a:prstGeom>
        </p:spPr>
      </p:pic>
      <p:cxnSp>
        <p:nvCxnSpPr>
          <p:cNvPr id="5" name="Conector recto 4"/>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6 Imagen" descr="Consulta de formatos.png"/>
          <p:cNvPicPr/>
          <p:nvPr/>
        </p:nvPicPr>
        <p:blipFill>
          <a:blip r:embed="rId3" cstate="print"/>
          <a:srcRect l="2036" t="4348" r="8802" b="14203"/>
          <a:stretch>
            <a:fillRect/>
          </a:stretch>
        </p:blipFill>
        <p:spPr>
          <a:xfrm>
            <a:off x="6677643" y="369513"/>
            <a:ext cx="2950452" cy="1638581"/>
          </a:xfrm>
          <a:prstGeom prst="rect">
            <a:avLst/>
          </a:prstGeom>
        </p:spPr>
      </p:pic>
      <p:pic>
        <p:nvPicPr>
          <p:cNvPr id="8" name="8 Imagen" descr="REGISTRO PROFESOR.png"/>
          <p:cNvPicPr/>
          <p:nvPr/>
        </p:nvPicPr>
        <p:blipFill>
          <a:blip r:embed="rId4" cstate="print"/>
          <a:srcRect b="6087"/>
          <a:stretch>
            <a:fillRect/>
          </a:stretch>
        </p:blipFill>
        <p:spPr>
          <a:xfrm>
            <a:off x="8498540" y="2083173"/>
            <a:ext cx="2645709" cy="1897156"/>
          </a:xfrm>
          <a:prstGeom prst="rect">
            <a:avLst/>
          </a:prstGeom>
        </p:spPr>
      </p:pic>
    </p:spTree>
    <p:extLst>
      <p:ext uri="{BB962C8B-B14F-4D97-AF65-F5344CB8AC3E}">
        <p14:creationId xmlns:p14="http://schemas.microsoft.com/office/powerpoint/2010/main" val="1056322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660400" y="1661159"/>
            <a:ext cx="5334000" cy="4024125"/>
          </a:xfrm>
        </p:spPr>
        <p:txBody>
          <a:bodyPr/>
          <a:lstStyle/>
          <a:p>
            <a:r>
              <a:rPr lang="es-MX" dirty="0"/>
              <a:t>En “Registro de Directivos” existen varios elementos: Registro de Alumno, Registro de Directivo, Registro de Empresa, Registro de Nueva Visita y Aviso al Profesor.</a:t>
            </a:r>
          </a:p>
          <a:p>
            <a:endParaRPr lang="es-MX" dirty="0"/>
          </a:p>
        </p:txBody>
      </p:sp>
      <p:sp>
        <p:nvSpPr>
          <p:cNvPr id="4" name="Marcador de contenido 3"/>
          <p:cNvSpPr>
            <a:spLocks noGrp="1"/>
          </p:cNvSpPr>
          <p:nvPr>
            <p:ph sz="half" idx="2"/>
          </p:nvPr>
        </p:nvSpPr>
        <p:spPr>
          <a:xfrm>
            <a:off x="6184900" y="632459"/>
            <a:ext cx="4959850" cy="4024125"/>
          </a:xfrm>
        </p:spPr>
        <p:txBody>
          <a:bodyPr/>
          <a:lstStyle/>
          <a:p>
            <a:r>
              <a:rPr lang="es-MX" dirty="0"/>
              <a:t>En el formulario de inicio también existe una tercera opción, llamada “Consulta de Formatos”.</a:t>
            </a:r>
          </a:p>
          <a:p>
            <a:endParaRPr lang="es-MX" dirty="0"/>
          </a:p>
        </p:txBody>
      </p:sp>
      <p:pic>
        <p:nvPicPr>
          <p:cNvPr id="5" name="7 Imagen" descr="15.png"/>
          <p:cNvPicPr>
            <a:picLocks noChangeAspect="1"/>
          </p:cNvPicPr>
          <p:nvPr/>
        </p:nvPicPr>
        <p:blipFill>
          <a:blip r:embed="rId2" cstate="print"/>
          <a:stretch>
            <a:fillRect/>
          </a:stretch>
        </p:blipFill>
        <p:spPr>
          <a:xfrm>
            <a:off x="1832126" y="3362173"/>
            <a:ext cx="2621800" cy="3138775"/>
          </a:xfrm>
          <a:prstGeom prst="rect">
            <a:avLst/>
          </a:prstGeom>
        </p:spPr>
      </p:pic>
      <p:pic>
        <p:nvPicPr>
          <p:cNvPr id="6" name="9 Imagen" descr="6.png"/>
          <p:cNvPicPr>
            <a:picLocks noChangeAspect="1"/>
          </p:cNvPicPr>
          <p:nvPr/>
        </p:nvPicPr>
        <p:blipFill>
          <a:blip r:embed="rId3" cstate="print"/>
          <a:stretch>
            <a:fillRect/>
          </a:stretch>
        </p:blipFill>
        <p:spPr>
          <a:xfrm>
            <a:off x="6512434" y="1897357"/>
            <a:ext cx="3431666" cy="2060912"/>
          </a:xfrm>
          <a:prstGeom prst="rect">
            <a:avLst/>
          </a:prstGeom>
        </p:spPr>
      </p:pic>
      <p:pic>
        <p:nvPicPr>
          <p:cNvPr id="7" name="7 Imagen" descr="21.png"/>
          <p:cNvPicPr>
            <a:picLocks noChangeAspect="1"/>
          </p:cNvPicPr>
          <p:nvPr/>
        </p:nvPicPr>
        <p:blipFill>
          <a:blip r:embed="rId4" cstate="print"/>
          <a:stretch>
            <a:fillRect/>
          </a:stretch>
        </p:blipFill>
        <p:spPr>
          <a:xfrm>
            <a:off x="8228268" y="3469064"/>
            <a:ext cx="2611182" cy="3170587"/>
          </a:xfrm>
          <a:prstGeom prst="rect">
            <a:avLst/>
          </a:prstGeom>
        </p:spPr>
      </p:pic>
      <p:cxnSp>
        <p:nvCxnSpPr>
          <p:cNvPr id="8" name="Conector recto 7"/>
          <p:cNvCxnSpPr/>
          <p:nvPr/>
        </p:nvCxnSpPr>
        <p:spPr>
          <a:xfrm>
            <a:off x="6099142"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810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1">
  <a:themeElements>
    <a:clrScheme name="Personalizado 11">
      <a:dk1>
        <a:sysClr val="windowText" lastClr="000000"/>
      </a:dk1>
      <a:lt1>
        <a:srgbClr val="000000"/>
      </a:lt1>
      <a:dk2>
        <a:srgbClr val="464646"/>
      </a:dk2>
      <a:lt2>
        <a:srgbClr val="DEF5FA"/>
      </a:lt2>
      <a:accent1>
        <a:srgbClr val="2DA2BF"/>
      </a:accent1>
      <a:accent2>
        <a:srgbClr val="2DA2BF"/>
      </a:accent2>
      <a:accent3>
        <a:srgbClr val="5D2D37"/>
      </a:accent3>
      <a:accent4>
        <a:srgbClr val="39639D"/>
      </a:accent4>
      <a:accent5>
        <a:srgbClr val="474B78"/>
      </a:accent5>
      <a:accent6>
        <a:srgbClr val="FFC000"/>
      </a:accent6>
      <a:hlink>
        <a:srgbClr val="1896C8"/>
      </a:hlink>
      <a:folHlink>
        <a:srgbClr val="44B9E8"/>
      </a:folHlink>
    </a:clrScheme>
    <a:fontScheme name="Estela de condensación">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ppt/theme/theme2.xml><?xml version="1.0" encoding="utf-8"?>
<a:theme xmlns:a="http://schemas.openxmlformats.org/drawingml/2006/main" name="Tema1">
  <a:themeElements>
    <a:clrScheme name="Personalizado 5">
      <a:dk1>
        <a:sysClr val="windowText" lastClr="000000"/>
      </a:dk1>
      <a:lt1>
        <a:sysClr val="window" lastClr="FFFFFF"/>
      </a:lt1>
      <a:dk2>
        <a:srgbClr val="464646"/>
      </a:dk2>
      <a:lt2>
        <a:srgbClr val="DEF5FA"/>
      </a:lt2>
      <a:accent1>
        <a:srgbClr val="2DA2BF"/>
      </a:accent1>
      <a:accent2>
        <a:srgbClr val="DA1F28"/>
      </a:accent2>
      <a:accent3>
        <a:srgbClr val="5D2D37"/>
      </a:accent3>
      <a:accent4>
        <a:srgbClr val="39639D"/>
      </a:accent4>
      <a:accent5>
        <a:srgbClr val="474B78"/>
      </a:accent5>
      <a:accent6>
        <a:srgbClr val="7D3C4A"/>
      </a:accent6>
      <a:hlink>
        <a:srgbClr val="1896C8"/>
      </a:hlink>
      <a:folHlink>
        <a:srgbClr val="44B9E8"/>
      </a:folHlink>
    </a:clrScheme>
    <a:fontScheme name="Estela de condensación">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TotalTime>
  <Words>1619</Words>
  <Application>Microsoft Office PowerPoint</Application>
  <PresentationFormat>Personalizado</PresentationFormat>
  <Paragraphs>112</Paragraphs>
  <Slides>15</Slides>
  <Notes>0</Notes>
  <HiddenSlides>0</HiddenSlides>
  <MMClips>0</MMClips>
  <ScaleCrop>false</ScaleCrop>
  <HeadingPairs>
    <vt:vector size="4" baseType="variant">
      <vt:variant>
        <vt:lpstr>Tema</vt:lpstr>
      </vt:variant>
      <vt:variant>
        <vt:i4>2</vt:i4>
      </vt:variant>
      <vt:variant>
        <vt:lpstr>Títulos de diapositiva</vt:lpstr>
      </vt:variant>
      <vt:variant>
        <vt:i4>15</vt:i4>
      </vt:variant>
    </vt:vector>
  </HeadingPairs>
  <TitlesOfParts>
    <vt:vector size="17" baseType="lpstr">
      <vt:lpstr>1_Tema1</vt:lpstr>
      <vt:lpstr>Tema1</vt:lpstr>
      <vt:lpstr>Control de prácticas y visitas</vt:lpstr>
      <vt:lpstr>índice</vt:lpstr>
      <vt:lpstr>introducción</vt:lpstr>
      <vt:lpstr>Presentación de PowerPoint</vt:lpstr>
      <vt:lpstr>REQUERIMIENTOS DEL SISTEMA</vt:lpstr>
      <vt:lpstr>Presentación de PowerPoint</vt:lpstr>
      <vt:lpstr>Base de datos</vt:lpstr>
      <vt:lpstr>Diseño de formularios</vt:lpstr>
      <vt:lpstr>Presentación de PowerPoint</vt:lpstr>
      <vt:lpstr>Presentación de PowerPoint</vt:lpstr>
      <vt:lpstr>Presentación de PowerPoint</vt:lpstr>
      <vt:lpstr>Aviso al profesor</vt:lpstr>
      <vt:lpstr>consultas</vt:lpstr>
      <vt:lpstr>Presentación de PowerPoint</vt:lpstr>
      <vt:lpstr>EQUIPO FORMADO POR: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prácticas y visitas</dc:title>
  <dc:creator>Alumno</dc:creator>
  <cp:lastModifiedBy>MMC</cp:lastModifiedBy>
  <cp:revision>81</cp:revision>
  <cp:lastPrinted>2016-06-09T18:56:45Z</cp:lastPrinted>
  <dcterms:created xsi:type="dcterms:W3CDTF">2016-04-05T17:58:00Z</dcterms:created>
  <dcterms:modified xsi:type="dcterms:W3CDTF">2016-06-09T19:06:04Z</dcterms:modified>
</cp:coreProperties>
</file>