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88" r:id="rId2"/>
  </p:sldMasterIdLst>
  <p:notesMasterIdLst>
    <p:notesMasterId r:id="rId20"/>
  </p:notesMasterIdLst>
  <p:sldIdLst>
    <p:sldId id="256" r:id="rId3"/>
    <p:sldId id="257" r:id="rId4"/>
    <p:sldId id="258" r:id="rId5"/>
    <p:sldId id="259" r:id="rId6"/>
    <p:sldId id="260" r:id="rId7"/>
    <p:sldId id="263" r:id="rId8"/>
    <p:sldId id="261" r:id="rId9"/>
    <p:sldId id="264" r:id="rId10"/>
    <p:sldId id="265" r:id="rId11"/>
    <p:sldId id="266" r:id="rId12"/>
    <p:sldId id="267" r:id="rId13"/>
    <p:sldId id="262" r:id="rId14"/>
    <p:sldId id="268" r:id="rId15"/>
    <p:sldId id="270" r:id="rId16"/>
    <p:sldId id="271" r:id="rId17"/>
    <p:sldId id="272" r:id="rId18"/>
    <p:sldId id="269" r:id="rId19"/>
  </p:sldIdLst>
  <p:sldSz cx="12190413"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5949" autoAdjust="0"/>
  </p:normalViewPr>
  <p:slideViewPr>
    <p:cSldViewPr snapToGrid="0">
      <p:cViewPr>
        <p:scale>
          <a:sx n="120" d="100"/>
          <a:sy n="120" d="100"/>
        </p:scale>
        <p:origin x="-6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1312F-7D03-479F-87E7-BAE99D79272E}" type="doc">
      <dgm:prSet loTypeId="urn:microsoft.com/office/officeart/2005/8/layout/hProcess10#1" loCatId="process" qsTypeId="urn:microsoft.com/office/officeart/2005/8/quickstyle/simple1" qsCatId="simple" csTypeId="urn:microsoft.com/office/officeart/2005/8/colors/accent1_2" csCatId="accent1" phldr="1"/>
      <dgm:spPr/>
      <dgm:t>
        <a:bodyPr/>
        <a:lstStyle/>
        <a:p>
          <a:endParaRPr lang="es-MX"/>
        </a:p>
      </dgm:t>
    </dgm:pt>
    <dgm:pt modelId="{DD2C0822-94F5-4BBC-9C0B-17E39A84BB01}">
      <dgm:prSet phldrT="[Texto]"/>
      <dgm:spPr/>
      <dgm:t>
        <a:bodyPr/>
        <a:lstStyle/>
        <a:p>
          <a:r>
            <a:rPr lang="es-ES" dirty="0" smtClean="0"/>
            <a:t>Instalación</a:t>
          </a:r>
        </a:p>
        <a:p>
          <a:r>
            <a:rPr lang="es-ES" dirty="0" smtClean="0"/>
            <a:t>del programa</a:t>
          </a:r>
          <a:endParaRPr lang="es-MX" dirty="0"/>
        </a:p>
      </dgm:t>
    </dgm:pt>
    <dgm:pt modelId="{BF9EE663-F0BB-47A8-B0A8-760B983CD208}" type="parTrans" cxnId="{E0DF17E3-8AC4-4457-ACCF-3E915E49DC5F}">
      <dgm:prSet/>
      <dgm:spPr/>
      <dgm:t>
        <a:bodyPr/>
        <a:lstStyle/>
        <a:p>
          <a:endParaRPr lang="es-MX"/>
        </a:p>
      </dgm:t>
    </dgm:pt>
    <dgm:pt modelId="{C6CF7DD8-3387-42DE-8FCA-B1249DD305E2}" type="sibTrans" cxnId="{E0DF17E3-8AC4-4457-ACCF-3E915E49DC5F}">
      <dgm:prSet/>
      <dgm:spPr/>
      <dgm:t>
        <a:bodyPr/>
        <a:lstStyle/>
        <a:p>
          <a:endParaRPr lang="es-MX"/>
        </a:p>
      </dgm:t>
    </dgm:pt>
    <dgm:pt modelId="{9FA5C1E9-9B96-499A-A7FF-87867B57AF0C}">
      <dgm:prSet phldrT="[Texto]"/>
      <dgm:spPr/>
      <dgm:t>
        <a:bodyPr/>
        <a:lstStyle/>
        <a:p>
          <a:r>
            <a:rPr lang="es-ES" dirty="0" smtClean="0"/>
            <a:t>Acceso a la aplicación</a:t>
          </a:r>
          <a:endParaRPr lang="es-MX" dirty="0"/>
        </a:p>
      </dgm:t>
    </dgm:pt>
    <dgm:pt modelId="{E3710FC8-D7D6-4136-B9FD-973BF7DD3E55}" type="parTrans" cxnId="{1DF844C2-F664-4058-B4E3-3EB4D521688E}">
      <dgm:prSet/>
      <dgm:spPr/>
      <dgm:t>
        <a:bodyPr/>
        <a:lstStyle/>
        <a:p>
          <a:endParaRPr lang="es-MX"/>
        </a:p>
      </dgm:t>
    </dgm:pt>
    <dgm:pt modelId="{F07588D6-9FF2-4C0E-AD44-1F1BB97BDE75}" type="sibTrans" cxnId="{1DF844C2-F664-4058-B4E3-3EB4D521688E}">
      <dgm:prSet/>
      <dgm:spPr/>
      <dgm:t>
        <a:bodyPr/>
        <a:lstStyle/>
        <a:p>
          <a:endParaRPr lang="es-MX"/>
        </a:p>
      </dgm:t>
    </dgm:pt>
    <dgm:pt modelId="{937CA270-669C-489C-A0A6-9264935161C5}">
      <dgm:prSet phldrT="[Texto]"/>
      <dgm:spPr/>
      <dgm:t>
        <a:bodyPr/>
        <a:lstStyle/>
        <a:p>
          <a:r>
            <a:rPr lang="es-ES" dirty="0" smtClean="0"/>
            <a:t>Ingreso de datos</a:t>
          </a:r>
          <a:endParaRPr lang="es-MX" dirty="0"/>
        </a:p>
      </dgm:t>
    </dgm:pt>
    <dgm:pt modelId="{F3BA8B8A-2184-4342-BB8A-255176CC0358}" type="parTrans" cxnId="{4B7D29C0-5C6C-4E1C-A821-79ADC4E343B0}">
      <dgm:prSet/>
      <dgm:spPr/>
      <dgm:t>
        <a:bodyPr/>
        <a:lstStyle/>
        <a:p>
          <a:endParaRPr lang="es-MX"/>
        </a:p>
      </dgm:t>
    </dgm:pt>
    <dgm:pt modelId="{29908A5E-5ABF-47FE-AC81-72B41F025497}" type="sibTrans" cxnId="{4B7D29C0-5C6C-4E1C-A821-79ADC4E343B0}">
      <dgm:prSet/>
      <dgm:spPr/>
      <dgm:t>
        <a:bodyPr/>
        <a:lstStyle/>
        <a:p>
          <a:endParaRPr lang="es-MX"/>
        </a:p>
      </dgm:t>
    </dgm:pt>
    <dgm:pt modelId="{38172B6D-F14E-4372-9C61-3BD193956805}">
      <dgm:prSet/>
      <dgm:spPr/>
      <dgm:t>
        <a:bodyPr/>
        <a:lstStyle/>
        <a:p>
          <a:r>
            <a:rPr lang="es-ES" dirty="0" smtClean="0"/>
            <a:t>Consulta de formularios</a:t>
          </a:r>
          <a:endParaRPr lang="es-MX" dirty="0"/>
        </a:p>
      </dgm:t>
    </dgm:pt>
    <dgm:pt modelId="{EACDF4F6-2390-4E65-99B0-A8B3B08C47B4}" type="parTrans" cxnId="{34682E73-161F-4353-AE38-4E2863431C1C}">
      <dgm:prSet/>
      <dgm:spPr/>
      <dgm:t>
        <a:bodyPr/>
        <a:lstStyle/>
        <a:p>
          <a:endParaRPr lang="es-MX"/>
        </a:p>
      </dgm:t>
    </dgm:pt>
    <dgm:pt modelId="{32E43AE9-CE0A-407B-B55D-5B43DB0C97F3}" type="sibTrans" cxnId="{34682E73-161F-4353-AE38-4E2863431C1C}">
      <dgm:prSet/>
      <dgm:spPr/>
      <dgm:t>
        <a:bodyPr/>
        <a:lstStyle/>
        <a:p>
          <a:endParaRPr lang="es-MX"/>
        </a:p>
      </dgm:t>
    </dgm:pt>
    <dgm:pt modelId="{2C3A09B9-B042-4468-BE52-1FBA8AAF9510}" type="pres">
      <dgm:prSet presAssocID="{3531312F-7D03-479F-87E7-BAE99D79272E}" presName="Name0" presStyleCnt="0">
        <dgm:presLayoutVars>
          <dgm:dir/>
          <dgm:resizeHandles val="exact"/>
        </dgm:presLayoutVars>
      </dgm:prSet>
      <dgm:spPr/>
      <dgm:t>
        <a:bodyPr/>
        <a:lstStyle/>
        <a:p>
          <a:endParaRPr lang="es-MX"/>
        </a:p>
      </dgm:t>
    </dgm:pt>
    <dgm:pt modelId="{F6E57357-D99D-4E32-9073-409ABA55D4AD}" type="pres">
      <dgm:prSet presAssocID="{DD2C0822-94F5-4BBC-9C0B-17E39A84BB01}" presName="composite" presStyleCnt="0"/>
      <dgm:spPr/>
    </dgm:pt>
    <dgm:pt modelId="{ED7E908B-3309-4A4E-AECC-ECE8266DEFCE}" type="pres">
      <dgm:prSet presAssocID="{DD2C0822-94F5-4BBC-9C0B-17E39A84BB01}" presName="imagSh" presStyleLbl="bgImgPlace1" presStyleIdx="0" presStyleCnt="4"/>
      <dgm:spPr>
        <a:blipFill rotWithShape="0">
          <a:blip xmlns:r="http://schemas.openxmlformats.org/officeDocument/2006/relationships" r:embed="rId1"/>
          <a:stretch>
            <a:fillRect/>
          </a:stretch>
        </a:blipFill>
      </dgm:spPr>
    </dgm:pt>
    <dgm:pt modelId="{4F387102-7B74-4525-8078-0A8F8777EF1E}" type="pres">
      <dgm:prSet presAssocID="{DD2C0822-94F5-4BBC-9C0B-17E39A84BB01}" presName="txNode" presStyleLbl="node1" presStyleIdx="0" presStyleCnt="4">
        <dgm:presLayoutVars>
          <dgm:bulletEnabled val="1"/>
        </dgm:presLayoutVars>
      </dgm:prSet>
      <dgm:spPr/>
      <dgm:t>
        <a:bodyPr/>
        <a:lstStyle/>
        <a:p>
          <a:endParaRPr lang="es-MX"/>
        </a:p>
      </dgm:t>
    </dgm:pt>
    <dgm:pt modelId="{02206674-C0CD-453E-BAC8-45E0547BF7AA}" type="pres">
      <dgm:prSet presAssocID="{C6CF7DD8-3387-42DE-8FCA-B1249DD305E2}" presName="sibTrans" presStyleLbl="sibTrans2D1" presStyleIdx="0" presStyleCnt="3"/>
      <dgm:spPr/>
      <dgm:t>
        <a:bodyPr/>
        <a:lstStyle/>
        <a:p>
          <a:endParaRPr lang="es-MX"/>
        </a:p>
      </dgm:t>
    </dgm:pt>
    <dgm:pt modelId="{76829ED1-EA0A-407A-BB5A-F3A87B4B30A8}" type="pres">
      <dgm:prSet presAssocID="{C6CF7DD8-3387-42DE-8FCA-B1249DD305E2}" presName="connTx" presStyleLbl="sibTrans2D1" presStyleIdx="0" presStyleCnt="3"/>
      <dgm:spPr/>
      <dgm:t>
        <a:bodyPr/>
        <a:lstStyle/>
        <a:p>
          <a:endParaRPr lang="es-MX"/>
        </a:p>
      </dgm:t>
    </dgm:pt>
    <dgm:pt modelId="{DC7A6594-3651-4EAD-8973-BC3EFFCD2F17}" type="pres">
      <dgm:prSet presAssocID="{9FA5C1E9-9B96-499A-A7FF-87867B57AF0C}" presName="composite" presStyleCnt="0"/>
      <dgm:spPr/>
    </dgm:pt>
    <dgm:pt modelId="{097DEEF5-0F0D-4A65-8584-3B9DC6DC675F}" type="pres">
      <dgm:prSet presAssocID="{9FA5C1E9-9B96-499A-A7FF-87867B57AF0C}" presName="imagSh" presStyleLbl="bgImgPlace1" presStyleIdx="1" presStyleCnt="4"/>
      <dgm:spPr>
        <a:blipFill rotWithShape="0">
          <a:blip xmlns:r="http://schemas.openxmlformats.org/officeDocument/2006/relationships" r:embed="rId2"/>
          <a:stretch>
            <a:fillRect/>
          </a:stretch>
        </a:blipFill>
      </dgm:spPr>
    </dgm:pt>
    <dgm:pt modelId="{B472798D-1DAF-4BB3-8D14-7CE12BE43BEC}" type="pres">
      <dgm:prSet presAssocID="{9FA5C1E9-9B96-499A-A7FF-87867B57AF0C}" presName="txNode" presStyleLbl="node1" presStyleIdx="1" presStyleCnt="4">
        <dgm:presLayoutVars>
          <dgm:bulletEnabled val="1"/>
        </dgm:presLayoutVars>
      </dgm:prSet>
      <dgm:spPr/>
      <dgm:t>
        <a:bodyPr/>
        <a:lstStyle/>
        <a:p>
          <a:endParaRPr lang="es-MX"/>
        </a:p>
      </dgm:t>
    </dgm:pt>
    <dgm:pt modelId="{08646F18-158A-446A-B80B-DEC6B50AA9CF}" type="pres">
      <dgm:prSet presAssocID="{F07588D6-9FF2-4C0E-AD44-1F1BB97BDE75}" presName="sibTrans" presStyleLbl="sibTrans2D1" presStyleIdx="1" presStyleCnt="3"/>
      <dgm:spPr/>
      <dgm:t>
        <a:bodyPr/>
        <a:lstStyle/>
        <a:p>
          <a:endParaRPr lang="es-MX"/>
        </a:p>
      </dgm:t>
    </dgm:pt>
    <dgm:pt modelId="{E4BB16E3-E349-4B83-B5C1-1C5B89F56B7E}" type="pres">
      <dgm:prSet presAssocID="{F07588D6-9FF2-4C0E-AD44-1F1BB97BDE75}" presName="connTx" presStyleLbl="sibTrans2D1" presStyleIdx="1" presStyleCnt="3"/>
      <dgm:spPr/>
      <dgm:t>
        <a:bodyPr/>
        <a:lstStyle/>
        <a:p>
          <a:endParaRPr lang="es-MX"/>
        </a:p>
      </dgm:t>
    </dgm:pt>
    <dgm:pt modelId="{7E964DD2-8E4C-4405-BE58-BEFF587CDF89}" type="pres">
      <dgm:prSet presAssocID="{937CA270-669C-489C-A0A6-9264935161C5}" presName="composite" presStyleCnt="0"/>
      <dgm:spPr/>
    </dgm:pt>
    <dgm:pt modelId="{17D8B479-6DB6-4BAA-B257-DF049C4E656C}" type="pres">
      <dgm:prSet presAssocID="{937CA270-669C-489C-A0A6-9264935161C5}" presName="imagSh" presStyleLbl="bgImgPlace1" presStyleIdx="2" presStyleCnt="4"/>
      <dgm:spPr>
        <a:blipFill rotWithShape="0">
          <a:blip xmlns:r="http://schemas.openxmlformats.org/officeDocument/2006/relationships" r:embed="rId3"/>
          <a:stretch>
            <a:fillRect/>
          </a:stretch>
        </a:blipFill>
      </dgm:spPr>
      <dgm:t>
        <a:bodyPr/>
        <a:lstStyle/>
        <a:p>
          <a:endParaRPr lang="es-MX"/>
        </a:p>
      </dgm:t>
    </dgm:pt>
    <dgm:pt modelId="{6F1EF36A-82B0-4131-AE1C-EBD800ECA58A}" type="pres">
      <dgm:prSet presAssocID="{937CA270-669C-489C-A0A6-9264935161C5}" presName="txNode" presStyleLbl="node1" presStyleIdx="2" presStyleCnt="4">
        <dgm:presLayoutVars>
          <dgm:bulletEnabled val="1"/>
        </dgm:presLayoutVars>
      </dgm:prSet>
      <dgm:spPr/>
      <dgm:t>
        <a:bodyPr/>
        <a:lstStyle/>
        <a:p>
          <a:endParaRPr lang="es-MX"/>
        </a:p>
      </dgm:t>
    </dgm:pt>
    <dgm:pt modelId="{E7885AF6-E4B9-4E8D-9F66-7F8BE90E7B49}" type="pres">
      <dgm:prSet presAssocID="{29908A5E-5ABF-47FE-AC81-72B41F025497}" presName="sibTrans" presStyleLbl="sibTrans2D1" presStyleIdx="2" presStyleCnt="3"/>
      <dgm:spPr/>
      <dgm:t>
        <a:bodyPr/>
        <a:lstStyle/>
        <a:p>
          <a:endParaRPr lang="es-MX"/>
        </a:p>
      </dgm:t>
    </dgm:pt>
    <dgm:pt modelId="{CDBF3F5A-4EC8-4545-9474-B991D255FDCF}" type="pres">
      <dgm:prSet presAssocID="{29908A5E-5ABF-47FE-AC81-72B41F025497}" presName="connTx" presStyleLbl="sibTrans2D1" presStyleIdx="2" presStyleCnt="3"/>
      <dgm:spPr/>
      <dgm:t>
        <a:bodyPr/>
        <a:lstStyle/>
        <a:p>
          <a:endParaRPr lang="es-MX"/>
        </a:p>
      </dgm:t>
    </dgm:pt>
    <dgm:pt modelId="{3CC62E04-8960-4A6D-AF20-99C06C6A9ADF}" type="pres">
      <dgm:prSet presAssocID="{38172B6D-F14E-4372-9C61-3BD193956805}" presName="composite" presStyleCnt="0"/>
      <dgm:spPr/>
    </dgm:pt>
    <dgm:pt modelId="{6862E9EA-A344-47C0-B659-531CE52DB49C}" type="pres">
      <dgm:prSet presAssocID="{38172B6D-F14E-4372-9C61-3BD193956805}" presName="imagSh" presStyleLbl="bgImgPlace1" presStyleIdx="3" presStyleCnt="4"/>
      <dgm:spPr>
        <a:blipFill rotWithShape="0">
          <a:blip xmlns:r="http://schemas.openxmlformats.org/officeDocument/2006/relationships" r:embed="rId4"/>
          <a:stretch>
            <a:fillRect/>
          </a:stretch>
        </a:blipFill>
      </dgm:spPr>
    </dgm:pt>
    <dgm:pt modelId="{BD206DC9-F278-4B98-A8CF-7E10AF22E04A}" type="pres">
      <dgm:prSet presAssocID="{38172B6D-F14E-4372-9C61-3BD193956805}" presName="txNode" presStyleLbl="node1" presStyleIdx="3" presStyleCnt="4">
        <dgm:presLayoutVars>
          <dgm:bulletEnabled val="1"/>
        </dgm:presLayoutVars>
      </dgm:prSet>
      <dgm:spPr/>
      <dgm:t>
        <a:bodyPr/>
        <a:lstStyle/>
        <a:p>
          <a:endParaRPr lang="es-MX"/>
        </a:p>
      </dgm:t>
    </dgm:pt>
  </dgm:ptLst>
  <dgm:cxnLst>
    <dgm:cxn modelId="{3746A796-D7EA-4C29-8D00-8DBAD866862C}" type="presOf" srcId="{38172B6D-F14E-4372-9C61-3BD193956805}" destId="{BD206DC9-F278-4B98-A8CF-7E10AF22E04A}" srcOrd="0" destOrd="0" presId="urn:microsoft.com/office/officeart/2005/8/layout/hProcess10#1"/>
    <dgm:cxn modelId="{1DF844C2-F664-4058-B4E3-3EB4D521688E}" srcId="{3531312F-7D03-479F-87E7-BAE99D79272E}" destId="{9FA5C1E9-9B96-499A-A7FF-87867B57AF0C}" srcOrd="1" destOrd="0" parTransId="{E3710FC8-D7D6-4136-B9FD-973BF7DD3E55}" sibTransId="{F07588D6-9FF2-4C0E-AD44-1F1BB97BDE75}"/>
    <dgm:cxn modelId="{163413E2-C609-4BAE-98CC-347D25F16CEA}" type="presOf" srcId="{F07588D6-9FF2-4C0E-AD44-1F1BB97BDE75}" destId="{08646F18-158A-446A-B80B-DEC6B50AA9CF}" srcOrd="0" destOrd="0" presId="urn:microsoft.com/office/officeart/2005/8/layout/hProcess10#1"/>
    <dgm:cxn modelId="{205EBA83-83D2-4C26-915B-492CBC8EFD54}" type="presOf" srcId="{29908A5E-5ABF-47FE-AC81-72B41F025497}" destId="{CDBF3F5A-4EC8-4545-9474-B991D255FDCF}" srcOrd="1" destOrd="0" presId="urn:microsoft.com/office/officeart/2005/8/layout/hProcess10#1"/>
    <dgm:cxn modelId="{4B7D29C0-5C6C-4E1C-A821-79ADC4E343B0}" srcId="{3531312F-7D03-479F-87E7-BAE99D79272E}" destId="{937CA270-669C-489C-A0A6-9264935161C5}" srcOrd="2" destOrd="0" parTransId="{F3BA8B8A-2184-4342-BB8A-255176CC0358}" sibTransId="{29908A5E-5ABF-47FE-AC81-72B41F025497}"/>
    <dgm:cxn modelId="{E0DF17E3-8AC4-4457-ACCF-3E915E49DC5F}" srcId="{3531312F-7D03-479F-87E7-BAE99D79272E}" destId="{DD2C0822-94F5-4BBC-9C0B-17E39A84BB01}" srcOrd="0" destOrd="0" parTransId="{BF9EE663-F0BB-47A8-B0A8-760B983CD208}" sibTransId="{C6CF7DD8-3387-42DE-8FCA-B1249DD305E2}"/>
    <dgm:cxn modelId="{69546EB1-BB77-408C-B5D7-6FA3A92D8815}" type="presOf" srcId="{937CA270-669C-489C-A0A6-9264935161C5}" destId="{6F1EF36A-82B0-4131-AE1C-EBD800ECA58A}" srcOrd="0" destOrd="0" presId="urn:microsoft.com/office/officeart/2005/8/layout/hProcess10#1"/>
    <dgm:cxn modelId="{18BB1713-0D8D-43D9-BDDB-938E0E3F1FF5}" type="presOf" srcId="{C6CF7DD8-3387-42DE-8FCA-B1249DD305E2}" destId="{02206674-C0CD-453E-BAC8-45E0547BF7AA}" srcOrd="0" destOrd="0" presId="urn:microsoft.com/office/officeart/2005/8/layout/hProcess10#1"/>
    <dgm:cxn modelId="{EB93BB02-6792-4462-80B7-531BA1E9E73B}" type="presOf" srcId="{29908A5E-5ABF-47FE-AC81-72B41F025497}" destId="{E7885AF6-E4B9-4E8D-9F66-7F8BE90E7B49}" srcOrd="0" destOrd="0" presId="urn:microsoft.com/office/officeart/2005/8/layout/hProcess10#1"/>
    <dgm:cxn modelId="{DD0A31A3-D77A-448C-9DD4-6EFBAC241DD3}" type="presOf" srcId="{DD2C0822-94F5-4BBC-9C0B-17E39A84BB01}" destId="{4F387102-7B74-4525-8078-0A8F8777EF1E}" srcOrd="0" destOrd="0" presId="urn:microsoft.com/office/officeart/2005/8/layout/hProcess10#1"/>
    <dgm:cxn modelId="{0F5BE2B8-DFD8-434C-B419-90AC35340262}" type="presOf" srcId="{3531312F-7D03-479F-87E7-BAE99D79272E}" destId="{2C3A09B9-B042-4468-BE52-1FBA8AAF9510}" srcOrd="0" destOrd="0" presId="urn:microsoft.com/office/officeart/2005/8/layout/hProcess10#1"/>
    <dgm:cxn modelId="{34682E73-161F-4353-AE38-4E2863431C1C}" srcId="{3531312F-7D03-479F-87E7-BAE99D79272E}" destId="{38172B6D-F14E-4372-9C61-3BD193956805}" srcOrd="3" destOrd="0" parTransId="{EACDF4F6-2390-4E65-99B0-A8B3B08C47B4}" sibTransId="{32E43AE9-CE0A-407B-B55D-5B43DB0C97F3}"/>
    <dgm:cxn modelId="{58F63977-7181-47C7-BF77-0BF25CB0327D}" type="presOf" srcId="{9FA5C1E9-9B96-499A-A7FF-87867B57AF0C}" destId="{B472798D-1DAF-4BB3-8D14-7CE12BE43BEC}" srcOrd="0" destOrd="0" presId="urn:microsoft.com/office/officeart/2005/8/layout/hProcess10#1"/>
    <dgm:cxn modelId="{B3FAC0FB-F09A-496F-BCF1-E8DFB561BEDD}" type="presOf" srcId="{F07588D6-9FF2-4C0E-AD44-1F1BB97BDE75}" destId="{E4BB16E3-E349-4B83-B5C1-1C5B89F56B7E}" srcOrd="1" destOrd="0" presId="urn:microsoft.com/office/officeart/2005/8/layout/hProcess10#1"/>
    <dgm:cxn modelId="{366A6320-2428-4333-B271-09D319AD1A05}" type="presOf" srcId="{C6CF7DD8-3387-42DE-8FCA-B1249DD305E2}" destId="{76829ED1-EA0A-407A-BB5A-F3A87B4B30A8}" srcOrd="1" destOrd="0" presId="urn:microsoft.com/office/officeart/2005/8/layout/hProcess10#1"/>
    <dgm:cxn modelId="{48A465A6-8065-46A8-8972-7727BA6FE6F4}" type="presParOf" srcId="{2C3A09B9-B042-4468-BE52-1FBA8AAF9510}" destId="{F6E57357-D99D-4E32-9073-409ABA55D4AD}" srcOrd="0" destOrd="0" presId="urn:microsoft.com/office/officeart/2005/8/layout/hProcess10#1"/>
    <dgm:cxn modelId="{9B8D139F-235E-4C4D-B9DB-0DF6554E4B60}" type="presParOf" srcId="{F6E57357-D99D-4E32-9073-409ABA55D4AD}" destId="{ED7E908B-3309-4A4E-AECC-ECE8266DEFCE}" srcOrd="0" destOrd="0" presId="urn:microsoft.com/office/officeart/2005/8/layout/hProcess10#1"/>
    <dgm:cxn modelId="{EB60384E-4627-4B2F-BBDB-F46753E2A210}" type="presParOf" srcId="{F6E57357-D99D-4E32-9073-409ABA55D4AD}" destId="{4F387102-7B74-4525-8078-0A8F8777EF1E}" srcOrd="1" destOrd="0" presId="urn:microsoft.com/office/officeart/2005/8/layout/hProcess10#1"/>
    <dgm:cxn modelId="{4A4B6BA2-EEBE-4334-881A-C541D0C8C55D}" type="presParOf" srcId="{2C3A09B9-B042-4468-BE52-1FBA8AAF9510}" destId="{02206674-C0CD-453E-BAC8-45E0547BF7AA}" srcOrd="1" destOrd="0" presId="urn:microsoft.com/office/officeart/2005/8/layout/hProcess10#1"/>
    <dgm:cxn modelId="{C7F4C584-B9EE-4BEE-AE60-527622973CD6}" type="presParOf" srcId="{02206674-C0CD-453E-BAC8-45E0547BF7AA}" destId="{76829ED1-EA0A-407A-BB5A-F3A87B4B30A8}" srcOrd="0" destOrd="0" presId="urn:microsoft.com/office/officeart/2005/8/layout/hProcess10#1"/>
    <dgm:cxn modelId="{F054FE97-6F3B-4671-ADE9-13A5584EDCA5}" type="presParOf" srcId="{2C3A09B9-B042-4468-BE52-1FBA8AAF9510}" destId="{DC7A6594-3651-4EAD-8973-BC3EFFCD2F17}" srcOrd="2" destOrd="0" presId="urn:microsoft.com/office/officeart/2005/8/layout/hProcess10#1"/>
    <dgm:cxn modelId="{EB69FD17-2E2B-42C5-8D6A-A3D4EBFD3567}" type="presParOf" srcId="{DC7A6594-3651-4EAD-8973-BC3EFFCD2F17}" destId="{097DEEF5-0F0D-4A65-8584-3B9DC6DC675F}" srcOrd="0" destOrd="0" presId="urn:microsoft.com/office/officeart/2005/8/layout/hProcess10#1"/>
    <dgm:cxn modelId="{EF89DFD6-99E7-4D07-ABB3-799704967E5E}" type="presParOf" srcId="{DC7A6594-3651-4EAD-8973-BC3EFFCD2F17}" destId="{B472798D-1DAF-4BB3-8D14-7CE12BE43BEC}" srcOrd="1" destOrd="0" presId="urn:microsoft.com/office/officeart/2005/8/layout/hProcess10#1"/>
    <dgm:cxn modelId="{239FFE11-0F2A-4541-AC60-B449587130E1}" type="presParOf" srcId="{2C3A09B9-B042-4468-BE52-1FBA8AAF9510}" destId="{08646F18-158A-446A-B80B-DEC6B50AA9CF}" srcOrd="3" destOrd="0" presId="urn:microsoft.com/office/officeart/2005/8/layout/hProcess10#1"/>
    <dgm:cxn modelId="{B21B37C7-05E5-4AE3-9463-B9164727E6D4}" type="presParOf" srcId="{08646F18-158A-446A-B80B-DEC6B50AA9CF}" destId="{E4BB16E3-E349-4B83-B5C1-1C5B89F56B7E}" srcOrd="0" destOrd="0" presId="urn:microsoft.com/office/officeart/2005/8/layout/hProcess10#1"/>
    <dgm:cxn modelId="{97336BD1-E0A6-4B36-A48F-A89DC0791E6D}" type="presParOf" srcId="{2C3A09B9-B042-4468-BE52-1FBA8AAF9510}" destId="{7E964DD2-8E4C-4405-BE58-BEFF587CDF89}" srcOrd="4" destOrd="0" presId="urn:microsoft.com/office/officeart/2005/8/layout/hProcess10#1"/>
    <dgm:cxn modelId="{D0ACEAAA-E268-4FAF-A5A5-7AEE87F3B66A}" type="presParOf" srcId="{7E964DD2-8E4C-4405-BE58-BEFF587CDF89}" destId="{17D8B479-6DB6-4BAA-B257-DF049C4E656C}" srcOrd="0" destOrd="0" presId="urn:microsoft.com/office/officeart/2005/8/layout/hProcess10#1"/>
    <dgm:cxn modelId="{D586DFD8-C697-4793-9109-6237472C8CEB}" type="presParOf" srcId="{7E964DD2-8E4C-4405-BE58-BEFF587CDF89}" destId="{6F1EF36A-82B0-4131-AE1C-EBD800ECA58A}" srcOrd="1" destOrd="0" presId="urn:microsoft.com/office/officeart/2005/8/layout/hProcess10#1"/>
    <dgm:cxn modelId="{8B313C91-A3E6-47F5-8A79-1F050F36A0A2}" type="presParOf" srcId="{2C3A09B9-B042-4468-BE52-1FBA8AAF9510}" destId="{E7885AF6-E4B9-4E8D-9F66-7F8BE90E7B49}" srcOrd="5" destOrd="0" presId="urn:microsoft.com/office/officeart/2005/8/layout/hProcess10#1"/>
    <dgm:cxn modelId="{FF201E18-8592-4716-9650-8C9CB02F5FA6}" type="presParOf" srcId="{E7885AF6-E4B9-4E8D-9F66-7F8BE90E7B49}" destId="{CDBF3F5A-4EC8-4545-9474-B991D255FDCF}" srcOrd="0" destOrd="0" presId="urn:microsoft.com/office/officeart/2005/8/layout/hProcess10#1"/>
    <dgm:cxn modelId="{9938DC89-5913-479E-AC26-6E6454BC267A}" type="presParOf" srcId="{2C3A09B9-B042-4468-BE52-1FBA8AAF9510}" destId="{3CC62E04-8960-4A6D-AF20-99C06C6A9ADF}" srcOrd="6" destOrd="0" presId="urn:microsoft.com/office/officeart/2005/8/layout/hProcess10#1"/>
    <dgm:cxn modelId="{E1B5E118-D49F-432A-B4D7-ED2FA688F84B}" type="presParOf" srcId="{3CC62E04-8960-4A6D-AF20-99C06C6A9ADF}" destId="{6862E9EA-A344-47C0-B659-531CE52DB49C}" srcOrd="0" destOrd="0" presId="urn:microsoft.com/office/officeart/2005/8/layout/hProcess10#1"/>
    <dgm:cxn modelId="{C822706E-A08C-4EBE-8CE1-C4BE9B9611E8}" type="presParOf" srcId="{3CC62E04-8960-4A6D-AF20-99C06C6A9ADF}" destId="{BD206DC9-F278-4B98-A8CF-7E10AF22E04A}" srcOrd="1" destOrd="0" presId="urn:microsoft.com/office/officeart/2005/8/layout/hProcess10#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E908B-3309-4A4E-AECC-ECE8266DEFCE}">
      <dsp:nvSpPr>
        <dsp:cNvPr id="0" name=""/>
        <dsp:cNvSpPr/>
      </dsp:nvSpPr>
      <dsp:spPr>
        <a:xfrm>
          <a:off x="553" y="581730"/>
          <a:ext cx="720321" cy="720321"/>
        </a:xfrm>
        <a:prstGeom prst="roundRect">
          <a:avLst>
            <a:gd name="adj" fmla="val 1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387102-7B74-4525-8078-0A8F8777EF1E}">
      <dsp:nvSpPr>
        <dsp:cNvPr id="0" name=""/>
        <dsp:cNvSpPr/>
      </dsp:nvSpPr>
      <dsp:spPr>
        <a:xfrm>
          <a:off x="117814" y="1013923"/>
          <a:ext cx="720321" cy="720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Instalación</a:t>
          </a:r>
        </a:p>
        <a:p>
          <a:pPr lvl="0" algn="ctr" defTabSz="400050">
            <a:lnSpc>
              <a:spcPct val="90000"/>
            </a:lnSpc>
            <a:spcBef>
              <a:spcPct val="0"/>
            </a:spcBef>
            <a:spcAft>
              <a:spcPct val="35000"/>
            </a:spcAft>
          </a:pPr>
          <a:r>
            <a:rPr lang="es-ES" sz="900" kern="1200" dirty="0" smtClean="0"/>
            <a:t>del programa</a:t>
          </a:r>
          <a:endParaRPr lang="es-MX" sz="900" kern="1200" dirty="0"/>
        </a:p>
      </dsp:txBody>
      <dsp:txXfrm>
        <a:off x="138911" y="1035020"/>
        <a:ext cx="678127" cy="678127"/>
      </dsp:txXfrm>
    </dsp:sp>
    <dsp:sp modelId="{02206674-C0CD-453E-BAC8-45E0547BF7AA}">
      <dsp:nvSpPr>
        <dsp:cNvPr id="0" name=""/>
        <dsp:cNvSpPr/>
      </dsp:nvSpPr>
      <dsp:spPr>
        <a:xfrm>
          <a:off x="859625" y="855349"/>
          <a:ext cx="138749" cy="1730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859625" y="889966"/>
        <a:ext cx="97124" cy="103849"/>
      </dsp:txXfrm>
    </dsp:sp>
    <dsp:sp modelId="{097DEEF5-0F0D-4A65-8584-3B9DC6DC675F}">
      <dsp:nvSpPr>
        <dsp:cNvPr id="0" name=""/>
        <dsp:cNvSpPr/>
      </dsp:nvSpPr>
      <dsp:spPr>
        <a:xfrm>
          <a:off x="1117303" y="581730"/>
          <a:ext cx="720321" cy="720321"/>
        </a:xfrm>
        <a:prstGeom prst="roundRect">
          <a:avLst>
            <a:gd name="adj" fmla="val 10000"/>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72798D-1DAF-4BB3-8D14-7CE12BE43BEC}">
      <dsp:nvSpPr>
        <dsp:cNvPr id="0" name=""/>
        <dsp:cNvSpPr/>
      </dsp:nvSpPr>
      <dsp:spPr>
        <a:xfrm>
          <a:off x="1234565" y="1013923"/>
          <a:ext cx="720321" cy="720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Acceso a la aplicación</a:t>
          </a:r>
          <a:endParaRPr lang="es-MX" sz="900" kern="1200" dirty="0"/>
        </a:p>
      </dsp:txBody>
      <dsp:txXfrm>
        <a:off x="1255662" y="1035020"/>
        <a:ext cx="678127" cy="678127"/>
      </dsp:txXfrm>
    </dsp:sp>
    <dsp:sp modelId="{08646F18-158A-446A-B80B-DEC6B50AA9CF}">
      <dsp:nvSpPr>
        <dsp:cNvPr id="0" name=""/>
        <dsp:cNvSpPr/>
      </dsp:nvSpPr>
      <dsp:spPr>
        <a:xfrm>
          <a:off x="1976375" y="855349"/>
          <a:ext cx="138749" cy="1730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1976375" y="889966"/>
        <a:ext cx="97124" cy="103849"/>
      </dsp:txXfrm>
    </dsp:sp>
    <dsp:sp modelId="{17D8B479-6DB6-4BAA-B257-DF049C4E656C}">
      <dsp:nvSpPr>
        <dsp:cNvPr id="0" name=""/>
        <dsp:cNvSpPr/>
      </dsp:nvSpPr>
      <dsp:spPr>
        <a:xfrm>
          <a:off x="2234053" y="581730"/>
          <a:ext cx="720321" cy="720321"/>
        </a:xfrm>
        <a:prstGeom prst="roundRect">
          <a:avLst>
            <a:gd name="adj" fmla="val 10000"/>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1EF36A-82B0-4131-AE1C-EBD800ECA58A}">
      <dsp:nvSpPr>
        <dsp:cNvPr id="0" name=""/>
        <dsp:cNvSpPr/>
      </dsp:nvSpPr>
      <dsp:spPr>
        <a:xfrm>
          <a:off x="2351315" y="1013923"/>
          <a:ext cx="720321" cy="720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Ingreso de datos</a:t>
          </a:r>
          <a:endParaRPr lang="es-MX" sz="900" kern="1200" dirty="0"/>
        </a:p>
      </dsp:txBody>
      <dsp:txXfrm>
        <a:off x="2372412" y="1035020"/>
        <a:ext cx="678127" cy="678127"/>
      </dsp:txXfrm>
    </dsp:sp>
    <dsp:sp modelId="{E7885AF6-E4B9-4E8D-9F66-7F8BE90E7B49}">
      <dsp:nvSpPr>
        <dsp:cNvPr id="0" name=""/>
        <dsp:cNvSpPr/>
      </dsp:nvSpPr>
      <dsp:spPr>
        <a:xfrm>
          <a:off x="3093125" y="855349"/>
          <a:ext cx="138749" cy="1730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3093125" y="889966"/>
        <a:ext cx="97124" cy="103849"/>
      </dsp:txXfrm>
    </dsp:sp>
    <dsp:sp modelId="{6862E9EA-A344-47C0-B659-531CE52DB49C}">
      <dsp:nvSpPr>
        <dsp:cNvPr id="0" name=""/>
        <dsp:cNvSpPr/>
      </dsp:nvSpPr>
      <dsp:spPr>
        <a:xfrm>
          <a:off x="3350804" y="581730"/>
          <a:ext cx="720321" cy="720321"/>
        </a:xfrm>
        <a:prstGeom prst="roundRect">
          <a:avLst>
            <a:gd name="adj" fmla="val 10000"/>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206DC9-F278-4B98-A8CF-7E10AF22E04A}">
      <dsp:nvSpPr>
        <dsp:cNvPr id="0" name=""/>
        <dsp:cNvSpPr/>
      </dsp:nvSpPr>
      <dsp:spPr>
        <a:xfrm>
          <a:off x="3468065" y="1013923"/>
          <a:ext cx="720321" cy="7203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s-ES" sz="900" kern="1200" dirty="0" smtClean="0"/>
            <a:t>Consulta de formularios</a:t>
          </a:r>
          <a:endParaRPr lang="es-MX" sz="900" kern="1200" dirty="0"/>
        </a:p>
      </dsp:txBody>
      <dsp:txXfrm>
        <a:off x="3489162" y="1035020"/>
        <a:ext cx="678127" cy="6781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F319F7-4545-4C84-B286-06FCBC5962FA}" type="datetimeFigureOut">
              <a:rPr lang="es-MX" smtClean="0"/>
              <a:t>09/06/2016</a:t>
            </a:fld>
            <a:endParaRPr lang="es-MX"/>
          </a:p>
        </p:txBody>
      </p:sp>
      <p:sp>
        <p:nvSpPr>
          <p:cNvPr id="4" name="3 Marcador de imagen de diapositiva"/>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D2AFB-0C7F-4902-B285-5F73B5B61B8C}" type="slidenum">
              <a:rPr lang="es-MX" smtClean="0"/>
              <a:t>‹Nº›</a:t>
            </a:fld>
            <a:endParaRPr lang="es-MX"/>
          </a:p>
        </p:txBody>
      </p:sp>
    </p:spTree>
    <p:extLst>
      <p:ext uri="{BB962C8B-B14F-4D97-AF65-F5344CB8AC3E}">
        <p14:creationId xmlns:p14="http://schemas.microsoft.com/office/powerpoint/2010/main" val="351016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ctrTitle"/>
          </p:nvPr>
        </p:nvSpPr>
        <p:spPr>
          <a:xfrm>
            <a:off x="1371422" y="1803405"/>
            <a:ext cx="944757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422" y="3632201"/>
            <a:ext cx="944757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8532" y="4314328"/>
            <a:ext cx="2910461" cy="374642"/>
          </a:xfrm>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1371421" y="4323848"/>
            <a:ext cx="6399967" cy="365125"/>
          </a:xfrm>
        </p:spPr>
        <p:txBody>
          <a:bodyPr/>
          <a:lstStyle/>
          <a:p>
            <a:endParaRPr lang="es-MX"/>
          </a:p>
        </p:txBody>
      </p:sp>
      <p:sp>
        <p:nvSpPr>
          <p:cNvPr id="6" name="Slide Number Placeholder 5"/>
          <p:cNvSpPr>
            <a:spLocks noGrp="1"/>
          </p:cNvSpPr>
          <p:nvPr>
            <p:ph type="sldNum" sz="quarter" idx="12"/>
          </p:nvPr>
        </p:nvSpPr>
        <p:spPr>
          <a:xfrm>
            <a:off x="8076149" y="1430869"/>
            <a:ext cx="2742843"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42154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688" y="4697363"/>
            <a:ext cx="10820626"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639" y="941442"/>
            <a:ext cx="10820431"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12" y="5516718"/>
            <a:ext cx="10818992"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21355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685712" y="753535"/>
            <a:ext cx="10818992"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335" y="3649135"/>
            <a:ext cx="10129197"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9944"/>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65577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1024335" y="753534"/>
            <a:ext cx="10150212"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694" y="3365559"/>
            <a:ext cx="9591487"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335" y="3959865"/>
            <a:ext cx="10150212"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9944"/>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
        <p:nvSpPr>
          <p:cNvPr id="9" name="TextBox 8"/>
          <p:cNvSpPr txBox="1"/>
          <p:nvPr/>
        </p:nvSpPr>
        <p:spPr>
          <a:xfrm>
            <a:off x="476187" y="933450"/>
            <a:ext cx="60952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2801" y="2701290"/>
            <a:ext cx="60952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508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1024362" y="1124704"/>
            <a:ext cx="10144865"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335" y="3648318"/>
            <a:ext cx="10143333"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78886"/>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8886"/>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590331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223" y="762002"/>
            <a:ext cx="860947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712" y="2202080"/>
            <a:ext cx="345598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11" y="2904565"/>
            <a:ext cx="345598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231" y="2201333"/>
            <a:ext cx="345598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290" y="2904067"/>
            <a:ext cx="345598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0753" y="2192866"/>
            <a:ext cx="345598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0753" y="2904565"/>
            <a:ext cx="345598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3540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223" y="762000"/>
            <a:ext cx="860947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528" y="4191003"/>
            <a:ext cx="345113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528" y="2362200"/>
            <a:ext cx="345113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528" y="4873767"/>
            <a:ext cx="345113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3693" y="4191003"/>
            <a:ext cx="3448487"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3693" y="2362200"/>
            <a:ext cx="34484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3695" y="4873766"/>
            <a:ext cx="3448487"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8684" y="4191003"/>
            <a:ext cx="345601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8807" y="2362200"/>
            <a:ext cx="344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8684" y="4873764"/>
            <a:ext cx="3451996"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700097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712" y="2194562"/>
            <a:ext cx="10818992"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103091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Vertical Title 1"/>
          <p:cNvSpPr>
            <a:spLocks noGrp="1"/>
          </p:cNvSpPr>
          <p:nvPr>
            <p:ph type="title" orient="vert"/>
          </p:nvPr>
        </p:nvSpPr>
        <p:spPr>
          <a:xfrm>
            <a:off x="9447570" y="745069"/>
            <a:ext cx="2057132"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335" y="745070"/>
            <a:ext cx="8203132"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3435" y="379944"/>
            <a:ext cx="2910461"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713" y="381003"/>
            <a:ext cx="6990582" cy="365125"/>
          </a:xfrm>
        </p:spPr>
        <p:txBody>
          <a:bodyPr/>
          <a:lstStyle/>
          <a:p>
            <a:endParaRPr lang="es-MX"/>
          </a:p>
        </p:txBody>
      </p:sp>
      <p:sp>
        <p:nvSpPr>
          <p:cNvPr id="6" name="Slide Number Placeholder 5"/>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74716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ctrTitle"/>
          </p:nvPr>
        </p:nvSpPr>
        <p:spPr>
          <a:xfrm>
            <a:off x="1371422" y="1803405"/>
            <a:ext cx="944757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422" y="3632201"/>
            <a:ext cx="944757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8532" y="4314328"/>
            <a:ext cx="2910461" cy="374642"/>
          </a:xfrm>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1371421" y="4323848"/>
            <a:ext cx="6399967" cy="365125"/>
          </a:xfrm>
        </p:spPr>
        <p:txBody>
          <a:bodyPr/>
          <a:lstStyle/>
          <a:p>
            <a:endParaRPr lang="es-MX"/>
          </a:p>
        </p:txBody>
      </p:sp>
      <p:sp>
        <p:nvSpPr>
          <p:cNvPr id="6" name="Slide Number Placeholder 5"/>
          <p:cNvSpPr>
            <a:spLocks noGrp="1"/>
          </p:cNvSpPr>
          <p:nvPr>
            <p:ph type="sldNum" sz="quarter" idx="12"/>
          </p:nvPr>
        </p:nvSpPr>
        <p:spPr>
          <a:xfrm>
            <a:off x="8076149" y="1430869"/>
            <a:ext cx="2742843"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79836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0403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793011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685713" y="753536"/>
            <a:ext cx="10818990"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333" y="3641726"/>
            <a:ext cx="10488835"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713" y="381004"/>
            <a:ext cx="6990582" cy="364065"/>
          </a:xfrm>
        </p:spPr>
        <p:txBody>
          <a:bodyPr/>
          <a:lstStyle/>
          <a:p>
            <a:endParaRPr lang="es-MX"/>
          </a:p>
        </p:txBody>
      </p:sp>
      <p:sp>
        <p:nvSpPr>
          <p:cNvPr id="6" name="Slide Number Placeholder 5"/>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9949167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712" y="2194562"/>
            <a:ext cx="5333306"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1398" y="2194562"/>
            <a:ext cx="5333306"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29105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225" y="762000"/>
            <a:ext cx="8609479"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292" y="2183802"/>
            <a:ext cx="507933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713" y="3132669"/>
            <a:ext cx="5311083"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9967" y="2183802"/>
            <a:ext cx="5104735"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1398" y="3132669"/>
            <a:ext cx="5333306"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251852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049729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017049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712" y="1524000"/>
            <a:ext cx="4114264"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4933" y="746762"/>
            <a:ext cx="6509770"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712" y="3124202"/>
            <a:ext cx="4114264"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917452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711" y="1524000"/>
            <a:ext cx="6872345"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0215" y="751244"/>
            <a:ext cx="3644488"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11" y="3124202"/>
            <a:ext cx="6872345"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507100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688" y="4697363"/>
            <a:ext cx="10820626"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639" y="941442"/>
            <a:ext cx="10820431"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12" y="5516718"/>
            <a:ext cx="10818992"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141122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685712" y="753535"/>
            <a:ext cx="10818992"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335" y="3649135"/>
            <a:ext cx="10129197"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9944"/>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238063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1024335" y="753534"/>
            <a:ext cx="10150212"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694" y="3365559"/>
            <a:ext cx="9591487"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335" y="3959865"/>
            <a:ext cx="10150212"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9944"/>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
        <p:nvSpPr>
          <p:cNvPr id="9" name="TextBox 8"/>
          <p:cNvSpPr txBox="1"/>
          <p:nvPr/>
        </p:nvSpPr>
        <p:spPr>
          <a:xfrm>
            <a:off x="476187" y="933450"/>
            <a:ext cx="60952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2801" y="2701290"/>
            <a:ext cx="60952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69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685713" y="753536"/>
            <a:ext cx="10818990"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333" y="3641726"/>
            <a:ext cx="10488835"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3435" y="381003"/>
            <a:ext cx="2910461"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713" y="381004"/>
            <a:ext cx="6990582" cy="364065"/>
          </a:xfrm>
        </p:spPr>
        <p:txBody>
          <a:bodyPr/>
          <a:lstStyle/>
          <a:p>
            <a:endParaRPr lang="es-MX"/>
          </a:p>
        </p:txBody>
      </p:sp>
      <p:sp>
        <p:nvSpPr>
          <p:cNvPr id="6" name="Slide Number Placeholder 5"/>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829711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Title 1"/>
          <p:cNvSpPr>
            <a:spLocks noGrp="1"/>
          </p:cNvSpPr>
          <p:nvPr>
            <p:ph type="title"/>
          </p:nvPr>
        </p:nvSpPr>
        <p:spPr>
          <a:xfrm>
            <a:off x="1024362" y="1124704"/>
            <a:ext cx="10144865"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335" y="3648318"/>
            <a:ext cx="10143333"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3435" y="378886"/>
            <a:ext cx="2910461" cy="365125"/>
          </a:xfrm>
        </p:spPr>
        <p:txBody>
          <a:bodyPr/>
          <a:lstStyle>
            <a:lvl1pPr algn="r">
              <a:defRPr/>
            </a:lvl1p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a:xfrm>
            <a:off x="685713" y="378886"/>
            <a:ext cx="6990582" cy="365125"/>
          </a:xfrm>
        </p:spPr>
        <p:txBody>
          <a:bodyPr/>
          <a:lstStyle/>
          <a:p>
            <a:endParaRPr lang="es-MX"/>
          </a:p>
        </p:txBody>
      </p:sp>
      <p:sp>
        <p:nvSpPr>
          <p:cNvPr id="7" name="Slide Number Placeholder 6"/>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94324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223" y="762002"/>
            <a:ext cx="860947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712" y="2202080"/>
            <a:ext cx="345598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11" y="2904565"/>
            <a:ext cx="345598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231" y="2201333"/>
            <a:ext cx="345598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290" y="2904067"/>
            <a:ext cx="345598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0753" y="2192866"/>
            <a:ext cx="345598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0753" y="2904565"/>
            <a:ext cx="345598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083322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223" y="762000"/>
            <a:ext cx="860947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528" y="4191003"/>
            <a:ext cx="345113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528" y="2362200"/>
            <a:ext cx="345113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528" y="4873767"/>
            <a:ext cx="345113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3693" y="4191003"/>
            <a:ext cx="3448487"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3693" y="2362200"/>
            <a:ext cx="34484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3695" y="4873766"/>
            <a:ext cx="3448487"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8684" y="4191003"/>
            <a:ext cx="345601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8807" y="2362200"/>
            <a:ext cx="344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8684" y="4873764"/>
            <a:ext cx="3451996"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688108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712" y="2194562"/>
            <a:ext cx="10818992"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769007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12190413" cy="2482850"/>
          </a:xfrm>
          <a:prstGeom prst="rect">
            <a:avLst/>
          </a:prstGeom>
        </p:spPr>
      </p:pic>
      <p:sp>
        <p:nvSpPr>
          <p:cNvPr id="2" name="Vertical Title 1"/>
          <p:cNvSpPr>
            <a:spLocks noGrp="1"/>
          </p:cNvSpPr>
          <p:nvPr>
            <p:ph type="title" orient="vert"/>
          </p:nvPr>
        </p:nvSpPr>
        <p:spPr>
          <a:xfrm>
            <a:off x="9447570" y="745069"/>
            <a:ext cx="2057132"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335" y="745070"/>
            <a:ext cx="8203132"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3435" y="379944"/>
            <a:ext cx="2910461" cy="365125"/>
          </a:xfrm>
        </p:spPr>
        <p:txBody>
          <a:bodyPr/>
          <a:lstStyle>
            <a:lvl1pPr algn="r">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11"/>
          </p:nvPr>
        </p:nvSpPr>
        <p:spPr>
          <a:xfrm>
            <a:off x="685713" y="381003"/>
            <a:ext cx="6990582" cy="365125"/>
          </a:xfrm>
        </p:spPr>
        <p:txBody>
          <a:bodyPr/>
          <a:lstStyle/>
          <a:p>
            <a:endParaRPr lang="es-MX"/>
          </a:p>
        </p:txBody>
      </p:sp>
      <p:sp>
        <p:nvSpPr>
          <p:cNvPr id="6" name="Slide Number Placeholder 5"/>
          <p:cNvSpPr>
            <a:spLocks noGrp="1"/>
          </p:cNvSpPr>
          <p:nvPr>
            <p:ph type="sldNum" sz="quarter" idx="12"/>
          </p:nvPr>
        </p:nvSpPr>
        <p:spPr>
          <a:xfrm>
            <a:off x="10861039" y="381003"/>
            <a:ext cx="643664" cy="365125"/>
          </a:xfrm>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91400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712" y="2194562"/>
            <a:ext cx="5333306"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1398" y="2194562"/>
            <a:ext cx="5333306"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36870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225" y="762000"/>
            <a:ext cx="8609479"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292" y="2183802"/>
            <a:ext cx="507933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713" y="3132669"/>
            <a:ext cx="5311083"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9967" y="2183802"/>
            <a:ext cx="5104735"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1398" y="3132669"/>
            <a:ext cx="5333306"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3680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90878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129077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712" y="1524000"/>
            <a:ext cx="4114264"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4933" y="746762"/>
            <a:ext cx="6509770"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712" y="3124202"/>
            <a:ext cx="4114264"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429185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711" y="1524000"/>
            <a:ext cx="6872345"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0215" y="751244"/>
            <a:ext cx="3644488"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11" y="3124202"/>
            <a:ext cx="6872345"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B232589-F4CD-4687-9B0E-95E79DE83DD5}" type="datetimeFigureOut">
              <a:rPr lang="es-MX" smtClean="0"/>
              <a:pPr/>
              <a:t>09/06/2016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0BB6FDF-FEB4-497C-8F40-05A6A89FA5C2}" type="slidenum">
              <a:rPr lang="es-MX" smtClean="0"/>
              <a:pPr/>
              <a:t>‹Nº›</a:t>
            </a:fld>
            <a:endParaRPr lang="es-MX"/>
          </a:p>
        </p:txBody>
      </p:sp>
    </p:spTree>
    <p:extLst>
      <p:ext uri="{BB962C8B-B14F-4D97-AF65-F5344CB8AC3E}">
        <p14:creationId xmlns:p14="http://schemas.microsoft.com/office/powerpoint/2010/main" val="21399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90413" cy="1441450"/>
          </a:xfrm>
          <a:prstGeom prst="rect">
            <a:avLst/>
          </a:prstGeom>
        </p:spPr>
      </p:pic>
      <p:sp>
        <p:nvSpPr>
          <p:cNvPr id="2" name="Title Placeholder 1"/>
          <p:cNvSpPr>
            <a:spLocks noGrp="1"/>
          </p:cNvSpPr>
          <p:nvPr>
            <p:ph type="title"/>
          </p:nvPr>
        </p:nvSpPr>
        <p:spPr>
          <a:xfrm>
            <a:off x="2895225" y="764373"/>
            <a:ext cx="8609479"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12" y="2194563"/>
            <a:ext cx="10818992"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4241" y="6356353"/>
            <a:ext cx="2910461"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3"/>
          </p:nvPr>
        </p:nvSpPr>
        <p:spPr>
          <a:xfrm>
            <a:off x="685712" y="6355848"/>
            <a:ext cx="7771388"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1859" y="381003"/>
            <a:ext cx="2742843"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B6FDF-FEB4-497C-8F40-05A6A89FA5C2}" type="slidenum">
              <a:rPr lang="es-MX" smtClean="0"/>
              <a:pPr/>
              <a:t>‹Nº›</a:t>
            </a:fld>
            <a:endParaRPr lang="es-MX"/>
          </a:p>
        </p:txBody>
      </p:sp>
    </p:spTree>
    <p:extLst>
      <p:ext uri="{BB962C8B-B14F-4D97-AF65-F5344CB8AC3E}">
        <p14:creationId xmlns:p14="http://schemas.microsoft.com/office/powerpoint/2010/main" val="3304624512"/>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90413" cy="1441450"/>
          </a:xfrm>
          <a:prstGeom prst="rect">
            <a:avLst/>
          </a:prstGeom>
        </p:spPr>
      </p:pic>
      <p:sp>
        <p:nvSpPr>
          <p:cNvPr id="2" name="Title Placeholder 1"/>
          <p:cNvSpPr>
            <a:spLocks noGrp="1"/>
          </p:cNvSpPr>
          <p:nvPr>
            <p:ph type="title"/>
          </p:nvPr>
        </p:nvSpPr>
        <p:spPr>
          <a:xfrm>
            <a:off x="2895225" y="764373"/>
            <a:ext cx="8609479"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12" y="2194563"/>
            <a:ext cx="10818992"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4241" y="6356353"/>
            <a:ext cx="2910461"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232589-F4CD-4687-9B0E-95E79DE83DD5}" type="datetimeFigureOut">
              <a:rPr lang="es-MX" smtClean="0"/>
              <a:pPr/>
              <a:t>09/06/2016</a:t>
            </a:fld>
            <a:endParaRPr lang="es-MX"/>
          </a:p>
        </p:txBody>
      </p:sp>
      <p:sp>
        <p:nvSpPr>
          <p:cNvPr id="5" name="Footer Placeholder 4"/>
          <p:cNvSpPr>
            <a:spLocks noGrp="1"/>
          </p:cNvSpPr>
          <p:nvPr>
            <p:ph type="ftr" sz="quarter" idx="3"/>
          </p:nvPr>
        </p:nvSpPr>
        <p:spPr>
          <a:xfrm>
            <a:off x="685712" y="6355848"/>
            <a:ext cx="7771388"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1859" y="381003"/>
            <a:ext cx="2742843"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BB6FDF-FEB4-497C-8F40-05A6A89FA5C2}" type="slidenum">
              <a:rPr lang="es-MX" smtClean="0"/>
              <a:pPr/>
              <a:t>‹Nº›</a:t>
            </a:fld>
            <a:endParaRPr lang="es-MX"/>
          </a:p>
        </p:txBody>
      </p:sp>
    </p:spTree>
    <p:extLst>
      <p:ext uri="{BB962C8B-B14F-4D97-AF65-F5344CB8AC3E}">
        <p14:creationId xmlns:p14="http://schemas.microsoft.com/office/powerpoint/2010/main" val="361891599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1.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67057" y="773001"/>
            <a:ext cx="4743636" cy="2533801"/>
          </a:xfrm>
        </p:spPr>
        <p:txBody>
          <a:bodyPr>
            <a:normAutofit/>
          </a:bodyPr>
          <a:lstStyle/>
          <a:p>
            <a:r>
              <a:rPr lang="es-MX" sz="4800" b="1" dirty="0" smtClean="0">
                <a:ln w="9525">
                  <a:solidFill>
                    <a:srgbClr val="002060"/>
                  </a:solidFill>
                  <a:prstDash val="solid"/>
                </a:ln>
                <a:solidFill>
                  <a:srgbClr val="0070C0"/>
                </a:solidFill>
                <a:effectLst>
                  <a:outerShdw blurRad="12700" dist="38100" dir="2700000" algn="tl" rotWithShape="0">
                    <a:schemeClr val="accent5">
                      <a:lumMod val="60000"/>
                      <a:lumOff val="40000"/>
                    </a:schemeClr>
                  </a:outerShdw>
                </a:effectLst>
                <a:latin typeface="Adobe Myungjo Std M" panose="02020600000000000000" pitchFamily="18" charset="-128"/>
                <a:ea typeface="Adobe Myungjo Std M" panose="02020600000000000000" pitchFamily="18" charset="-128"/>
              </a:rPr>
              <a:t>Control de pr</a:t>
            </a:r>
            <a:r>
              <a:rPr lang="es-MX" sz="4800" dirty="0" smtClean="0">
                <a:ln w="9525">
                  <a:solidFill>
                    <a:srgbClr val="002060"/>
                  </a:solidFill>
                  <a:prstDash val="solid"/>
                </a:ln>
                <a:solidFill>
                  <a:srgbClr val="0070C0"/>
                </a:solidFill>
                <a:effectLst>
                  <a:outerShdw blurRad="12700" dist="38100" dir="2700000" algn="tl" rotWithShape="0">
                    <a:schemeClr val="accent5">
                      <a:lumMod val="60000"/>
                      <a:lumOff val="40000"/>
                    </a:schemeClr>
                  </a:outerShdw>
                </a:effectLst>
                <a:latin typeface="Adobe Myungjo Std M" panose="02020600000000000000" pitchFamily="18" charset="-128"/>
                <a:ea typeface="Adobe Myungjo Std M" panose="02020600000000000000" pitchFamily="18" charset="-128"/>
              </a:rPr>
              <a:t>á</a:t>
            </a:r>
            <a:r>
              <a:rPr lang="es-MX" sz="4800" b="1" dirty="0" smtClean="0">
                <a:ln w="9525">
                  <a:solidFill>
                    <a:srgbClr val="002060"/>
                  </a:solidFill>
                  <a:prstDash val="solid"/>
                </a:ln>
                <a:solidFill>
                  <a:srgbClr val="0070C0"/>
                </a:solidFill>
                <a:effectLst>
                  <a:outerShdw blurRad="12700" dist="38100" dir="2700000" algn="tl" rotWithShape="0">
                    <a:schemeClr val="accent5">
                      <a:lumMod val="60000"/>
                      <a:lumOff val="40000"/>
                    </a:schemeClr>
                  </a:outerShdw>
                </a:effectLst>
                <a:latin typeface="Adobe Myungjo Std M" panose="02020600000000000000" pitchFamily="18" charset="-128"/>
                <a:ea typeface="Adobe Myungjo Std M" panose="02020600000000000000" pitchFamily="18" charset="-128"/>
              </a:rPr>
              <a:t>cticas y visitas</a:t>
            </a:r>
            <a:endParaRPr lang="es-MX" sz="4800" b="1" dirty="0">
              <a:ln w="9525">
                <a:solidFill>
                  <a:srgbClr val="002060"/>
                </a:solidFill>
                <a:prstDash val="solid"/>
              </a:ln>
              <a:solidFill>
                <a:srgbClr val="0070C0"/>
              </a:solidFill>
              <a:effectLst>
                <a:outerShdw blurRad="12700" dist="38100" dir="2700000" algn="tl" rotWithShape="0">
                  <a:schemeClr val="accent5">
                    <a:lumMod val="60000"/>
                    <a:lumOff val="40000"/>
                  </a:schemeClr>
                </a:outerShdw>
              </a:effectLst>
              <a:latin typeface="Adobe Myungjo Std M" panose="02020600000000000000" pitchFamily="18" charset="-128"/>
              <a:ea typeface="Adobe Myungjo Std M" panose="02020600000000000000" pitchFamily="18" charset="-128"/>
            </a:endParaRPr>
          </a:p>
        </p:txBody>
      </p:sp>
      <p:sp>
        <p:nvSpPr>
          <p:cNvPr id="3" name="Subtítulo 2"/>
          <p:cNvSpPr>
            <a:spLocks noGrp="1"/>
          </p:cNvSpPr>
          <p:nvPr>
            <p:ph type="subTitle" idx="1"/>
          </p:nvPr>
        </p:nvSpPr>
        <p:spPr>
          <a:xfrm>
            <a:off x="6776990" y="3629320"/>
            <a:ext cx="3202324" cy="2009480"/>
          </a:xfrm>
        </p:spPr>
        <p:txBody>
          <a:bodyPr>
            <a:noAutofit/>
          </a:bodyPr>
          <a:lstStyle/>
          <a:p>
            <a:r>
              <a:rPr lang="es-MX" dirty="0" smtClean="0"/>
              <a:t>Manual de usuario</a:t>
            </a:r>
          </a:p>
          <a:p>
            <a:r>
              <a:rPr lang="es-MX" dirty="0" smtClean="0"/>
              <a:t>&amp;</a:t>
            </a:r>
          </a:p>
          <a:p>
            <a:r>
              <a:rPr lang="es-MX" dirty="0" smtClean="0"/>
              <a:t>Manual de operación</a:t>
            </a:r>
            <a:endParaRPr lang="es-MX" dirty="0"/>
          </a:p>
        </p:txBody>
      </p:sp>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301" y="2556641"/>
            <a:ext cx="1523802" cy="1524000"/>
          </a:xfrm>
          <a:prstGeom prst="rect">
            <a:avLst/>
          </a:prstGeom>
        </p:spPr>
      </p:pic>
    </p:spTree>
    <p:extLst>
      <p:ext uri="{BB962C8B-B14F-4D97-AF65-F5344CB8AC3E}">
        <p14:creationId xmlns:p14="http://schemas.microsoft.com/office/powerpoint/2010/main" val="4185376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5 Imagen" descr="6.png"/>
          <p:cNvPicPr>
            <a:picLocks noChangeAspect="1"/>
          </p:cNvPicPr>
          <p:nvPr/>
        </p:nvPicPr>
        <p:blipFill>
          <a:blip r:embed="rId2" cstate="print"/>
          <a:srcRect l="55032" t="24775" r="13863" b="48639"/>
          <a:stretch>
            <a:fillRect/>
          </a:stretch>
        </p:blipFill>
        <p:spPr>
          <a:xfrm>
            <a:off x="3838332" y="1252152"/>
            <a:ext cx="1579285" cy="683740"/>
          </a:xfrm>
          <a:prstGeom prst="rect">
            <a:avLst/>
          </a:prstGeom>
          <a:ln>
            <a:solidFill>
              <a:srgbClr val="FF0000"/>
            </a:solidFill>
          </a:ln>
        </p:spPr>
      </p:pic>
      <p:sp>
        <p:nvSpPr>
          <p:cNvPr id="7" name="6 CuadroTexto"/>
          <p:cNvSpPr txBox="1"/>
          <p:nvPr/>
        </p:nvSpPr>
        <p:spPr>
          <a:xfrm>
            <a:off x="3660155" y="605822"/>
            <a:ext cx="1935640" cy="646331"/>
          </a:xfrm>
          <a:prstGeom prst="rect">
            <a:avLst/>
          </a:prstGeom>
          <a:noFill/>
        </p:spPr>
        <p:txBody>
          <a:bodyPr wrap="square" rtlCol="0">
            <a:spAutoFit/>
          </a:bodyPr>
          <a:lstStyle/>
          <a:p>
            <a:r>
              <a:rPr lang="es-ES" dirty="0" smtClean="0"/>
              <a:t>Ahora vamos a:</a:t>
            </a:r>
            <a:endParaRPr lang="es-MX" dirty="0"/>
          </a:p>
        </p:txBody>
      </p:sp>
      <p:pic>
        <p:nvPicPr>
          <p:cNvPr id="8" name="7 Imagen" descr="15.png"/>
          <p:cNvPicPr>
            <a:picLocks noChangeAspect="1"/>
          </p:cNvPicPr>
          <p:nvPr/>
        </p:nvPicPr>
        <p:blipFill>
          <a:blip r:embed="rId3" cstate="print"/>
          <a:stretch>
            <a:fillRect/>
          </a:stretch>
        </p:blipFill>
        <p:spPr>
          <a:xfrm>
            <a:off x="104914" y="1495274"/>
            <a:ext cx="2320125" cy="2777976"/>
          </a:xfrm>
          <a:prstGeom prst="rect">
            <a:avLst/>
          </a:prstGeom>
        </p:spPr>
      </p:pic>
      <p:sp>
        <p:nvSpPr>
          <p:cNvPr id="9" name="8 CuadroTexto"/>
          <p:cNvSpPr txBox="1"/>
          <p:nvPr/>
        </p:nvSpPr>
        <p:spPr>
          <a:xfrm>
            <a:off x="3080552" y="2017407"/>
            <a:ext cx="2322768" cy="1754326"/>
          </a:xfrm>
          <a:prstGeom prst="rect">
            <a:avLst/>
          </a:prstGeom>
          <a:noFill/>
        </p:spPr>
        <p:txBody>
          <a:bodyPr wrap="square" rtlCol="0">
            <a:spAutoFit/>
          </a:bodyPr>
          <a:lstStyle/>
          <a:p>
            <a:r>
              <a:rPr lang="es-ES" dirty="0" smtClean="0"/>
              <a:t>En la nueva pantalla podemos ver las opciones de formulario correspondientes al directivo.</a:t>
            </a:r>
            <a:endParaRPr lang="es-MX" dirty="0"/>
          </a:p>
        </p:txBody>
      </p:sp>
      <p:pic>
        <p:nvPicPr>
          <p:cNvPr id="10" name="9 Imagen" descr="16.png"/>
          <p:cNvPicPr>
            <a:picLocks noChangeAspect="1"/>
          </p:cNvPicPr>
          <p:nvPr/>
        </p:nvPicPr>
        <p:blipFill>
          <a:blip r:embed="rId4" cstate="print"/>
          <a:stretch>
            <a:fillRect/>
          </a:stretch>
        </p:blipFill>
        <p:spPr>
          <a:xfrm>
            <a:off x="2425038" y="4451985"/>
            <a:ext cx="3538381" cy="2282448"/>
          </a:xfrm>
          <a:prstGeom prst="rect">
            <a:avLst/>
          </a:prstGeom>
        </p:spPr>
      </p:pic>
      <p:sp>
        <p:nvSpPr>
          <p:cNvPr id="11" name="10 CuadroTexto"/>
          <p:cNvSpPr txBox="1"/>
          <p:nvPr/>
        </p:nvSpPr>
        <p:spPr>
          <a:xfrm>
            <a:off x="337707" y="5272217"/>
            <a:ext cx="1507329" cy="646331"/>
          </a:xfrm>
          <a:prstGeom prst="rect">
            <a:avLst/>
          </a:prstGeom>
          <a:noFill/>
        </p:spPr>
        <p:txBody>
          <a:bodyPr wrap="square" rtlCol="0">
            <a:spAutoFit/>
          </a:bodyPr>
          <a:lstStyle/>
          <a:p>
            <a:r>
              <a:rPr lang="es-ES" dirty="0" smtClean="0"/>
              <a:t>Registro de Alumno:</a:t>
            </a:r>
            <a:endParaRPr lang="es-MX" dirty="0"/>
          </a:p>
        </p:txBody>
      </p:sp>
      <p:pic>
        <p:nvPicPr>
          <p:cNvPr id="12" name="11 Imagen" descr="17.png"/>
          <p:cNvPicPr>
            <a:picLocks noChangeAspect="1"/>
          </p:cNvPicPr>
          <p:nvPr/>
        </p:nvPicPr>
        <p:blipFill>
          <a:blip r:embed="rId5" cstate="print"/>
          <a:stretch>
            <a:fillRect/>
          </a:stretch>
        </p:blipFill>
        <p:spPr>
          <a:xfrm>
            <a:off x="6387960" y="713649"/>
            <a:ext cx="4781096" cy="2457920"/>
          </a:xfrm>
          <a:prstGeom prst="rect">
            <a:avLst/>
          </a:prstGeom>
        </p:spPr>
      </p:pic>
      <p:sp>
        <p:nvSpPr>
          <p:cNvPr id="13" name="12 CuadroTexto"/>
          <p:cNvSpPr txBox="1"/>
          <p:nvPr/>
        </p:nvSpPr>
        <p:spPr>
          <a:xfrm>
            <a:off x="6424677" y="304802"/>
            <a:ext cx="4793799" cy="378941"/>
          </a:xfrm>
          <a:prstGeom prst="rect">
            <a:avLst/>
          </a:prstGeom>
          <a:noFill/>
        </p:spPr>
        <p:txBody>
          <a:bodyPr wrap="square" rtlCol="0">
            <a:spAutoFit/>
          </a:bodyPr>
          <a:lstStyle/>
          <a:p>
            <a:r>
              <a:rPr lang="es-ES" dirty="0" smtClean="0"/>
              <a:t>Registro de Empresa:</a:t>
            </a:r>
            <a:endParaRPr lang="es-MX" dirty="0"/>
          </a:p>
        </p:txBody>
      </p:sp>
      <p:pic>
        <p:nvPicPr>
          <p:cNvPr id="14" name="13 Imagen" descr="18.png"/>
          <p:cNvPicPr>
            <a:picLocks noChangeAspect="1"/>
          </p:cNvPicPr>
          <p:nvPr/>
        </p:nvPicPr>
        <p:blipFill>
          <a:blip r:embed="rId6" cstate="print"/>
          <a:stretch>
            <a:fillRect/>
          </a:stretch>
        </p:blipFill>
        <p:spPr>
          <a:xfrm>
            <a:off x="6498082" y="3779122"/>
            <a:ext cx="4646988" cy="2739081"/>
          </a:xfrm>
          <a:prstGeom prst="rect">
            <a:avLst/>
          </a:prstGeom>
        </p:spPr>
      </p:pic>
      <p:sp>
        <p:nvSpPr>
          <p:cNvPr id="15" name="14 CuadroTexto"/>
          <p:cNvSpPr txBox="1"/>
          <p:nvPr/>
        </p:nvSpPr>
        <p:spPr>
          <a:xfrm>
            <a:off x="6522068" y="3228480"/>
            <a:ext cx="2751079" cy="369332"/>
          </a:xfrm>
          <a:prstGeom prst="rect">
            <a:avLst/>
          </a:prstGeom>
          <a:noFill/>
        </p:spPr>
        <p:txBody>
          <a:bodyPr wrap="square" rtlCol="0">
            <a:spAutoFit/>
          </a:bodyPr>
          <a:lstStyle/>
          <a:p>
            <a:r>
              <a:rPr lang="es-ES" dirty="0" smtClean="0"/>
              <a:t>Registro de Directivo:</a:t>
            </a:r>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5972225"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5 Imagen" descr="19.png"/>
          <p:cNvPicPr>
            <a:picLocks noChangeAspect="1"/>
          </p:cNvPicPr>
          <p:nvPr/>
        </p:nvPicPr>
        <p:blipFill>
          <a:blip r:embed="rId2" cstate="print"/>
          <a:stretch>
            <a:fillRect/>
          </a:stretch>
        </p:blipFill>
        <p:spPr>
          <a:xfrm>
            <a:off x="247321" y="1520406"/>
            <a:ext cx="5436048" cy="2672654"/>
          </a:xfrm>
          <a:prstGeom prst="rect">
            <a:avLst/>
          </a:prstGeom>
        </p:spPr>
      </p:pic>
      <p:pic>
        <p:nvPicPr>
          <p:cNvPr id="7" name="6 Imagen" descr="20.png"/>
          <p:cNvPicPr>
            <a:picLocks noChangeAspect="1"/>
          </p:cNvPicPr>
          <p:nvPr/>
        </p:nvPicPr>
        <p:blipFill>
          <a:blip r:embed="rId3" cstate="print"/>
          <a:stretch>
            <a:fillRect/>
          </a:stretch>
        </p:blipFill>
        <p:spPr>
          <a:xfrm>
            <a:off x="6441757" y="952574"/>
            <a:ext cx="4820007" cy="3622306"/>
          </a:xfrm>
          <a:prstGeom prst="rect">
            <a:avLst/>
          </a:prstGeom>
        </p:spPr>
      </p:pic>
      <p:sp>
        <p:nvSpPr>
          <p:cNvPr id="8" name="7 CuadroTexto"/>
          <p:cNvSpPr txBox="1"/>
          <p:nvPr/>
        </p:nvSpPr>
        <p:spPr>
          <a:xfrm>
            <a:off x="3006420" y="1054445"/>
            <a:ext cx="2561633" cy="369332"/>
          </a:xfrm>
          <a:prstGeom prst="rect">
            <a:avLst/>
          </a:prstGeom>
          <a:noFill/>
        </p:spPr>
        <p:txBody>
          <a:bodyPr wrap="square" rtlCol="0">
            <a:spAutoFit/>
          </a:bodyPr>
          <a:lstStyle/>
          <a:p>
            <a:r>
              <a:rPr lang="es-ES" dirty="0" smtClean="0"/>
              <a:t>Registro de Visita:</a:t>
            </a:r>
            <a:endParaRPr lang="es-MX" dirty="0"/>
          </a:p>
        </p:txBody>
      </p:sp>
      <p:sp>
        <p:nvSpPr>
          <p:cNvPr id="9" name="8 CuadroTexto"/>
          <p:cNvSpPr txBox="1"/>
          <p:nvPr/>
        </p:nvSpPr>
        <p:spPr>
          <a:xfrm>
            <a:off x="642469" y="4266199"/>
            <a:ext cx="4472563" cy="1754326"/>
          </a:xfrm>
          <a:prstGeom prst="rect">
            <a:avLst/>
          </a:prstGeom>
          <a:noFill/>
        </p:spPr>
        <p:txBody>
          <a:bodyPr wrap="square" rtlCol="0">
            <a:spAutoFit/>
          </a:bodyPr>
          <a:lstStyle/>
          <a:p>
            <a:r>
              <a:rPr lang="es-ES" dirty="0" smtClean="0"/>
              <a:t>Todos estos formularios tienen las mismas funciones antes vistas y explicadas, por lo tanto se manejan de la misma manera al momento de querer limpiar la pantalla, insertar, editar o eliminar algún dato.</a:t>
            </a:r>
            <a:endParaRPr lang="es-MX" dirty="0"/>
          </a:p>
        </p:txBody>
      </p:sp>
      <p:sp>
        <p:nvSpPr>
          <p:cNvPr id="10" name="9 CuadroTexto"/>
          <p:cNvSpPr txBox="1"/>
          <p:nvPr/>
        </p:nvSpPr>
        <p:spPr>
          <a:xfrm>
            <a:off x="6611361" y="306243"/>
            <a:ext cx="4480801" cy="646331"/>
          </a:xfrm>
          <a:prstGeom prst="rect">
            <a:avLst/>
          </a:prstGeom>
          <a:noFill/>
        </p:spPr>
        <p:txBody>
          <a:bodyPr wrap="square" rtlCol="0">
            <a:spAutoFit/>
          </a:bodyPr>
          <a:lstStyle/>
          <a:p>
            <a:r>
              <a:rPr lang="es-ES" dirty="0" smtClean="0"/>
              <a:t>Por último en el menú tenemos Aviso al Profesor:</a:t>
            </a:r>
            <a:endParaRPr lang="es-MX" dirty="0"/>
          </a:p>
        </p:txBody>
      </p:sp>
      <p:sp>
        <p:nvSpPr>
          <p:cNvPr id="11" name="10 CuadroTexto"/>
          <p:cNvSpPr txBox="1"/>
          <p:nvPr/>
        </p:nvSpPr>
        <p:spPr>
          <a:xfrm>
            <a:off x="6281890" y="4648577"/>
            <a:ext cx="5032665" cy="938719"/>
          </a:xfrm>
          <a:prstGeom prst="rect">
            <a:avLst/>
          </a:prstGeom>
          <a:noFill/>
        </p:spPr>
        <p:txBody>
          <a:bodyPr wrap="square" rtlCol="0">
            <a:spAutoFit/>
          </a:bodyPr>
          <a:lstStyle/>
          <a:p>
            <a:r>
              <a:rPr lang="es-ES" sz="1100" dirty="0" smtClean="0"/>
              <a:t>En esta opción se agregan los datos del número de practica y la clave del profesor asignado, así como el correo electrónico del remitente (es recomendado el uso de un correo de </a:t>
            </a:r>
            <a:r>
              <a:rPr lang="es-ES" sz="1100" dirty="0" err="1" smtClean="0"/>
              <a:t>gmail</a:t>
            </a:r>
            <a:r>
              <a:rPr lang="es-ES" sz="1100" dirty="0" smtClean="0"/>
              <a:t>) y podremos añadir un mensaje dirigido al profesor. El correo será enviado como recordatorio 5 días antes del día de la visita señalada.</a:t>
            </a:r>
            <a:endParaRPr lang="es-MX" sz="1100" dirty="0"/>
          </a:p>
        </p:txBody>
      </p:sp>
      <p:sp>
        <p:nvSpPr>
          <p:cNvPr id="12" name="11 CuadroTexto"/>
          <p:cNvSpPr txBox="1"/>
          <p:nvPr/>
        </p:nvSpPr>
        <p:spPr>
          <a:xfrm>
            <a:off x="6281890" y="5720443"/>
            <a:ext cx="4991481" cy="600164"/>
          </a:xfrm>
          <a:prstGeom prst="rect">
            <a:avLst/>
          </a:prstGeom>
          <a:noFill/>
          <a:ln>
            <a:solidFill>
              <a:srgbClr val="FF0000"/>
            </a:solidFill>
          </a:ln>
        </p:spPr>
        <p:txBody>
          <a:bodyPr wrap="square" rtlCol="0">
            <a:spAutoFit/>
          </a:bodyPr>
          <a:lstStyle/>
          <a:p>
            <a:r>
              <a:rPr lang="es-ES" sz="1100" dirty="0" smtClean="0"/>
              <a:t>En la cuenta de </a:t>
            </a:r>
            <a:r>
              <a:rPr lang="es-ES" sz="1100" dirty="0" err="1" smtClean="0"/>
              <a:t>gmail</a:t>
            </a:r>
            <a:r>
              <a:rPr lang="es-ES" sz="1100" dirty="0" smtClean="0"/>
              <a:t> debe de activarse la opción “permitir acceso de aplicaciones desconocidas” para que el software pueda interactuar con la cuenta de correo.</a:t>
            </a:r>
            <a:endParaRPr lang="es-MX"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570" y="880704"/>
            <a:ext cx="5790446" cy="1293028"/>
          </a:xfrm>
        </p:spPr>
        <p:txBody>
          <a:bodyPr/>
          <a:lstStyle/>
          <a:p>
            <a:r>
              <a:rPr lang="es-MX" dirty="0" smtClean="0"/>
              <a:t>Consulta de formatos</a:t>
            </a:r>
            <a:endParaRPr lang="es-MX" dirty="0"/>
          </a:p>
        </p:txBody>
      </p:sp>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7 Imagen" descr="21.png"/>
          <p:cNvPicPr>
            <a:picLocks noChangeAspect="1"/>
          </p:cNvPicPr>
          <p:nvPr/>
        </p:nvPicPr>
        <p:blipFill>
          <a:blip r:embed="rId2" cstate="print"/>
          <a:stretch>
            <a:fillRect/>
          </a:stretch>
        </p:blipFill>
        <p:spPr>
          <a:xfrm>
            <a:off x="498523" y="2161016"/>
            <a:ext cx="2676550" cy="3705742"/>
          </a:xfrm>
          <a:prstGeom prst="rect">
            <a:avLst/>
          </a:prstGeom>
        </p:spPr>
      </p:pic>
      <p:sp>
        <p:nvSpPr>
          <p:cNvPr id="10" name="9 CuadroTexto"/>
          <p:cNvSpPr txBox="1"/>
          <p:nvPr/>
        </p:nvSpPr>
        <p:spPr>
          <a:xfrm>
            <a:off x="3508863" y="2207741"/>
            <a:ext cx="2141559" cy="1754326"/>
          </a:xfrm>
          <a:prstGeom prst="rect">
            <a:avLst/>
          </a:prstGeom>
          <a:noFill/>
        </p:spPr>
        <p:txBody>
          <a:bodyPr wrap="square" rtlCol="0">
            <a:spAutoFit/>
          </a:bodyPr>
          <a:lstStyle/>
          <a:p>
            <a:r>
              <a:rPr lang="es-ES" dirty="0" smtClean="0"/>
              <a:t>En la consulta de formatos se nos muestran los documentos que podemos generar</a:t>
            </a:r>
            <a:endParaRPr lang="es-MX" dirty="0"/>
          </a:p>
        </p:txBody>
      </p:sp>
      <p:pic>
        <p:nvPicPr>
          <p:cNvPr id="14" name="13 Imagen" descr="22.png"/>
          <p:cNvPicPr>
            <a:picLocks noChangeAspect="1"/>
          </p:cNvPicPr>
          <p:nvPr/>
        </p:nvPicPr>
        <p:blipFill>
          <a:blip r:embed="rId3" cstate="print"/>
          <a:stretch>
            <a:fillRect/>
          </a:stretch>
        </p:blipFill>
        <p:spPr>
          <a:xfrm>
            <a:off x="6259944" y="2866770"/>
            <a:ext cx="1827766" cy="1589902"/>
          </a:xfrm>
          <a:prstGeom prst="rect">
            <a:avLst/>
          </a:prstGeom>
        </p:spPr>
      </p:pic>
      <p:pic>
        <p:nvPicPr>
          <p:cNvPr id="15" name="14 Imagen" descr="23.png"/>
          <p:cNvPicPr>
            <a:picLocks noChangeAspect="1"/>
          </p:cNvPicPr>
          <p:nvPr/>
        </p:nvPicPr>
        <p:blipFill>
          <a:blip r:embed="rId4" cstate="print"/>
          <a:stretch>
            <a:fillRect/>
          </a:stretch>
        </p:blipFill>
        <p:spPr>
          <a:xfrm>
            <a:off x="6218759" y="4621427"/>
            <a:ext cx="1868951" cy="1598140"/>
          </a:xfrm>
          <a:prstGeom prst="rect">
            <a:avLst/>
          </a:prstGeom>
        </p:spPr>
      </p:pic>
      <p:pic>
        <p:nvPicPr>
          <p:cNvPr id="16" name="15 Imagen" descr="24.png"/>
          <p:cNvPicPr>
            <a:picLocks noChangeAspect="1"/>
          </p:cNvPicPr>
          <p:nvPr/>
        </p:nvPicPr>
        <p:blipFill>
          <a:blip r:embed="rId5" cstate="print"/>
          <a:stretch>
            <a:fillRect/>
          </a:stretch>
        </p:blipFill>
        <p:spPr>
          <a:xfrm>
            <a:off x="8295533" y="195819"/>
            <a:ext cx="2828525" cy="1814044"/>
          </a:xfrm>
          <a:prstGeom prst="rect">
            <a:avLst/>
          </a:prstGeom>
        </p:spPr>
      </p:pic>
      <p:pic>
        <p:nvPicPr>
          <p:cNvPr id="17" name="16 Imagen" descr="25.png"/>
          <p:cNvPicPr>
            <a:picLocks noChangeAspect="1"/>
          </p:cNvPicPr>
          <p:nvPr/>
        </p:nvPicPr>
        <p:blipFill rotWithShape="1">
          <a:blip r:embed="rId6" cstate="print"/>
          <a:srcRect l="6563" r="9976"/>
          <a:stretch/>
        </p:blipFill>
        <p:spPr>
          <a:xfrm>
            <a:off x="8174916" y="2135142"/>
            <a:ext cx="2949142" cy="4431957"/>
          </a:xfrm>
          <a:prstGeom prst="rect">
            <a:avLst/>
          </a:prstGeom>
        </p:spPr>
      </p:pic>
      <p:sp>
        <p:nvSpPr>
          <p:cNvPr id="18" name="17 CuadroTexto"/>
          <p:cNvSpPr txBox="1"/>
          <p:nvPr/>
        </p:nvSpPr>
        <p:spPr>
          <a:xfrm>
            <a:off x="6259944" y="195819"/>
            <a:ext cx="2955862" cy="338554"/>
          </a:xfrm>
          <a:prstGeom prst="rect">
            <a:avLst/>
          </a:prstGeom>
          <a:noFill/>
        </p:spPr>
        <p:txBody>
          <a:bodyPr wrap="square" rtlCol="0">
            <a:spAutoFit/>
          </a:bodyPr>
          <a:lstStyle/>
          <a:p>
            <a:r>
              <a:rPr lang="es-ES" sz="1600" dirty="0" smtClean="0"/>
              <a:t>Fundamentación:</a:t>
            </a:r>
            <a:endParaRPr lang="es-MX" sz="1600" dirty="0"/>
          </a:p>
        </p:txBody>
      </p:sp>
      <p:sp>
        <p:nvSpPr>
          <p:cNvPr id="19" name="18 CuadroTexto"/>
          <p:cNvSpPr txBox="1"/>
          <p:nvPr/>
        </p:nvSpPr>
        <p:spPr>
          <a:xfrm>
            <a:off x="6391732" y="580819"/>
            <a:ext cx="1695978" cy="2062103"/>
          </a:xfrm>
          <a:prstGeom prst="rect">
            <a:avLst/>
          </a:prstGeom>
          <a:noFill/>
        </p:spPr>
        <p:txBody>
          <a:bodyPr wrap="square" rtlCol="0">
            <a:spAutoFit/>
          </a:bodyPr>
          <a:lstStyle/>
          <a:p>
            <a:r>
              <a:rPr lang="es-ES" sz="1600" dirty="0" smtClean="0"/>
              <a:t>Observamos que nos aparecen opciones que llenamos en los formatos de registro anteriores</a:t>
            </a:r>
            <a:endParaRPr lang="es-MX" sz="1600" dirty="0"/>
          </a:p>
        </p:txBody>
      </p:sp>
    </p:spTree>
    <p:extLst>
      <p:ext uri="{BB962C8B-B14F-4D97-AF65-F5344CB8AC3E}">
        <p14:creationId xmlns:p14="http://schemas.microsoft.com/office/powerpoint/2010/main" val="402649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10 Imagen" descr="27.png"/>
          <p:cNvPicPr>
            <a:picLocks noChangeAspect="1"/>
          </p:cNvPicPr>
          <p:nvPr/>
        </p:nvPicPr>
        <p:blipFill>
          <a:blip r:embed="rId2" cstate="print"/>
          <a:stretch>
            <a:fillRect/>
          </a:stretch>
        </p:blipFill>
        <p:spPr>
          <a:xfrm>
            <a:off x="2545161" y="1175482"/>
            <a:ext cx="3360600" cy="2160842"/>
          </a:xfrm>
          <a:prstGeom prst="rect">
            <a:avLst/>
          </a:prstGeom>
        </p:spPr>
      </p:pic>
      <p:pic>
        <p:nvPicPr>
          <p:cNvPr id="12" name="11 Imagen" descr="28.png"/>
          <p:cNvPicPr>
            <a:picLocks noChangeAspect="1"/>
          </p:cNvPicPr>
          <p:nvPr/>
        </p:nvPicPr>
        <p:blipFill>
          <a:blip r:embed="rId3" cstate="print"/>
          <a:stretch>
            <a:fillRect/>
          </a:stretch>
        </p:blipFill>
        <p:spPr>
          <a:xfrm>
            <a:off x="577438" y="3566984"/>
            <a:ext cx="5097694" cy="3039762"/>
          </a:xfrm>
          <a:prstGeom prst="rect">
            <a:avLst/>
          </a:prstGeom>
        </p:spPr>
      </p:pic>
      <p:pic>
        <p:nvPicPr>
          <p:cNvPr id="13" name="12 Imagen" descr="29.png"/>
          <p:cNvPicPr>
            <a:picLocks noChangeAspect="1"/>
          </p:cNvPicPr>
          <p:nvPr/>
        </p:nvPicPr>
        <p:blipFill>
          <a:blip r:embed="rId4" cstate="print"/>
          <a:stretch>
            <a:fillRect/>
          </a:stretch>
        </p:blipFill>
        <p:spPr>
          <a:xfrm>
            <a:off x="6428911" y="395419"/>
            <a:ext cx="4575420" cy="2496065"/>
          </a:xfrm>
          <a:prstGeom prst="rect">
            <a:avLst/>
          </a:prstGeom>
        </p:spPr>
      </p:pic>
      <p:sp>
        <p:nvSpPr>
          <p:cNvPr id="15" name="14 CuadroTexto"/>
          <p:cNvSpPr txBox="1"/>
          <p:nvPr/>
        </p:nvSpPr>
        <p:spPr>
          <a:xfrm>
            <a:off x="370655" y="1320285"/>
            <a:ext cx="1787377" cy="646331"/>
          </a:xfrm>
          <a:prstGeom prst="rect">
            <a:avLst/>
          </a:prstGeom>
          <a:noFill/>
        </p:spPr>
        <p:txBody>
          <a:bodyPr wrap="square" rtlCol="0">
            <a:spAutoFit/>
          </a:bodyPr>
          <a:lstStyle/>
          <a:p>
            <a:r>
              <a:rPr lang="es-ES" dirty="0" smtClean="0"/>
              <a:t>Coordinación de Prácticas:</a:t>
            </a:r>
            <a:endParaRPr lang="es-MX" dirty="0"/>
          </a:p>
        </p:txBody>
      </p:sp>
      <p:sp>
        <p:nvSpPr>
          <p:cNvPr id="16" name="15 CuadroTexto"/>
          <p:cNvSpPr txBox="1"/>
          <p:nvPr/>
        </p:nvSpPr>
        <p:spPr>
          <a:xfrm>
            <a:off x="289984" y="2116434"/>
            <a:ext cx="2174506" cy="1107996"/>
          </a:xfrm>
          <a:prstGeom prst="rect">
            <a:avLst/>
          </a:prstGeom>
          <a:noFill/>
        </p:spPr>
        <p:txBody>
          <a:bodyPr wrap="square" rtlCol="0">
            <a:spAutoFit/>
          </a:bodyPr>
          <a:lstStyle/>
          <a:p>
            <a:r>
              <a:rPr lang="es-ES" sz="1100" dirty="0" smtClean="0"/>
              <a:t>Observamos que en el documento salen ya plasmados datos que dimos con anterioridad como el nombre de administrativos y costos de la práctica.</a:t>
            </a:r>
            <a:endParaRPr lang="es-MX" sz="1100" dirty="0"/>
          </a:p>
        </p:txBody>
      </p:sp>
      <p:pic>
        <p:nvPicPr>
          <p:cNvPr id="18" name="17 Imagen" descr="31.png"/>
          <p:cNvPicPr>
            <a:picLocks noChangeAspect="1"/>
          </p:cNvPicPr>
          <p:nvPr/>
        </p:nvPicPr>
        <p:blipFill>
          <a:blip r:embed="rId5" cstate="print"/>
          <a:stretch>
            <a:fillRect/>
          </a:stretch>
        </p:blipFill>
        <p:spPr>
          <a:xfrm>
            <a:off x="6301128" y="4206818"/>
            <a:ext cx="1822056" cy="1337248"/>
          </a:xfrm>
          <a:prstGeom prst="rect">
            <a:avLst/>
          </a:prstGeom>
        </p:spPr>
      </p:pic>
      <p:sp>
        <p:nvSpPr>
          <p:cNvPr id="20" name="19 CuadroTexto"/>
          <p:cNvSpPr txBox="1"/>
          <p:nvPr/>
        </p:nvSpPr>
        <p:spPr>
          <a:xfrm>
            <a:off x="6301128" y="3039764"/>
            <a:ext cx="2685185" cy="369332"/>
          </a:xfrm>
          <a:prstGeom prst="rect">
            <a:avLst/>
          </a:prstGeom>
          <a:noFill/>
        </p:spPr>
        <p:txBody>
          <a:bodyPr wrap="square" rtlCol="0">
            <a:spAutoFit/>
          </a:bodyPr>
          <a:lstStyle/>
          <a:p>
            <a:r>
              <a:rPr lang="es-ES" dirty="0" smtClean="0"/>
              <a:t>Informe Académico:</a:t>
            </a:r>
            <a:endParaRPr lang="es-MX" dirty="0"/>
          </a:p>
        </p:txBody>
      </p:sp>
      <p:pic>
        <p:nvPicPr>
          <p:cNvPr id="21" name="20 Imagen" descr="32.png"/>
          <p:cNvPicPr>
            <a:picLocks noChangeAspect="1"/>
          </p:cNvPicPr>
          <p:nvPr/>
        </p:nvPicPr>
        <p:blipFill rotWithShape="1">
          <a:blip r:embed="rId6" cstate="print"/>
          <a:srcRect l="5773" r="8452" b="32604"/>
          <a:stretch/>
        </p:blipFill>
        <p:spPr>
          <a:xfrm>
            <a:off x="8198070" y="3469064"/>
            <a:ext cx="3042745" cy="3113818"/>
          </a:xfrm>
          <a:prstGeom prst="rect">
            <a:avLst/>
          </a:prstGeom>
        </p:spPr>
      </p:pic>
    </p:spTree>
    <p:extLst>
      <p:ext uri="{BB962C8B-B14F-4D97-AF65-F5344CB8AC3E}">
        <p14:creationId xmlns:p14="http://schemas.microsoft.com/office/powerpoint/2010/main" val="402649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5 Imagen" descr="33.png"/>
          <p:cNvPicPr>
            <a:picLocks noChangeAspect="1"/>
          </p:cNvPicPr>
          <p:nvPr/>
        </p:nvPicPr>
        <p:blipFill>
          <a:blip r:embed="rId2" cstate="print"/>
          <a:stretch>
            <a:fillRect/>
          </a:stretch>
        </p:blipFill>
        <p:spPr>
          <a:xfrm>
            <a:off x="3377074" y="1301303"/>
            <a:ext cx="1886218" cy="1598416"/>
          </a:xfrm>
          <a:prstGeom prst="rect">
            <a:avLst/>
          </a:prstGeom>
        </p:spPr>
      </p:pic>
      <p:pic>
        <p:nvPicPr>
          <p:cNvPr id="7" name="6 Imagen" descr="34.png"/>
          <p:cNvPicPr>
            <a:picLocks noChangeAspect="1"/>
          </p:cNvPicPr>
          <p:nvPr/>
        </p:nvPicPr>
        <p:blipFill>
          <a:blip r:embed="rId3" cstate="print"/>
          <a:stretch>
            <a:fillRect/>
          </a:stretch>
        </p:blipFill>
        <p:spPr>
          <a:xfrm>
            <a:off x="275146" y="2875360"/>
            <a:ext cx="2255913" cy="1400078"/>
          </a:xfrm>
          <a:prstGeom prst="rect">
            <a:avLst/>
          </a:prstGeom>
        </p:spPr>
      </p:pic>
      <p:pic>
        <p:nvPicPr>
          <p:cNvPr id="8" name="7 Imagen" descr="35.png"/>
          <p:cNvPicPr>
            <a:picLocks noChangeAspect="1"/>
          </p:cNvPicPr>
          <p:nvPr/>
        </p:nvPicPr>
        <p:blipFill>
          <a:blip r:embed="rId4" cstate="print"/>
          <a:stretch>
            <a:fillRect/>
          </a:stretch>
        </p:blipFill>
        <p:spPr>
          <a:xfrm>
            <a:off x="303762" y="4710304"/>
            <a:ext cx="2406135" cy="1960253"/>
          </a:xfrm>
          <a:prstGeom prst="rect">
            <a:avLst/>
          </a:prstGeom>
        </p:spPr>
      </p:pic>
      <p:pic>
        <p:nvPicPr>
          <p:cNvPr id="9" name="8 Imagen" descr="36.png"/>
          <p:cNvPicPr>
            <a:picLocks noChangeAspect="1"/>
          </p:cNvPicPr>
          <p:nvPr/>
        </p:nvPicPr>
        <p:blipFill>
          <a:blip r:embed="rId5" cstate="print"/>
          <a:stretch>
            <a:fillRect/>
          </a:stretch>
        </p:blipFill>
        <p:spPr>
          <a:xfrm>
            <a:off x="3253524" y="4374292"/>
            <a:ext cx="2199216" cy="2331308"/>
          </a:xfrm>
          <a:prstGeom prst="rect">
            <a:avLst/>
          </a:prstGeom>
        </p:spPr>
      </p:pic>
      <p:pic>
        <p:nvPicPr>
          <p:cNvPr id="10" name="9 Imagen" descr="37.png"/>
          <p:cNvPicPr>
            <a:picLocks noChangeAspect="1"/>
          </p:cNvPicPr>
          <p:nvPr/>
        </p:nvPicPr>
        <p:blipFill>
          <a:blip r:embed="rId6" cstate="print"/>
          <a:stretch>
            <a:fillRect/>
          </a:stretch>
        </p:blipFill>
        <p:spPr>
          <a:xfrm>
            <a:off x="7718384" y="671385"/>
            <a:ext cx="2924825" cy="1808196"/>
          </a:xfrm>
          <a:prstGeom prst="rect">
            <a:avLst/>
          </a:prstGeom>
        </p:spPr>
      </p:pic>
      <p:sp>
        <p:nvSpPr>
          <p:cNvPr id="14" name="13 CuadroTexto"/>
          <p:cNvSpPr txBox="1"/>
          <p:nvPr/>
        </p:nvSpPr>
        <p:spPr>
          <a:xfrm>
            <a:off x="3554021" y="839638"/>
            <a:ext cx="2331005" cy="369332"/>
          </a:xfrm>
          <a:prstGeom prst="rect">
            <a:avLst/>
          </a:prstGeom>
          <a:noFill/>
        </p:spPr>
        <p:txBody>
          <a:bodyPr wrap="square" rtlCol="0">
            <a:spAutoFit/>
          </a:bodyPr>
          <a:lstStyle/>
          <a:p>
            <a:r>
              <a:rPr lang="es-ES" dirty="0" smtClean="0"/>
              <a:t>Informe Mensual:</a:t>
            </a:r>
            <a:endParaRPr lang="es-MX" dirty="0"/>
          </a:p>
        </p:txBody>
      </p:sp>
      <p:sp>
        <p:nvSpPr>
          <p:cNvPr id="15" name="14 CuadroTexto"/>
          <p:cNvSpPr txBox="1"/>
          <p:nvPr/>
        </p:nvSpPr>
        <p:spPr>
          <a:xfrm>
            <a:off x="230631" y="1500346"/>
            <a:ext cx="2709895" cy="1200329"/>
          </a:xfrm>
          <a:prstGeom prst="rect">
            <a:avLst/>
          </a:prstGeom>
          <a:noFill/>
        </p:spPr>
        <p:txBody>
          <a:bodyPr wrap="square" rtlCol="0">
            <a:spAutoFit/>
          </a:bodyPr>
          <a:lstStyle/>
          <a:p>
            <a:r>
              <a:rPr lang="es-ES" sz="1200" dirty="0" smtClean="0"/>
              <a:t>Debido a que este tipo de documentos será modificado con cierta frecuencia, el software nos da la opción de trabajar sobre un documento ya existente o bien, uno nuevo.</a:t>
            </a:r>
            <a:endParaRPr lang="es-MX" sz="1200" dirty="0"/>
          </a:p>
        </p:txBody>
      </p:sp>
      <p:sp>
        <p:nvSpPr>
          <p:cNvPr id="16" name="15 CuadroTexto"/>
          <p:cNvSpPr txBox="1"/>
          <p:nvPr/>
        </p:nvSpPr>
        <p:spPr>
          <a:xfrm>
            <a:off x="2940525" y="2999704"/>
            <a:ext cx="2944501" cy="938719"/>
          </a:xfrm>
          <a:prstGeom prst="rect">
            <a:avLst/>
          </a:prstGeom>
          <a:noFill/>
        </p:spPr>
        <p:txBody>
          <a:bodyPr wrap="square" rtlCol="0">
            <a:spAutoFit/>
          </a:bodyPr>
          <a:lstStyle/>
          <a:p>
            <a:r>
              <a:rPr lang="es-ES" sz="1100" dirty="0" smtClean="0"/>
              <a:t>Elegimos un documento nuevo.</a:t>
            </a:r>
          </a:p>
          <a:p>
            <a:r>
              <a:rPr lang="es-ES" sz="1100" dirty="0" smtClean="0"/>
              <a:t>En la nueva pantalla debemos seleccionar datos de la práctica, por ejemplo si se trata de una dentro del área metropolitana o de una foránea.</a:t>
            </a:r>
            <a:endParaRPr lang="es-MX" sz="1100" dirty="0"/>
          </a:p>
        </p:txBody>
      </p:sp>
      <p:pic>
        <p:nvPicPr>
          <p:cNvPr id="20" name="19 Imagen" descr="39.png"/>
          <p:cNvPicPr>
            <a:picLocks noChangeAspect="1"/>
          </p:cNvPicPr>
          <p:nvPr/>
        </p:nvPicPr>
        <p:blipFill rotWithShape="1">
          <a:blip r:embed="rId7" cstate="print"/>
          <a:srcRect l="2339" r="5658"/>
          <a:stretch/>
        </p:blipFill>
        <p:spPr>
          <a:xfrm>
            <a:off x="6227379" y="2993346"/>
            <a:ext cx="4966138" cy="35153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7 Imagen" descr="43.png"/>
          <p:cNvPicPr>
            <a:picLocks noChangeAspect="1"/>
          </p:cNvPicPr>
          <p:nvPr/>
        </p:nvPicPr>
        <p:blipFill>
          <a:blip r:embed="rId2" cstate="print"/>
          <a:stretch>
            <a:fillRect/>
          </a:stretch>
        </p:blipFill>
        <p:spPr>
          <a:xfrm>
            <a:off x="2052055" y="1632613"/>
            <a:ext cx="3667281" cy="2218029"/>
          </a:xfrm>
          <a:prstGeom prst="rect">
            <a:avLst/>
          </a:prstGeom>
        </p:spPr>
      </p:pic>
      <p:pic>
        <p:nvPicPr>
          <p:cNvPr id="9" name="8 Imagen" descr="44.png"/>
          <p:cNvPicPr>
            <a:picLocks noChangeAspect="1"/>
          </p:cNvPicPr>
          <p:nvPr/>
        </p:nvPicPr>
        <p:blipFill>
          <a:blip r:embed="rId3" cstate="print"/>
          <a:stretch>
            <a:fillRect/>
          </a:stretch>
        </p:blipFill>
        <p:spPr>
          <a:xfrm>
            <a:off x="1109255" y="4084148"/>
            <a:ext cx="4364313" cy="2681832"/>
          </a:xfrm>
          <a:prstGeom prst="rect">
            <a:avLst/>
          </a:prstGeom>
        </p:spPr>
      </p:pic>
      <p:pic>
        <p:nvPicPr>
          <p:cNvPr id="10" name="9 Imagen" descr="45.png"/>
          <p:cNvPicPr>
            <a:picLocks noChangeAspect="1"/>
          </p:cNvPicPr>
          <p:nvPr/>
        </p:nvPicPr>
        <p:blipFill>
          <a:blip r:embed="rId4" cstate="print"/>
          <a:stretch>
            <a:fillRect/>
          </a:stretch>
        </p:blipFill>
        <p:spPr>
          <a:xfrm>
            <a:off x="8335355" y="1066800"/>
            <a:ext cx="2826631" cy="2346960"/>
          </a:xfrm>
          <a:prstGeom prst="rect">
            <a:avLst/>
          </a:prstGeom>
        </p:spPr>
      </p:pic>
      <p:pic>
        <p:nvPicPr>
          <p:cNvPr id="11" name="10 Imagen" descr="46.png"/>
          <p:cNvPicPr>
            <a:picLocks noChangeAspect="1"/>
          </p:cNvPicPr>
          <p:nvPr/>
        </p:nvPicPr>
        <p:blipFill>
          <a:blip r:embed="rId5" cstate="print"/>
          <a:stretch>
            <a:fillRect/>
          </a:stretch>
        </p:blipFill>
        <p:spPr>
          <a:xfrm>
            <a:off x="6219373" y="3633897"/>
            <a:ext cx="5195979" cy="3132083"/>
          </a:xfrm>
          <a:prstGeom prst="rect">
            <a:avLst/>
          </a:prstGeom>
        </p:spPr>
      </p:pic>
      <p:sp>
        <p:nvSpPr>
          <p:cNvPr id="13" name="12 CuadroTexto"/>
          <p:cNvSpPr txBox="1"/>
          <p:nvPr/>
        </p:nvSpPr>
        <p:spPr>
          <a:xfrm>
            <a:off x="3291412" y="924563"/>
            <a:ext cx="2519352" cy="646331"/>
          </a:xfrm>
          <a:prstGeom prst="rect">
            <a:avLst/>
          </a:prstGeom>
          <a:noFill/>
        </p:spPr>
        <p:txBody>
          <a:bodyPr wrap="square" rtlCol="0">
            <a:spAutoFit/>
          </a:bodyPr>
          <a:lstStyle/>
          <a:p>
            <a:r>
              <a:rPr lang="es-ES" dirty="0" smtClean="0"/>
              <a:t>Avisos y Seguimiento:</a:t>
            </a:r>
            <a:endParaRPr lang="es-MX" dirty="0"/>
          </a:p>
        </p:txBody>
      </p:sp>
      <p:sp>
        <p:nvSpPr>
          <p:cNvPr id="14" name="13 CuadroTexto"/>
          <p:cNvSpPr txBox="1"/>
          <p:nvPr/>
        </p:nvSpPr>
        <p:spPr>
          <a:xfrm>
            <a:off x="6643775" y="345442"/>
            <a:ext cx="2590463" cy="369332"/>
          </a:xfrm>
          <a:prstGeom prst="rect">
            <a:avLst/>
          </a:prstGeom>
          <a:noFill/>
        </p:spPr>
        <p:txBody>
          <a:bodyPr wrap="square" rtlCol="0">
            <a:spAutoFit/>
          </a:bodyPr>
          <a:lstStyle/>
          <a:p>
            <a:r>
              <a:rPr lang="es-ES" dirty="0" smtClean="0"/>
              <a:t>Control de Solicitud:</a:t>
            </a:r>
            <a:endParaRPr lang="es-MX" dirty="0"/>
          </a:p>
        </p:txBody>
      </p:sp>
      <p:sp>
        <p:nvSpPr>
          <p:cNvPr id="15" name="14 CuadroTexto"/>
          <p:cNvSpPr txBox="1"/>
          <p:nvPr/>
        </p:nvSpPr>
        <p:spPr>
          <a:xfrm>
            <a:off x="126124" y="1606858"/>
            <a:ext cx="1592317" cy="2554545"/>
          </a:xfrm>
          <a:prstGeom prst="rect">
            <a:avLst/>
          </a:prstGeom>
          <a:noFill/>
        </p:spPr>
        <p:txBody>
          <a:bodyPr wrap="square" rtlCol="0">
            <a:spAutoFit/>
          </a:bodyPr>
          <a:lstStyle/>
          <a:p>
            <a:r>
              <a:rPr lang="es-ES" sz="1600" dirty="0" smtClean="0"/>
              <a:t>Al igual que en el documento anterior, en estos se especifica que se trabajará en un nuevo documento.</a:t>
            </a:r>
            <a:endParaRPr lang="es-MX" sz="1600" dirty="0"/>
          </a:p>
        </p:txBody>
      </p:sp>
      <p:sp>
        <p:nvSpPr>
          <p:cNvPr id="16" name="15 Rectángulo"/>
          <p:cNvSpPr/>
          <p:nvPr/>
        </p:nvSpPr>
        <p:spPr>
          <a:xfrm>
            <a:off x="2824112" y="1615440"/>
            <a:ext cx="294602"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17 Conector angular"/>
          <p:cNvCxnSpPr/>
          <p:nvPr/>
        </p:nvCxnSpPr>
        <p:spPr>
          <a:xfrm flipV="1">
            <a:off x="1320628" y="1747520"/>
            <a:ext cx="1533960" cy="1503680"/>
          </a:xfrm>
          <a:prstGeom prst="bentConnector3">
            <a:avLst>
              <a:gd name="adj1" fmla="val 33555"/>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22 Imagen" descr="42.png"/>
          <p:cNvPicPr>
            <a:picLocks noChangeAspect="1"/>
          </p:cNvPicPr>
          <p:nvPr/>
        </p:nvPicPr>
        <p:blipFill>
          <a:blip r:embed="rId6" cstate="print"/>
          <a:stretch>
            <a:fillRect/>
          </a:stretch>
        </p:blipFill>
        <p:spPr>
          <a:xfrm>
            <a:off x="6399513" y="1312712"/>
            <a:ext cx="1691346" cy="1887691"/>
          </a:xfrm>
          <a:prstGeom prst="rect">
            <a:avLst/>
          </a:prstGeom>
        </p:spPr>
      </p:pic>
      <p:sp>
        <p:nvSpPr>
          <p:cNvPr id="24" name="23 Rectángulo"/>
          <p:cNvSpPr/>
          <p:nvPr/>
        </p:nvSpPr>
        <p:spPr>
          <a:xfrm>
            <a:off x="9081858" y="1087120"/>
            <a:ext cx="274284"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25 Conector angular"/>
          <p:cNvCxnSpPr/>
          <p:nvPr/>
        </p:nvCxnSpPr>
        <p:spPr>
          <a:xfrm flipV="1">
            <a:off x="7375200" y="1229360"/>
            <a:ext cx="1645706" cy="8026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41.png"/>
          <p:cNvPicPr>
            <a:picLocks noChangeAspect="1"/>
          </p:cNvPicPr>
          <p:nvPr/>
        </p:nvPicPr>
        <p:blipFill>
          <a:blip r:embed="rId2" cstate="print"/>
          <a:stretch>
            <a:fillRect/>
          </a:stretch>
        </p:blipFill>
        <p:spPr>
          <a:xfrm>
            <a:off x="6835692" y="1291024"/>
            <a:ext cx="3651233" cy="2092259"/>
          </a:xfrm>
          <a:prstGeom prst="rect">
            <a:avLst/>
          </a:prstGeom>
        </p:spPr>
      </p:pic>
      <p:pic>
        <p:nvPicPr>
          <p:cNvPr id="8" name="7 Imagen" descr="47.png"/>
          <p:cNvPicPr>
            <a:picLocks noChangeAspect="1"/>
          </p:cNvPicPr>
          <p:nvPr/>
        </p:nvPicPr>
        <p:blipFill>
          <a:blip r:embed="rId3" cstate="print"/>
          <a:stretch>
            <a:fillRect/>
          </a:stretch>
        </p:blipFill>
        <p:spPr>
          <a:xfrm>
            <a:off x="578022" y="1564643"/>
            <a:ext cx="3901957" cy="2226299"/>
          </a:xfrm>
          <a:prstGeom prst="rect">
            <a:avLst/>
          </a:prstGeom>
        </p:spPr>
      </p:pic>
      <p:pic>
        <p:nvPicPr>
          <p:cNvPr id="9" name="8 Imagen" descr="48.png"/>
          <p:cNvPicPr>
            <a:picLocks noChangeAspect="1"/>
          </p:cNvPicPr>
          <p:nvPr/>
        </p:nvPicPr>
        <p:blipFill>
          <a:blip r:embed="rId4" cstate="print"/>
          <a:stretch>
            <a:fillRect/>
          </a:stretch>
        </p:blipFill>
        <p:spPr>
          <a:xfrm>
            <a:off x="568759" y="4155440"/>
            <a:ext cx="3834318" cy="2311866"/>
          </a:xfrm>
          <a:prstGeom prst="rect">
            <a:avLst/>
          </a:prstGeom>
        </p:spPr>
      </p:pic>
      <p:cxnSp>
        <p:nvCxnSpPr>
          <p:cNvPr id="11"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11 Imagen" descr="40.png"/>
          <p:cNvPicPr>
            <a:picLocks noChangeAspect="1"/>
          </p:cNvPicPr>
          <p:nvPr/>
        </p:nvPicPr>
        <p:blipFill>
          <a:blip r:embed="rId5" cstate="print"/>
          <a:stretch>
            <a:fillRect/>
          </a:stretch>
        </p:blipFill>
        <p:spPr>
          <a:xfrm>
            <a:off x="6247587" y="3921095"/>
            <a:ext cx="4764420" cy="315626"/>
          </a:xfrm>
          <a:prstGeom prst="rect">
            <a:avLst/>
          </a:prstGeom>
        </p:spPr>
      </p:pic>
      <p:sp>
        <p:nvSpPr>
          <p:cNvPr id="13" name="12 Rectángulo"/>
          <p:cNvSpPr/>
          <p:nvPr/>
        </p:nvSpPr>
        <p:spPr>
          <a:xfrm>
            <a:off x="6806314" y="3820160"/>
            <a:ext cx="4205693"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14 Conector angular"/>
          <p:cNvCxnSpPr/>
          <p:nvPr/>
        </p:nvCxnSpPr>
        <p:spPr>
          <a:xfrm flipH="1" flipV="1">
            <a:off x="10118043" y="1727200"/>
            <a:ext cx="944757" cy="2336800"/>
          </a:xfrm>
          <a:prstGeom prst="bentConnector4">
            <a:avLst>
              <a:gd name="adj1" fmla="val -25036"/>
              <a:gd name="adj2" fmla="val 75435"/>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765679" y="4338320"/>
            <a:ext cx="4444247" cy="1846659"/>
          </a:xfrm>
          <a:prstGeom prst="rect">
            <a:avLst/>
          </a:prstGeom>
          <a:noFill/>
        </p:spPr>
        <p:txBody>
          <a:bodyPr wrap="square" rtlCol="0">
            <a:spAutoFit/>
          </a:bodyPr>
          <a:lstStyle/>
          <a:p>
            <a:r>
              <a:rPr lang="es-MX" sz="1600" dirty="0" smtClean="0"/>
              <a:t>En caso de utilizar un formato ya existente, se tendrá que ingresar la ubicación de dicho documento, en esta opción ya no se direcciona automáticamente al documento, éste se tendrá que buscar en “Documentos”.</a:t>
            </a:r>
          </a:p>
          <a:p>
            <a:endParaRPr lang="es-MX" dirty="0"/>
          </a:p>
        </p:txBody>
      </p:sp>
      <p:sp>
        <p:nvSpPr>
          <p:cNvPr id="23" name="22 Rectángulo"/>
          <p:cNvSpPr/>
          <p:nvPr/>
        </p:nvSpPr>
        <p:spPr>
          <a:xfrm>
            <a:off x="1330787" y="1554480"/>
            <a:ext cx="335236"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23 Rectángulo"/>
          <p:cNvSpPr/>
          <p:nvPr/>
        </p:nvSpPr>
        <p:spPr>
          <a:xfrm>
            <a:off x="1473008" y="4155440"/>
            <a:ext cx="396188"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27 Conector angular"/>
          <p:cNvCxnSpPr/>
          <p:nvPr/>
        </p:nvCxnSpPr>
        <p:spPr>
          <a:xfrm rot="10800000">
            <a:off x="1671102" y="1630681"/>
            <a:ext cx="4923963" cy="3357881"/>
          </a:xfrm>
          <a:prstGeom prst="bentConnector3">
            <a:avLst>
              <a:gd name="adj1" fmla="val 315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angular"/>
          <p:cNvCxnSpPr/>
          <p:nvPr/>
        </p:nvCxnSpPr>
        <p:spPr>
          <a:xfrm rot="10800000">
            <a:off x="2065284" y="4206243"/>
            <a:ext cx="2991746" cy="782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171396" y="1457002"/>
            <a:ext cx="4936576" cy="4896090"/>
          </a:xfrm>
        </p:spPr>
        <p:txBody>
          <a:bodyPr>
            <a:normAutofit fontScale="25000" lnSpcReduction="20000"/>
          </a:bodyPr>
          <a:lstStyle/>
          <a:p>
            <a:pPr lvl="0"/>
            <a:r>
              <a:rPr lang="es-MX" sz="4800" b="1" cap="small" dirty="0"/>
              <a:t>¿Cómo borrar un dato que pudiera estar equivocado?</a:t>
            </a:r>
            <a:endParaRPr lang="es-MX" sz="4800" dirty="0"/>
          </a:p>
          <a:p>
            <a:r>
              <a:rPr lang="es-MX" sz="4800" dirty="0"/>
              <a:t> </a:t>
            </a:r>
            <a:r>
              <a:rPr lang="es-MX" sz="4800" dirty="0" smtClean="0"/>
              <a:t>Los </a:t>
            </a:r>
            <a:r>
              <a:rPr lang="es-MX" sz="4800" dirty="0"/>
              <a:t>datos van a aparecer antes de que sean registrados en la base de datos para que hay algún erróneo, se corrija antes de confirmar el guardado de estos</a:t>
            </a:r>
            <a:r>
              <a:rPr lang="es-MX" sz="4800" dirty="0" smtClean="0"/>
              <a:t>.</a:t>
            </a:r>
          </a:p>
          <a:p>
            <a:r>
              <a:rPr lang="es-MX" sz="4800" b="1" cap="small" dirty="0" smtClean="0"/>
              <a:t>¿</a:t>
            </a:r>
            <a:r>
              <a:rPr lang="es-MX" sz="4800" b="1" cap="small" dirty="0"/>
              <a:t>Cómo se le recordará al profesor enviar los formatos correspondientes?</a:t>
            </a:r>
            <a:endParaRPr lang="es-MX" sz="4800" dirty="0"/>
          </a:p>
          <a:p>
            <a:r>
              <a:rPr lang="es-MX" sz="4800" dirty="0" smtClean="0"/>
              <a:t>El </a:t>
            </a:r>
            <a:r>
              <a:rPr lang="es-MX" sz="4800" dirty="0"/>
              <a:t>programa ya contendrá incluido una alarma que servirá para recordarle al profesor que documentos debe enviar y cuando, esto será en un plazo de </a:t>
            </a:r>
            <a:r>
              <a:rPr lang="es-MX" sz="4800" dirty="0" smtClean="0"/>
              <a:t>3 </a:t>
            </a:r>
            <a:r>
              <a:rPr lang="es-MX" sz="4800" dirty="0"/>
              <a:t>días hábiles posteriores a la visita.</a:t>
            </a:r>
          </a:p>
          <a:p>
            <a:r>
              <a:rPr lang="es-MX" sz="4800" dirty="0"/>
              <a:t> </a:t>
            </a:r>
            <a:r>
              <a:rPr lang="es-MX" sz="4800" b="1" cap="small" dirty="0" smtClean="0"/>
              <a:t>Si </a:t>
            </a:r>
            <a:r>
              <a:rPr lang="es-MX" sz="4800" b="1" cap="small" dirty="0"/>
              <a:t>se ingresan datos numéricos. ¿Se pueden usar decimales?</a:t>
            </a:r>
            <a:endParaRPr lang="es-MX" sz="4800" dirty="0"/>
          </a:p>
          <a:p>
            <a:r>
              <a:rPr lang="es-MX" sz="4800" dirty="0"/>
              <a:t> </a:t>
            </a:r>
            <a:r>
              <a:rPr lang="es-MX" sz="4800" dirty="0" smtClean="0"/>
              <a:t>Si</a:t>
            </a:r>
            <a:r>
              <a:rPr lang="es-MX" sz="4800" dirty="0"/>
              <a:t>, ya que en algunos campos así lo requerirán.</a:t>
            </a:r>
          </a:p>
          <a:p>
            <a:r>
              <a:rPr lang="es-MX" sz="4800" dirty="0"/>
              <a:t> </a:t>
            </a:r>
            <a:r>
              <a:rPr lang="es-MX" sz="4800" b="1" cap="small" dirty="0" smtClean="0"/>
              <a:t>¿</a:t>
            </a:r>
            <a:r>
              <a:rPr lang="es-MX" sz="4800" b="1" cap="small" dirty="0"/>
              <a:t>Se necesita internet para realizar el proceso?</a:t>
            </a:r>
            <a:endParaRPr lang="es-MX" sz="4800" dirty="0"/>
          </a:p>
          <a:p>
            <a:r>
              <a:rPr lang="es-MX" sz="4800" dirty="0"/>
              <a:t> </a:t>
            </a:r>
            <a:r>
              <a:rPr lang="es-MX" sz="4800" dirty="0" smtClean="0"/>
              <a:t>No</a:t>
            </a:r>
            <a:r>
              <a:rPr lang="es-MX" sz="4800" dirty="0"/>
              <a:t>, pero al momento de realizar el envío de los documentos por correo electrónico si tendrá que estar conectado a alguna red. De igual manera será necesario para enviar el aviso al o a los profesores 5 días hábiles antes de la fecha planeada para la visita.</a:t>
            </a:r>
          </a:p>
          <a:p>
            <a:r>
              <a:rPr lang="es-MX" sz="4800" dirty="0"/>
              <a:t> </a:t>
            </a:r>
            <a:r>
              <a:rPr lang="es-MX" sz="4800" b="1" cap="small" dirty="0" smtClean="0"/>
              <a:t>¿</a:t>
            </a:r>
            <a:r>
              <a:rPr lang="es-MX" sz="4800" b="1" cap="small" dirty="0"/>
              <a:t>Los datos permanecerán guardados para un uso posterior o se deben capturar cada vez que se realice una nueva visita?</a:t>
            </a:r>
            <a:endParaRPr lang="es-MX" sz="4800" dirty="0"/>
          </a:p>
          <a:p>
            <a:r>
              <a:rPr lang="es-MX" sz="4800" dirty="0"/>
              <a:t> </a:t>
            </a:r>
            <a:r>
              <a:rPr lang="es-MX" sz="4800" dirty="0" smtClean="0"/>
              <a:t>Los </a:t>
            </a:r>
            <a:r>
              <a:rPr lang="es-MX" sz="4800" dirty="0"/>
              <a:t>datos quedaran guardados en la base de datos del programa; si se desean consultar, bastara con seleccionar un dato clave (por ejemplo, el grupo, el lugar de visita, etc.)</a:t>
            </a:r>
          </a:p>
          <a:p>
            <a:endParaRPr lang="es-MX" dirty="0"/>
          </a:p>
        </p:txBody>
      </p:sp>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5205373" y="136574"/>
            <a:ext cx="579044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Preguntas frecuentes</a:t>
            </a:r>
            <a:endParaRPr lang="es-MX" dirty="0"/>
          </a:p>
        </p:txBody>
      </p:sp>
    </p:spTree>
    <p:extLst>
      <p:ext uri="{BB962C8B-B14F-4D97-AF65-F5344CB8AC3E}">
        <p14:creationId xmlns:p14="http://schemas.microsoft.com/office/powerpoint/2010/main" val="4026491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95597" y="514200"/>
            <a:ext cx="4609107" cy="1293028"/>
          </a:xfrm>
        </p:spPr>
        <p:txBody>
          <a:bodyPr/>
          <a:lstStyle/>
          <a:p>
            <a:r>
              <a:rPr lang="es-MX" dirty="0" smtClean="0"/>
              <a:t>índice</a:t>
            </a:r>
            <a:endParaRPr lang="es-MX" dirty="0"/>
          </a:p>
        </p:txBody>
      </p:sp>
      <p:sp>
        <p:nvSpPr>
          <p:cNvPr id="7" name="Marcador de contenido 6"/>
          <p:cNvSpPr>
            <a:spLocks noGrp="1"/>
          </p:cNvSpPr>
          <p:nvPr>
            <p:ph sz="half" idx="2"/>
          </p:nvPr>
        </p:nvSpPr>
        <p:spPr/>
        <p:txBody>
          <a:bodyPr>
            <a:normAutofit fontScale="92500"/>
          </a:bodyPr>
          <a:lstStyle/>
          <a:p>
            <a:pPr marL="457200" indent="-457200">
              <a:buFont typeface="+mj-lt"/>
              <a:buAutoNum type="arabicPeriod"/>
            </a:pPr>
            <a:r>
              <a:rPr lang="es-MX" dirty="0"/>
              <a:t>Introducción</a:t>
            </a:r>
          </a:p>
          <a:p>
            <a:pPr marL="457200" indent="-457200">
              <a:buFont typeface="+mj-lt"/>
              <a:buAutoNum type="arabicPeriod"/>
            </a:pPr>
            <a:r>
              <a:rPr lang="es-MX" dirty="0"/>
              <a:t>Propósito del documento</a:t>
            </a:r>
          </a:p>
          <a:p>
            <a:pPr marL="457200" indent="-457200">
              <a:buFont typeface="+mj-lt"/>
              <a:buAutoNum type="arabicPeriod"/>
            </a:pPr>
            <a:r>
              <a:rPr lang="es-ES" dirty="0" smtClean="0"/>
              <a:t>Glosario</a:t>
            </a:r>
            <a:endParaRPr lang="es-MX" dirty="0"/>
          </a:p>
          <a:p>
            <a:pPr marL="457200" indent="-457200">
              <a:buFont typeface="+mj-lt"/>
              <a:buAutoNum type="arabicPeriod"/>
            </a:pPr>
            <a:r>
              <a:rPr lang="es-MX" dirty="0"/>
              <a:t>Acceso a la </a:t>
            </a:r>
            <a:r>
              <a:rPr lang="es-MX" dirty="0" smtClean="0"/>
              <a:t>aplicación</a:t>
            </a:r>
          </a:p>
          <a:p>
            <a:pPr marL="457200" indent="-457200">
              <a:buFont typeface="+mj-lt"/>
              <a:buAutoNum type="arabicPeriod"/>
            </a:pPr>
            <a:r>
              <a:rPr lang="es-ES" dirty="0" smtClean="0"/>
              <a:t>Instalación</a:t>
            </a:r>
            <a:endParaRPr lang="es-MX" dirty="0"/>
          </a:p>
          <a:p>
            <a:pPr marL="457200" indent="-457200">
              <a:buFont typeface="+mj-lt"/>
              <a:buAutoNum type="arabicPeriod"/>
            </a:pPr>
            <a:r>
              <a:rPr lang="es-MX" dirty="0"/>
              <a:t>Funcionalidad del sistema</a:t>
            </a:r>
          </a:p>
          <a:p>
            <a:pPr marL="457200" indent="-457200">
              <a:buFont typeface="+mj-lt"/>
              <a:buAutoNum type="arabicPeriod"/>
            </a:pPr>
            <a:r>
              <a:rPr lang="es-MX" dirty="0"/>
              <a:t>Guía de uso (Manual de operación)</a:t>
            </a:r>
          </a:p>
          <a:p>
            <a:pPr marL="457200" indent="-457200">
              <a:buFont typeface="+mj-lt"/>
              <a:buAutoNum type="arabicPeriod"/>
            </a:pPr>
            <a:r>
              <a:rPr lang="es-MX" dirty="0"/>
              <a:t>Registro de usuarios</a:t>
            </a:r>
          </a:p>
          <a:p>
            <a:pPr marL="457200" indent="-457200">
              <a:buFont typeface="+mj-lt"/>
              <a:buAutoNum type="arabicPeriod"/>
            </a:pPr>
            <a:r>
              <a:rPr lang="es-MX" dirty="0"/>
              <a:t>Consulta de </a:t>
            </a:r>
            <a:r>
              <a:rPr lang="es-MX" dirty="0" smtClean="0"/>
              <a:t>formatos</a:t>
            </a:r>
          </a:p>
          <a:p>
            <a:pPr marL="457200" indent="-457200">
              <a:buFont typeface="+mj-lt"/>
              <a:buAutoNum type="arabicPeriod"/>
            </a:pPr>
            <a:r>
              <a:rPr lang="es-MX" dirty="0" smtClean="0"/>
              <a:t>Preguntas Frecuentes</a:t>
            </a:r>
            <a:endParaRPr lang="es-MX" dirty="0"/>
          </a:p>
          <a:p>
            <a:endParaRPr lang="es-MX" dirty="0"/>
          </a:p>
        </p:txBody>
      </p:sp>
      <p:cxnSp>
        <p:nvCxnSpPr>
          <p:cNvPr id="4" name="Conector recto 3"/>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405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7335" y="764373"/>
            <a:ext cx="4732749" cy="1293028"/>
          </a:xfrm>
        </p:spPr>
        <p:txBody>
          <a:bodyPr/>
          <a:lstStyle/>
          <a:p>
            <a:r>
              <a:rPr lang="es-MX" dirty="0" smtClean="0"/>
              <a:t>introducción</a:t>
            </a:r>
            <a:endParaRPr lang="es-MX" dirty="0"/>
          </a:p>
        </p:txBody>
      </p:sp>
      <p:sp>
        <p:nvSpPr>
          <p:cNvPr id="3" name="Marcador de contenido 2"/>
          <p:cNvSpPr>
            <a:spLocks noGrp="1"/>
          </p:cNvSpPr>
          <p:nvPr>
            <p:ph sz="half" idx="1"/>
          </p:nvPr>
        </p:nvSpPr>
        <p:spPr>
          <a:xfrm>
            <a:off x="398885" y="2194562"/>
            <a:ext cx="5333306" cy="4024125"/>
          </a:xfrm>
        </p:spPr>
        <p:txBody>
          <a:bodyPr>
            <a:normAutofit/>
          </a:bodyPr>
          <a:lstStyle/>
          <a:p>
            <a:pPr algn="just">
              <a:lnSpc>
                <a:spcPct val="100000"/>
              </a:lnSpc>
            </a:pPr>
            <a:r>
              <a:rPr lang="es-ES" sz="2000" dirty="0" smtClean="0"/>
              <a:t>El software “Cobra” fue diseñado para agilizar</a:t>
            </a:r>
            <a:r>
              <a:rPr lang="es-ES" sz="2000" dirty="0"/>
              <a:t>, sistematizar y automatizar el llenado de los formatos requeridos para el control de visitas y prácticas en UPIS para facilitar el manejo de información y evitar confusiones con la </a:t>
            </a:r>
            <a:r>
              <a:rPr lang="es-ES" sz="2000" dirty="0" smtClean="0"/>
              <a:t>misma. Se </a:t>
            </a:r>
            <a:r>
              <a:rPr lang="es-ES" sz="2000" dirty="0"/>
              <a:t>utilizará en el área de UPIS, puede ser utilizado por todo el personal que labora en esa unidad debido a que el software </a:t>
            </a:r>
            <a:r>
              <a:rPr lang="es-ES" sz="2000" dirty="0" smtClean="0"/>
              <a:t>tendrá </a:t>
            </a:r>
            <a:r>
              <a:rPr lang="es-ES" sz="2000" dirty="0"/>
              <a:t>una gran facilidad de manejo. </a:t>
            </a:r>
            <a:endParaRPr lang="es-MX" sz="2000" dirty="0"/>
          </a:p>
          <a:p>
            <a:endParaRPr lang="es-MX" dirty="0"/>
          </a:p>
        </p:txBody>
      </p:sp>
      <p:sp>
        <p:nvSpPr>
          <p:cNvPr id="4" name="Marcador de contenido 3"/>
          <p:cNvSpPr>
            <a:spLocks noGrp="1"/>
          </p:cNvSpPr>
          <p:nvPr>
            <p:ph sz="half" idx="2"/>
          </p:nvPr>
        </p:nvSpPr>
        <p:spPr>
          <a:xfrm>
            <a:off x="6349564" y="1802054"/>
            <a:ext cx="5333306" cy="4024125"/>
          </a:xfrm>
        </p:spPr>
        <p:txBody>
          <a:bodyPr>
            <a:normAutofit/>
          </a:bodyPr>
          <a:lstStyle/>
          <a:p>
            <a:pPr algn="just"/>
            <a:r>
              <a:rPr lang="es-MX" dirty="0" smtClean="0"/>
              <a:t>Este manual está dirigido al usuario final, esperando que con ayuda de </a:t>
            </a:r>
            <a:r>
              <a:rPr lang="es-MX" dirty="0"/>
              <a:t>é</a:t>
            </a:r>
            <a:r>
              <a:rPr lang="es-MX" dirty="0" smtClean="0"/>
              <a:t>ste, se pueda aprovechar al máximo las funciones del software “Cobra”. </a:t>
            </a:r>
          </a:p>
          <a:p>
            <a:pPr algn="just"/>
            <a:r>
              <a:rPr lang="es-MX" dirty="0" smtClean="0"/>
              <a:t>Para tener una mejor comprensión de algunos conceptos aquí manejados , se recomienda dirigirse al apartado del Glosario.</a:t>
            </a:r>
            <a:endParaRPr lang="es-MX" dirty="0"/>
          </a:p>
        </p:txBody>
      </p:sp>
      <p:cxnSp>
        <p:nvCxnSpPr>
          <p:cNvPr id="6" name="Conector recto 5"/>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205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12" y="764373"/>
            <a:ext cx="5333306" cy="1293028"/>
          </a:xfrm>
        </p:spPr>
        <p:txBody>
          <a:bodyPr/>
          <a:lstStyle/>
          <a:p>
            <a:r>
              <a:rPr lang="es-MX" dirty="0" smtClean="0"/>
              <a:t>Propósito</a:t>
            </a:r>
            <a:endParaRPr lang="es-MX" dirty="0"/>
          </a:p>
        </p:txBody>
      </p:sp>
      <p:sp>
        <p:nvSpPr>
          <p:cNvPr id="3" name="Marcador de contenido 2"/>
          <p:cNvSpPr>
            <a:spLocks noGrp="1"/>
          </p:cNvSpPr>
          <p:nvPr>
            <p:ph sz="half" idx="1"/>
          </p:nvPr>
        </p:nvSpPr>
        <p:spPr/>
        <p:txBody>
          <a:bodyPr>
            <a:noAutofit/>
          </a:bodyPr>
          <a:lstStyle/>
          <a:p>
            <a:pPr algn="just"/>
            <a:r>
              <a:rPr lang="es-MX" sz="2400" dirty="0"/>
              <a:t>A través de este manual se busca obtener los conocimientos necesarios para el manejo del software “Cobra”, asimismo permitir la solución de dudas que puedan surgir por parte del usuario. </a:t>
            </a:r>
          </a:p>
        </p:txBody>
      </p:sp>
      <p:sp>
        <p:nvSpPr>
          <p:cNvPr id="4" name="Marcador de contenido 3"/>
          <p:cNvSpPr>
            <a:spLocks noGrp="1"/>
          </p:cNvSpPr>
          <p:nvPr>
            <p:ph sz="half" idx="2"/>
          </p:nvPr>
        </p:nvSpPr>
        <p:spPr/>
        <p:txBody>
          <a:bodyPr>
            <a:normAutofit fontScale="70000" lnSpcReduction="20000"/>
          </a:bodyPr>
          <a:lstStyle/>
          <a:p>
            <a:pPr algn="just"/>
            <a:r>
              <a:rPr lang="es-ES" b="1" dirty="0" smtClean="0"/>
              <a:t>Objetos: </a:t>
            </a:r>
            <a:r>
              <a:rPr lang="es-ES" dirty="0"/>
              <a:t>E</a:t>
            </a:r>
            <a:r>
              <a:rPr lang="es-ES" dirty="0" smtClean="0"/>
              <a:t>ncapsulaciones </a:t>
            </a:r>
            <a:r>
              <a:rPr lang="es-ES" dirty="0"/>
              <a:t>abstractas de </a:t>
            </a:r>
            <a:r>
              <a:rPr lang="es-ES" dirty="0" smtClean="0"/>
              <a:t>información.</a:t>
            </a:r>
          </a:p>
          <a:p>
            <a:pPr algn="just"/>
            <a:r>
              <a:rPr lang="es-ES" b="1" dirty="0" smtClean="0"/>
              <a:t>Sistema Operativo(Windows </a:t>
            </a:r>
            <a:r>
              <a:rPr lang="es-ES" b="1" dirty="0"/>
              <a:t>7 o </a:t>
            </a:r>
            <a:r>
              <a:rPr lang="es-ES" b="1" dirty="0" smtClean="0"/>
              <a:t>posterior):</a:t>
            </a:r>
            <a:r>
              <a:rPr lang="es-MX" dirty="0"/>
              <a:t> Conjunto de órdenes y programas que controlan los procesos básicos de una computadora y permiten el funcionamiento de otros programas</a:t>
            </a:r>
            <a:r>
              <a:rPr lang="es-MX" dirty="0" smtClean="0"/>
              <a:t>.</a:t>
            </a:r>
            <a:endParaRPr lang="es-ES" dirty="0" smtClean="0"/>
          </a:p>
          <a:p>
            <a:pPr algn="just"/>
            <a:r>
              <a:rPr lang="es-ES" b="1" dirty="0"/>
              <a:t>PLUGIN  de </a:t>
            </a:r>
            <a:r>
              <a:rPr lang="es-ES" b="1" dirty="0" smtClean="0"/>
              <a:t>JAVA: </a:t>
            </a:r>
            <a:r>
              <a:rPr lang="es-ES" dirty="0" smtClean="0"/>
              <a:t>Aplicación </a:t>
            </a:r>
            <a:r>
              <a:rPr lang="es-ES" dirty="0"/>
              <a:t>que se ejecuta en otro software para </a:t>
            </a:r>
            <a:r>
              <a:rPr lang="es-ES" dirty="0" smtClean="0"/>
              <a:t>funcionar.</a:t>
            </a:r>
          </a:p>
          <a:p>
            <a:pPr algn="just"/>
            <a:r>
              <a:rPr lang="es-ES" b="1" dirty="0" smtClean="0"/>
              <a:t>Base de Datos (Microsoft Access 2013):</a:t>
            </a:r>
            <a:r>
              <a:rPr lang="es-MX" dirty="0"/>
              <a:t>S</a:t>
            </a:r>
            <a:r>
              <a:rPr lang="es-MX" dirty="0" smtClean="0"/>
              <a:t>istema </a:t>
            </a:r>
            <a:r>
              <a:rPr lang="es-MX" dirty="0"/>
              <a:t>formado por un conjunto </a:t>
            </a:r>
            <a:r>
              <a:rPr lang="es-MX" dirty="0" smtClean="0"/>
              <a:t>de datos</a:t>
            </a:r>
            <a:r>
              <a:rPr lang="es-MX" dirty="0"/>
              <a:t> almacenados en discos que permiten el acceso directo a ellos y un conjunto de programas que manipulen ese conjunto de </a:t>
            </a:r>
            <a:r>
              <a:rPr lang="es-MX" dirty="0" smtClean="0"/>
              <a:t>datos.</a:t>
            </a:r>
            <a:endParaRPr lang="es-ES" dirty="0"/>
          </a:p>
          <a:p>
            <a:pPr algn="just"/>
            <a:r>
              <a:rPr lang="es-ES" b="1" dirty="0" smtClean="0"/>
              <a:t>Llave primaria: </a:t>
            </a:r>
            <a:r>
              <a:rPr lang="es-ES" dirty="0" smtClean="0"/>
              <a:t>Elemento no modificable en el software.</a:t>
            </a:r>
          </a:p>
          <a:p>
            <a:pPr algn="just"/>
            <a:r>
              <a:rPr lang="es-ES" b="1" dirty="0" smtClean="0"/>
              <a:t>Ejecutable:</a:t>
            </a:r>
            <a:r>
              <a:rPr lang="es-MX" dirty="0" smtClean="0"/>
              <a:t>Programa que </a:t>
            </a:r>
            <a:r>
              <a:rPr lang="es-MX" dirty="0"/>
              <a:t>ha sido </a:t>
            </a:r>
            <a:r>
              <a:rPr lang="es-MX" dirty="0" smtClean="0"/>
              <a:t>comprimido </a:t>
            </a:r>
            <a:r>
              <a:rPr lang="es-MX" dirty="0"/>
              <a:t>en un formato de </a:t>
            </a:r>
            <a:r>
              <a:rPr lang="es-MX" dirty="0" smtClean="0"/>
              <a:t>código </a:t>
            </a:r>
            <a:r>
              <a:rPr lang="es-MX" dirty="0"/>
              <a:t>maquina, que al momento de ejecutarse desempeñan la </a:t>
            </a:r>
            <a:r>
              <a:rPr lang="es-MX" dirty="0" smtClean="0"/>
              <a:t>función </a:t>
            </a:r>
            <a:r>
              <a:rPr lang="es-MX" dirty="0"/>
              <a:t>para la que </a:t>
            </a:r>
            <a:r>
              <a:rPr lang="es-MX" dirty="0" smtClean="0"/>
              <a:t>fue hecho.</a:t>
            </a:r>
            <a:endParaRPr lang="es-ES" dirty="0" smtClean="0"/>
          </a:p>
        </p:txBody>
      </p:sp>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6462305" y="764373"/>
            <a:ext cx="53333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glosario</a:t>
            </a:r>
            <a:endParaRPr lang="es-MX" dirty="0"/>
          </a:p>
        </p:txBody>
      </p:sp>
    </p:spTree>
    <p:extLst>
      <p:ext uri="{BB962C8B-B14F-4D97-AF65-F5344CB8AC3E}">
        <p14:creationId xmlns:p14="http://schemas.microsoft.com/office/powerpoint/2010/main" val="414199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071" y="770623"/>
            <a:ext cx="5333306" cy="1293028"/>
          </a:xfrm>
        </p:spPr>
        <p:txBody>
          <a:bodyPr/>
          <a:lstStyle/>
          <a:p>
            <a:r>
              <a:rPr lang="es-MX" dirty="0" smtClean="0"/>
              <a:t>Acceso a la aplicación</a:t>
            </a:r>
            <a:endParaRPr lang="es-MX" dirty="0"/>
          </a:p>
        </p:txBody>
      </p:sp>
      <p:sp>
        <p:nvSpPr>
          <p:cNvPr id="3" name="Marcador de contenido 2"/>
          <p:cNvSpPr>
            <a:spLocks noGrp="1"/>
          </p:cNvSpPr>
          <p:nvPr>
            <p:ph sz="half" idx="1"/>
          </p:nvPr>
        </p:nvSpPr>
        <p:spPr>
          <a:xfrm>
            <a:off x="176071" y="2200812"/>
            <a:ext cx="5333306" cy="4024125"/>
          </a:xfrm>
        </p:spPr>
        <p:txBody>
          <a:bodyPr>
            <a:normAutofit/>
          </a:bodyPr>
          <a:lstStyle/>
          <a:p>
            <a:pPr algn="just"/>
            <a:r>
              <a:rPr lang="es-MX" sz="2400" dirty="0" smtClean="0"/>
              <a:t>Se puede acceder al software por medio de la aplicación ejecutable sin necesidad de contar con los programas utilizados en la elaboración de dicho software (Visual Studio 2010 &amp; Microsoft Access 2013).</a:t>
            </a:r>
            <a:endParaRPr lang="es-MX" sz="2400" dirty="0"/>
          </a:p>
        </p:txBody>
      </p:sp>
      <p:cxnSp>
        <p:nvCxnSpPr>
          <p:cNvPr id="5" name="Conector recto 4"/>
          <p:cNvCxnSpPr/>
          <p:nvPr/>
        </p:nvCxnSpPr>
        <p:spPr>
          <a:xfrm>
            <a:off x="5588708" y="625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5661757" y="770623"/>
            <a:ext cx="53333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Instalación</a:t>
            </a:r>
            <a:endParaRPr lang="es-MX" dirty="0"/>
          </a:p>
        </p:txBody>
      </p:sp>
      <p:pic>
        <p:nvPicPr>
          <p:cNvPr id="1026" name="Picture 2" descr="C:\Users\GERARDO\Desktop\Nueva carpeta (2)\1.png"/>
          <p:cNvPicPr>
            <a:picLocks noChangeAspect="1" noChangeArrowheads="1"/>
          </p:cNvPicPr>
          <p:nvPr/>
        </p:nvPicPr>
        <p:blipFill>
          <a:blip r:embed="rId2" cstate="print"/>
          <a:srcRect l="33362" t="518" r="8686" b="45521"/>
          <a:stretch>
            <a:fillRect/>
          </a:stretch>
        </p:blipFill>
        <p:spPr bwMode="auto">
          <a:xfrm>
            <a:off x="9085672" y="2106900"/>
            <a:ext cx="2565046" cy="1392195"/>
          </a:xfrm>
          <a:prstGeom prst="rect">
            <a:avLst/>
          </a:prstGeom>
          <a:noFill/>
        </p:spPr>
      </p:pic>
      <p:sp>
        <p:nvSpPr>
          <p:cNvPr id="16" name="15 CuadroTexto"/>
          <p:cNvSpPr txBox="1"/>
          <p:nvPr/>
        </p:nvSpPr>
        <p:spPr>
          <a:xfrm>
            <a:off x="5667937" y="1760913"/>
            <a:ext cx="3467678" cy="2400657"/>
          </a:xfrm>
          <a:prstGeom prst="rect">
            <a:avLst/>
          </a:prstGeom>
          <a:noFill/>
        </p:spPr>
        <p:txBody>
          <a:bodyPr wrap="square" rtlCol="0">
            <a:spAutoFit/>
          </a:bodyPr>
          <a:lstStyle/>
          <a:p>
            <a:r>
              <a:rPr lang="es-MX" sz="1100" dirty="0" smtClean="0"/>
              <a:t>Insertar el CD de instalación de “Cobra” en la unidad de DVD o CD.</a:t>
            </a:r>
          </a:p>
          <a:p>
            <a:r>
              <a:rPr lang="es-MX" sz="1100" dirty="0" smtClean="0"/>
              <a:t>La instalación puede lanzarse automáticamente seleccionando, en la ventana de Reproducción Automática, Ejecutar (caso de estar configurada la Reproducción Automática de la unidad de DVD o CD).</a:t>
            </a:r>
          </a:p>
          <a:p>
            <a:r>
              <a:rPr lang="es-MX" sz="1100" dirty="0" smtClean="0"/>
              <a:t>Si no se lanza automáticamente, hacer clic con el botón secundario del mouse en Inicio y seleccionar Explorar o Abrir el Explorador de Windows.</a:t>
            </a:r>
          </a:p>
          <a:p>
            <a:endParaRPr lang="es-MX" dirty="0"/>
          </a:p>
        </p:txBody>
      </p:sp>
      <p:pic>
        <p:nvPicPr>
          <p:cNvPr id="17" name="16 Imagen" descr="2.png"/>
          <p:cNvPicPr>
            <a:picLocks noChangeAspect="1"/>
          </p:cNvPicPr>
          <p:nvPr/>
        </p:nvPicPr>
        <p:blipFill>
          <a:blip r:embed="rId3" cstate="print"/>
          <a:stretch>
            <a:fillRect/>
          </a:stretch>
        </p:blipFill>
        <p:spPr>
          <a:xfrm>
            <a:off x="6092660" y="4289887"/>
            <a:ext cx="3219510" cy="2428643"/>
          </a:xfrm>
          <a:prstGeom prst="rect">
            <a:avLst/>
          </a:prstGeom>
        </p:spPr>
      </p:pic>
      <p:sp>
        <p:nvSpPr>
          <p:cNvPr id="18" name="17 CuadroTexto"/>
          <p:cNvSpPr txBox="1"/>
          <p:nvPr/>
        </p:nvSpPr>
        <p:spPr>
          <a:xfrm>
            <a:off x="5980931" y="3935700"/>
            <a:ext cx="3442968" cy="307777"/>
          </a:xfrm>
          <a:prstGeom prst="rect">
            <a:avLst/>
          </a:prstGeom>
          <a:noFill/>
        </p:spPr>
        <p:txBody>
          <a:bodyPr wrap="square" rtlCol="0">
            <a:spAutoFit/>
          </a:bodyPr>
          <a:lstStyle/>
          <a:p>
            <a:r>
              <a:rPr lang="es-ES" sz="1400" dirty="0" smtClean="0"/>
              <a:t>Se presentará la siguiente pantalla</a:t>
            </a:r>
            <a:endParaRPr lang="es-MX" sz="1400" dirty="0"/>
          </a:p>
        </p:txBody>
      </p:sp>
      <p:sp>
        <p:nvSpPr>
          <p:cNvPr id="20" name="19 CuadroTexto"/>
          <p:cNvSpPr txBox="1"/>
          <p:nvPr/>
        </p:nvSpPr>
        <p:spPr>
          <a:xfrm>
            <a:off x="9563923" y="5385559"/>
            <a:ext cx="1614406" cy="954107"/>
          </a:xfrm>
          <a:prstGeom prst="rect">
            <a:avLst/>
          </a:prstGeom>
          <a:noFill/>
        </p:spPr>
        <p:txBody>
          <a:bodyPr wrap="square" rtlCol="0">
            <a:spAutoFit/>
          </a:bodyPr>
          <a:lstStyle/>
          <a:p>
            <a:r>
              <a:rPr lang="es-ES" sz="1400" dirty="0" smtClean="0"/>
              <a:t>Damos clic en “Aceptar“ para continuar con la instalación</a:t>
            </a:r>
            <a:endParaRPr lang="es-MX" sz="1400" dirty="0"/>
          </a:p>
        </p:txBody>
      </p:sp>
    </p:spTree>
    <p:extLst>
      <p:ext uri="{BB962C8B-B14F-4D97-AF65-F5344CB8AC3E}">
        <p14:creationId xmlns:p14="http://schemas.microsoft.com/office/powerpoint/2010/main" val="100109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5897523" y="2194562"/>
            <a:ext cx="5333306" cy="4024125"/>
          </a:xfrm>
        </p:spPr>
        <p:txBody>
          <a:bodyPr>
            <a:normAutofit/>
          </a:bodyPr>
          <a:lstStyle/>
          <a:p>
            <a:pPr algn="just"/>
            <a:r>
              <a:rPr lang="es-MX" sz="2000" dirty="0" smtClean="0"/>
              <a:t>El software “Cobra” es el encargado del registro de datos utilizando una base de datos para el almacenamiento de dicha información permitiendo </a:t>
            </a:r>
            <a:r>
              <a:rPr lang="es-MX" sz="2000" dirty="0"/>
              <a:t>el llenado de formatos de manera </a:t>
            </a:r>
            <a:r>
              <a:rPr lang="es-MX" sz="2000" dirty="0" smtClean="0"/>
              <a:t>sistematizada.</a:t>
            </a:r>
            <a:endParaRPr lang="es-MX" sz="2000" dirty="0"/>
          </a:p>
        </p:txBody>
      </p:sp>
      <p:cxnSp>
        <p:nvCxnSpPr>
          <p:cNvPr id="5" name="Conector recto 4"/>
          <p:cNvCxnSpPr/>
          <p:nvPr/>
        </p:nvCxnSpPr>
        <p:spPr>
          <a:xfrm>
            <a:off x="5897523"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5897523" y="764373"/>
            <a:ext cx="533330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Funcionalidad del sistema</a:t>
            </a:r>
            <a:endParaRPr lang="es-MX" dirty="0"/>
          </a:p>
        </p:txBody>
      </p:sp>
      <p:graphicFrame>
        <p:nvGraphicFramePr>
          <p:cNvPr id="7" name="6 Diagrama"/>
          <p:cNvGraphicFramePr/>
          <p:nvPr>
            <p:extLst>
              <p:ext uri="{D42A27DB-BD31-4B8C-83A1-F6EECF244321}">
                <p14:modId xmlns:p14="http://schemas.microsoft.com/office/powerpoint/2010/main" val="1431396444"/>
              </p:ext>
            </p:extLst>
          </p:nvPr>
        </p:nvGraphicFramePr>
        <p:xfrm>
          <a:off x="6051963" y="4333103"/>
          <a:ext cx="5584528" cy="2315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10 Imagen" descr="3.png"/>
          <p:cNvPicPr>
            <a:picLocks noChangeAspect="1"/>
          </p:cNvPicPr>
          <p:nvPr/>
        </p:nvPicPr>
        <p:blipFill>
          <a:blip r:embed="rId7" cstate="print"/>
          <a:stretch>
            <a:fillRect/>
          </a:stretch>
        </p:blipFill>
        <p:spPr>
          <a:xfrm>
            <a:off x="2634983" y="1108763"/>
            <a:ext cx="2823647" cy="2112621"/>
          </a:xfrm>
          <a:prstGeom prst="rect">
            <a:avLst/>
          </a:prstGeom>
        </p:spPr>
      </p:pic>
      <p:sp>
        <p:nvSpPr>
          <p:cNvPr id="12" name="11 CuadroTexto"/>
          <p:cNvSpPr txBox="1"/>
          <p:nvPr/>
        </p:nvSpPr>
        <p:spPr>
          <a:xfrm>
            <a:off x="255342" y="1556952"/>
            <a:ext cx="2339241" cy="1169551"/>
          </a:xfrm>
          <a:prstGeom prst="rect">
            <a:avLst/>
          </a:prstGeom>
          <a:noFill/>
        </p:spPr>
        <p:txBody>
          <a:bodyPr wrap="square" rtlCol="0">
            <a:spAutoFit/>
          </a:bodyPr>
          <a:lstStyle/>
          <a:p>
            <a:r>
              <a:rPr lang="es-ES" sz="1400" dirty="0" smtClean="0"/>
              <a:t>La siguiente pantalla que nos aparece nos muestra la carpeta de destino del programa, damos clic en  “Extraer”</a:t>
            </a:r>
            <a:endParaRPr lang="es-MX" sz="1400" dirty="0"/>
          </a:p>
        </p:txBody>
      </p:sp>
      <p:pic>
        <p:nvPicPr>
          <p:cNvPr id="13" name="12 Imagen" descr="4.png"/>
          <p:cNvPicPr>
            <a:picLocks noChangeAspect="1"/>
          </p:cNvPicPr>
          <p:nvPr/>
        </p:nvPicPr>
        <p:blipFill>
          <a:blip r:embed="rId8" cstate="print"/>
          <a:srcRect l="31447" t="32955" r="24529" b="25138"/>
          <a:stretch>
            <a:fillRect/>
          </a:stretch>
        </p:blipFill>
        <p:spPr>
          <a:xfrm>
            <a:off x="502442" y="4176582"/>
            <a:ext cx="1583293" cy="1425148"/>
          </a:xfrm>
          <a:prstGeom prst="rect">
            <a:avLst/>
          </a:prstGeom>
        </p:spPr>
      </p:pic>
      <p:sp>
        <p:nvSpPr>
          <p:cNvPr id="14" name="13 CuadroTexto"/>
          <p:cNvSpPr txBox="1"/>
          <p:nvPr/>
        </p:nvSpPr>
        <p:spPr>
          <a:xfrm>
            <a:off x="2141559" y="4077731"/>
            <a:ext cx="3508863" cy="1815882"/>
          </a:xfrm>
          <a:prstGeom prst="rect">
            <a:avLst/>
          </a:prstGeom>
          <a:noFill/>
        </p:spPr>
        <p:txBody>
          <a:bodyPr wrap="square" rtlCol="0">
            <a:spAutoFit/>
          </a:bodyPr>
          <a:lstStyle/>
          <a:p>
            <a:r>
              <a:rPr lang="es-ES" sz="1400" dirty="0" smtClean="0"/>
              <a:t>Una vez finalizado ese proceso, tendremos nuestro acceso a la aplicación. El control de cuentas de usuario nos puede pedir nuestro permiso para ejecutar la aplicación; lo único que tenemos que hacer es dar clic en aceptar y tendremos nuestro acceso al programa.</a:t>
            </a:r>
            <a:endParaRPr lang="es-MX" sz="1400" dirty="0"/>
          </a:p>
        </p:txBody>
      </p:sp>
    </p:spTree>
    <p:extLst>
      <p:ext uri="{BB962C8B-B14F-4D97-AF65-F5344CB8AC3E}">
        <p14:creationId xmlns:p14="http://schemas.microsoft.com/office/powerpoint/2010/main" val="1001094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998" y="652890"/>
            <a:ext cx="5631140" cy="1293028"/>
          </a:xfrm>
        </p:spPr>
        <p:txBody>
          <a:bodyPr>
            <a:normAutofit fontScale="90000"/>
          </a:bodyPr>
          <a:lstStyle/>
          <a:p>
            <a:r>
              <a:rPr lang="es-MX" dirty="0" smtClean="0"/>
              <a:t>Manual de operación </a:t>
            </a:r>
            <a:r>
              <a:rPr lang="es-MX" sz="3100" dirty="0" smtClean="0"/>
              <a:t>(Guía de uso)</a:t>
            </a:r>
            <a:endParaRPr lang="es-MX" sz="3100" dirty="0"/>
          </a:p>
        </p:txBody>
      </p:sp>
      <p:pic>
        <p:nvPicPr>
          <p:cNvPr id="7" name="6 Marcador de contenido" descr="5.png"/>
          <p:cNvPicPr>
            <a:picLocks noGrp="1" noChangeAspect="1"/>
          </p:cNvPicPr>
          <p:nvPr>
            <p:ph sz="half" idx="2"/>
          </p:nvPr>
        </p:nvPicPr>
        <p:blipFill>
          <a:blip r:embed="rId2" cstate="print"/>
          <a:stretch>
            <a:fillRect/>
          </a:stretch>
        </p:blipFill>
        <p:spPr>
          <a:xfrm>
            <a:off x="315061" y="2829309"/>
            <a:ext cx="3432669" cy="1882734"/>
          </a:xfrm>
        </p:spPr>
      </p:pic>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ítulo 1"/>
          <p:cNvSpPr txBox="1">
            <a:spLocks/>
          </p:cNvSpPr>
          <p:nvPr/>
        </p:nvSpPr>
        <p:spPr>
          <a:xfrm>
            <a:off x="5891742" y="764373"/>
            <a:ext cx="5333306"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MX" dirty="0" smtClean="0"/>
              <a:t>Registros de usuarios </a:t>
            </a:r>
            <a:endParaRPr lang="es-MX" dirty="0"/>
          </a:p>
        </p:txBody>
      </p:sp>
      <p:sp>
        <p:nvSpPr>
          <p:cNvPr id="8" name="7 CuadroTexto"/>
          <p:cNvSpPr txBox="1"/>
          <p:nvPr/>
        </p:nvSpPr>
        <p:spPr>
          <a:xfrm>
            <a:off x="312998" y="1730473"/>
            <a:ext cx="3269996" cy="830997"/>
          </a:xfrm>
          <a:prstGeom prst="rect">
            <a:avLst/>
          </a:prstGeom>
          <a:noFill/>
        </p:spPr>
        <p:txBody>
          <a:bodyPr wrap="square" rtlCol="0">
            <a:spAutoFit/>
          </a:bodyPr>
          <a:lstStyle/>
          <a:p>
            <a:pPr algn="just"/>
            <a:r>
              <a:rPr lang="es-ES" sz="1600" dirty="0" smtClean="0"/>
              <a:t>Al acceder al programa tenemos la pantalla de carga del mismo</a:t>
            </a:r>
            <a:endParaRPr lang="es-MX" sz="1600" dirty="0"/>
          </a:p>
        </p:txBody>
      </p:sp>
      <p:sp>
        <p:nvSpPr>
          <p:cNvPr id="9" name="8 CuadroTexto"/>
          <p:cNvSpPr txBox="1"/>
          <p:nvPr/>
        </p:nvSpPr>
        <p:spPr>
          <a:xfrm>
            <a:off x="3904229" y="2807691"/>
            <a:ext cx="1877982" cy="954107"/>
          </a:xfrm>
          <a:prstGeom prst="rect">
            <a:avLst/>
          </a:prstGeom>
          <a:noFill/>
        </p:spPr>
        <p:txBody>
          <a:bodyPr wrap="square" rtlCol="0">
            <a:spAutoFit/>
          </a:bodyPr>
          <a:lstStyle/>
          <a:p>
            <a:r>
              <a:rPr lang="es-ES" sz="1400" dirty="0" smtClean="0"/>
              <a:t>Una vez cargado el programa, podemos visualizar el menú principal.</a:t>
            </a:r>
            <a:endParaRPr lang="es-MX" sz="1400" dirty="0"/>
          </a:p>
        </p:txBody>
      </p:sp>
      <p:pic>
        <p:nvPicPr>
          <p:cNvPr id="10" name="9 Imagen" descr="6.png"/>
          <p:cNvPicPr>
            <a:picLocks noChangeAspect="1"/>
          </p:cNvPicPr>
          <p:nvPr/>
        </p:nvPicPr>
        <p:blipFill>
          <a:blip r:embed="rId3" cstate="print"/>
          <a:stretch>
            <a:fillRect/>
          </a:stretch>
        </p:blipFill>
        <p:spPr>
          <a:xfrm>
            <a:off x="2003674" y="4698235"/>
            <a:ext cx="3910326" cy="2060912"/>
          </a:xfrm>
          <a:prstGeom prst="rect">
            <a:avLst/>
          </a:prstGeom>
        </p:spPr>
      </p:pic>
      <p:pic>
        <p:nvPicPr>
          <p:cNvPr id="11" name="10 Imagen" descr="6.png"/>
          <p:cNvPicPr>
            <a:picLocks noChangeAspect="1"/>
          </p:cNvPicPr>
          <p:nvPr/>
        </p:nvPicPr>
        <p:blipFill>
          <a:blip r:embed="rId3" cstate="print"/>
          <a:srcRect l="13756" t="23745" r="13654" b="48639"/>
          <a:stretch>
            <a:fillRect/>
          </a:stretch>
        </p:blipFill>
        <p:spPr>
          <a:xfrm>
            <a:off x="6305815" y="2603159"/>
            <a:ext cx="4919233" cy="1103870"/>
          </a:xfrm>
          <a:prstGeom prst="rect">
            <a:avLst/>
          </a:prstGeom>
        </p:spPr>
      </p:pic>
      <p:sp>
        <p:nvSpPr>
          <p:cNvPr id="12" name="11 CuadroTexto"/>
          <p:cNvSpPr txBox="1"/>
          <p:nvPr/>
        </p:nvSpPr>
        <p:spPr>
          <a:xfrm>
            <a:off x="6408205" y="1945918"/>
            <a:ext cx="4816843" cy="646331"/>
          </a:xfrm>
          <a:prstGeom prst="rect">
            <a:avLst/>
          </a:prstGeom>
          <a:noFill/>
        </p:spPr>
        <p:txBody>
          <a:bodyPr wrap="square" rtlCol="0">
            <a:spAutoFit/>
          </a:bodyPr>
          <a:lstStyle/>
          <a:p>
            <a:r>
              <a:rPr lang="es-ES" sz="1200" dirty="0" smtClean="0"/>
              <a:t>Como podemos observar, existen 2 tipos de registros: uno que será llenado por el profesor y el otro le corresponderá al directivo.</a:t>
            </a:r>
            <a:endParaRPr lang="es-MX" sz="1200" dirty="0"/>
          </a:p>
        </p:txBody>
      </p:sp>
      <p:sp>
        <p:nvSpPr>
          <p:cNvPr id="13" name="12 CuadroTexto"/>
          <p:cNvSpPr txBox="1"/>
          <p:nvPr/>
        </p:nvSpPr>
        <p:spPr>
          <a:xfrm>
            <a:off x="6367021" y="3748216"/>
            <a:ext cx="1968586" cy="738664"/>
          </a:xfrm>
          <a:prstGeom prst="rect">
            <a:avLst/>
          </a:prstGeom>
          <a:noFill/>
        </p:spPr>
        <p:txBody>
          <a:bodyPr wrap="square" rtlCol="0">
            <a:spAutoFit/>
          </a:bodyPr>
          <a:lstStyle/>
          <a:p>
            <a:r>
              <a:rPr lang="es-ES" sz="1400" dirty="0" smtClean="0"/>
              <a:t>Empezaremos con el registro de profesor</a:t>
            </a:r>
            <a:endParaRPr lang="es-MX" sz="1400" dirty="0"/>
          </a:p>
        </p:txBody>
      </p:sp>
      <p:pic>
        <p:nvPicPr>
          <p:cNvPr id="14" name="13 Imagen" descr="6.png"/>
          <p:cNvPicPr>
            <a:picLocks noChangeAspect="1"/>
          </p:cNvPicPr>
          <p:nvPr/>
        </p:nvPicPr>
        <p:blipFill>
          <a:blip r:embed="rId3" cstate="print"/>
          <a:srcRect l="13269" t="23745" r="55013" b="46899"/>
          <a:stretch>
            <a:fillRect/>
          </a:stretch>
        </p:blipFill>
        <p:spPr>
          <a:xfrm>
            <a:off x="8261476" y="3785289"/>
            <a:ext cx="1186094" cy="556052"/>
          </a:xfrm>
          <a:prstGeom prst="rect">
            <a:avLst/>
          </a:prstGeom>
          <a:ln>
            <a:solidFill>
              <a:srgbClr val="FF0000"/>
            </a:solidFill>
          </a:ln>
        </p:spPr>
      </p:pic>
      <p:pic>
        <p:nvPicPr>
          <p:cNvPr id="15" name="14 Imagen" descr="7.png"/>
          <p:cNvPicPr>
            <a:picLocks noChangeAspect="1"/>
          </p:cNvPicPr>
          <p:nvPr/>
        </p:nvPicPr>
        <p:blipFill>
          <a:blip r:embed="rId4" cstate="print"/>
          <a:stretch>
            <a:fillRect/>
          </a:stretch>
        </p:blipFill>
        <p:spPr>
          <a:xfrm>
            <a:off x="6454368" y="4533826"/>
            <a:ext cx="3146832" cy="2208847"/>
          </a:xfrm>
          <a:prstGeom prst="rect">
            <a:avLst/>
          </a:prstGeom>
        </p:spPr>
      </p:pic>
      <p:sp>
        <p:nvSpPr>
          <p:cNvPr id="16" name="15 CuadroTexto"/>
          <p:cNvSpPr txBox="1"/>
          <p:nvPr/>
        </p:nvSpPr>
        <p:spPr>
          <a:xfrm>
            <a:off x="9715461" y="4486411"/>
            <a:ext cx="1647354" cy="1661993"/>
          </a:xfrm>
          <a:prstGeom prst="rect">
            <a:avLst/>
          </a:prstGeom>
          <a:noFill/>
        </p:spPr>
        <p:txBody>
          <a:bodyPr wrap="square" rtlCol="0">
            <a:spAutoFit/>
          </a:bodyPr>
          <a:lstStyle/>
          <a:p>
            <a:r>
              <a:rPr lang="es-ES" sz="1400" dirty="0" smtClean="0"/>
              <a:t>A continuación se nos solicitan datos como la clave del profesor, nombre, turno, área, etc</a:t>
            </a:r>
            <a:r>
              <a:rPr lang="es-ES" dirty="0" smtClean="0"/>
              <a:t>.</a:t>
            </a:r>
            <a:endParaRPr lang="es-MX" dirty="0"/>
          </a:p>
        </p:txBody>
      </p:sp>
    </p:spTree>
    <p:extLst>
      <p:ext uri="{BB962C8B-B14F-4D97-AF65-F5344CB8AC3E}">
        <p14:creationId xmlns:p14="http://schemas.microsoft.com/office/powerpoint/2010/main" val="386750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descr="8.png"/>
          <p:cNvPicPr>
            <a:picLocks noGrp="1" noChangeAspect="1"/>
          </p:cNvPicPr>
          <p:nvPr>
            <p:ph sz="half" idx="2"/>
          </p:nvPr>
        </p:nvPicPr>
        <p:blipFill>
          <a:blip r:embed="rId2" cstate="print"/>
          <a:stretch>
            <a:fillRect/>
          </a:stretch>
        </p:blipFill>
        <p:spPr>
          <a:xfrm>
            <a:off x="842210" y="1787368"/>
            <a:ext cx="4264586" cy="2603403"/>
          </a:xfrm>
        </p:spPr>
      </p:pic>
      <p:sp>
        <p:nvSpPr>
          <p:cNvPr id="6" name="5 CuadroTexto"/>
          <p:cNvSpPr txBox="1"/>
          <p:nvPr/>
        </p:nvSpPr>
        <p:spPr>
          <a:xfrm>
            <a:off x="2738726" y="816492"/>
            <a:ext cx="3055840" cy="830997"/>
          </a:xfrm>
          <a:prstGeom prst="rect">
            <a:avLst/>
          </a:prstGeom>
          <a:noFill/>
        </p:spPr>
        <p:txBody>
          <a:bodyPr wrap="square" rtlCol="0">
            <a:spAutoFit/>
          </a:bodyPr>
          <a:lstStyle/>
          <a:p>
            <a:r>
              <a:rPr lang="es-ES" sz="1600" dirty="0" smtClean="0"/>
              <a:t>Una vez llenados los datos solicitados, damos clic en “Insertar”.</a:t>
            </a:r>
            <a:endParaRPr lang="es-MX" sz="1600" dirty="0"/>
          </a:p>
        </p:txBody>
      </p:sp>
      <p:cxnSp>
        <p:nvCxnSpPr>
          <p:cNvPr id="7" name="Conector recto 4"/>
          <p:cNvCxnSpPr/>
          <p:nvPr/>
        </p:nvCxnSpPr>
        <p:spPr>
          <a:xfrm>
            <a:off x="5940694"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7 Imagen" descr="9.png"/>
          <p:cNvPicPr>
            <a:picLocks noChangeAspect="1"/>
          </p:cNvPicPr>
          <p:nvPr/>
        </p:nvPicPr>
        <p:blipFill>
          <a:blip r:embed="rId3" cstate="print"/>
          <a:stretch>
            <a:fillRect/>
          </a:stretch>
        </p:blipFill>
        <p:spPr>
          <a:xfrm>
            <a:off x="183495" y="5239265"/>
            <a:ext cx="5417505" cy="1235676"/>
          </a:xfrm>
          <a:prstGeom prst="rect">
            <a:avLst/>
          </a:prstGeom>
        </p:spPr>
      </p:pic>
      <p:sp>
        <p:nvSpPr>
          <p:cNvPr id="9" name="8 CuadroTexto"/>
          <p:cNvSpPr txBox="1"/>
          <p:nvPr/>
        </p:nvSpPr>
        <p:spPr>
          <a:xfrm>
            <a:off x="428313" y="4408269"/>
            <a:ext cx="5172687" cy="584775"/>
          </a:xfrm>
          <a:prstGeom prst="rect">
            <a:avLst/>
          </a:prstGeom>
          <a:noFill/>
        </p:spPr>
        <p:txBody>
          <a:bodyPr wrap="square" rtlCol="0">
            <a:spAutoFit/>
          </a:bodyPr>
          <a:lstStyle/>
          <a:p>
            <a:r>
              <a:rPr lang="es-ES" sz="1600" dirty="0" smtClean="0"/>
              <a:t>Observamos que los datos que ingresamos aparecerán en la tabla superior.</a:t>
            </a:r>
            <a:endParaRPr lang="es-MX" sz="1600" dirty="0"/>
          </a:p>
        </p:txBody>
      </p:sp>
      <p:sp>
        <p:nvSpPr>
          <p:cNvPr id="10" name="9 CuadroTexto"/>
          <p:cNvSpPr txBox="1"/>
          <p:nvPr/>
        </p:nvSpPr>
        <p:spPr>
          <a:xfrm>
            <a:off x="6383493" y="216327"/>
            <a:ext cx="4825790" cy="1200329"/>
          </a:xfrm>
          <a:prstGeom prst="rect">
            <a:avLst/>
          </a:prstGeom>
          <a:noFill/>
        </p:spPr>
        <p:txBody>
          <a:bodyPr wrap="square" rtlCol="0">
            <a:spAutoFit/>
          </a:bodyPr>
          <a:lstStyle/>
          <a:p>
            <a:r>
              <a:rPr lang="es-ES" dirty="0" smtClean="0"/>
              <a:t>Si queremos corregir algún dato podemos fácilmente cambiarlo y solamente damos clic en “Editar” para realizar la corrección.</a:t>
            </a:r>
            <a:endParaRPr lang="es-MX" dirty="0"/>
          </a:p>
        </p:txBody>
      </p:sp>
      <p:pic>
        <p:nvPicPr>
          <p:cNvPr id="11" name="10 Imagen" descr="11.png"/>
          <p:cNvPicPr>
            <a:picLocks noChangeAspect="1"/>
          </p:cNvPicPr>
          <p:nvPr/>
        </p:nvPicPr>
        <p:blipFill>
          <a:blip r:embed="rId4" cstate="print"/>
          <a:stretch>
            <a:fillRect/>
          </a:stretch>
        </p:blipFill>
        <p:spPr>
          <a:xfrm>
            <a:off x="6400185" y="1355102"/>
            <a:ext cx="3784339" cy="2549635"/>
          </a:xfrm>
          <a:prstGeom prst="rect">
            <a:avLst/>
          </a:prstGeom>
        </p:spPr>
      </p:pic>
      <p:pic>
        <p:nvPicPr>
          <p:cNvPr id="12" name="11 Imagen" descr="10.png"/>
          <p:cNvPicPr>
            <a:picLocks noChangeAspect="1"/>
          </p:cNvPicPr>
          <p:nvPr/>
        </p:nvPicPr>
        <p:blipFill>
          <a:blip r:embed="rId5" cstate="print"/>
          <a:stretch>
            <a:fillRect/>
          </a:stretch>
        </p:blipFill>
        <p:spPr>
          <a:xfrm>
            <a:off x="6432913" y="4050240"/>
            <a:ext cx="3751611" cy="2623358"/>
          </a:xfrm>
          <a:prstGeom prst="rect">
            <a:avLst/>
          </a:prstGeom>
        </p:spPr>
      </p:pic>
      <p:sp>
        <p:nvSpPr>
          <p:cNvPr id="13" name="12 CuadroTexto"/>
          <p:cNvSpPr txBox="1"/>
          <p:nvPr/>
        </p:nvSpPr>
        <p:spPr>
          <a:xfrm>
            <a:off x="10296289" y="2765303"/>
            <a:ext cx="739574" cy="2516073"/>
          </a:xfrm>
          <a:prstGeom prst="rect">
            <a:avLst/>
          </a:prstGeom>
          <a:noFill/>
          <a:ln>
            <a:solidFill>
              <a:srgbClr val="FF0000"/>
            </a:solidFill>
          </a:ln>
        </p:spPr>
        <p:txBody>
          <a:bodyPr wrap="square" rtlCol="0">
            <a:spAutoFit/>
          </a:bodyPr>
          <a:lstStyle/>
          <a:p>
            <a:r>
              <a:rPr lang="es-ES" sz="1050" dirty="0" smtClean="0"/>
              <a:t>NOTA: La clave del profesor no será modificable, ya que se trata de una </a:t>
            </a:r>
            <a:r>
              <a:rPr lang="es-ES" sz="1050" i="1" dirty="0" err="1" smtClean="0"/>
              <a:t>primary</a:t>
            </a:r>
            <a:r>
              <a:rPr lang="es-ES" sz="1050" i="1" dirty="0" smtClean="0"/>
              <a:t> </a:t>
            </a:r>
            <a:r>
              <a:rPr lang="es-ES" sz="1050" i="1" dirty="0" err="1" smtClean="0"/>
              <a:t>key</a:t>
            </a:r>
            <a:r>
              <a:rPr lang="es-ES" sz="1050" i="1" dirty="0" smtClean="0"/>
              <a:t> </a:t>
            </a:r>
            <a:r>
              <a:rPr lang="es-ES" sz="1050" dirty="0" smtClean="0"/>
              <a:t>en la base de datos.</a:t>
            </a:r>
            <a:endParaRPr lang="es-MX" sz="10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6098349" y="0"/>
            <a:ext cx="0" cy="6938128"/>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5 Imagen" descr="12.png"/>
          <p:cNvPicPr>
            <a:picLocks noChangeAspect="1"/>
          </p:cNvPicPr>
          <p:nvPr/>
        </p:nvPicPr>
        <p:blipFill>
          <a:blip r:embed="rId2" cstate="print"/>
          <a:stretch>
            <a:fillRect/>
          </a:stretch>
        </p:blipFill>
        <p:spPr>
          <a:xfrm>
            <a:off x="395366" y="2808826"/>
            <a:ext cx="5172688" cy="2652863"/>
          </a:xfrm>
          <a:prstGeom prst="rect">
            <a:avLst/>
          </a:prstGeom>
        </p:spPr>
      </p:pic>
      <p:sp>
        <p:nvSpPr>
          <p:cNvPr id="7" name="6 CuadroTexto"/>
          <p:cNvSpPr txBox="1"/>
          <p:nvPr/>
        </p:nvSpPr>
        <p:spPr>
          <a:xfrm>
            <a:off x="848387" y="1386492"/>
            <a:ext cx="4332539" cy="1200329"/>
          </a:xfrm>
          <a:prstGeom prst="rect">
            <a:avLst/>
          </a:prstGeom>
          <a:noFill/>
        </p:spPr>
        <p:txBody>
          <a:bodyPr wrap="square" rtlCol="0">
            <a:spAutoFit/>
          </a:bodyPr>
          <a:lstStyle/>
          <a:p>
            <a:r>
              <a:rPr lang="es-ES" dirty="0" smtClean="0"/>
              <a:t>Para ingresar nuevos datos podemos dar clic en “Limpiar” para posteriormente llenar los datos solicitados.</a:t>
            </a:r>
            <a:endParaRPr lang="es-MX" dirty="0"/>
          </a:p>
        </p:txBody>
      </p:sp>
      <p:pic>
        <p:nvPicPr>
          <p:cNvPr id="8" name="7 Imagen" descr="13.png"/>
          <p:cNvPicPr>
            <a:picLocks noChangeAspect="1"/>
          </p:cNvPicPr>
          <p:nvPr/>
        </p:nvPicPr>
        <p:blipFill>
          <a:blip r:embed="rId3" cstate="print"/>
          <a:stretch>
            <a:fillRect/>
          </a:stretch>
        </p:blipFill>
        <p:spPr>
          <a:xfrm>
            <a:off x="6383495" y="1124443"/>
            <a:ext cx="4589306" cy="2384879"/>
          </a:xfrm>
          <a:prstGeom prst="rect">
            <a:avLst/>
          </a:prstGeom>
        </p:spPr>
      </p:pic>
      <p:sp>
        <p:nvSpPr>
          <p:cNvPr id="9" name="8 CuadroTexto"/>
          <p:cNvSpPr txBox="1"/>
          <p:nvPr/>
        </p:nvSpPr>
        <p:spPr>
          <a:xfrm>
            <a:off x="6350547" y="201113"/>
            <a:ext cx="4622255" cy="923330"/>
          </a:xfrm>
          <a:prstGeom prst="rect">
            <a:avLst/>
          </a:prstGeom>
          <a:noFill/>
        </p:spPr>
        <p:txBody>
          <a:bodyPr wrap="square" rtlCol="0">
            <a:spAutoFit/>
          </a:bodyPr>
          <a:lstStyle/>
          <a:p>
            <a:r>
              <a:rPr lang="es-ES" dirty="0" smtClean="0"/>
              <a:t>Para eliminar un registro, solamente debemos seleccionarlo y dar clic en “Eliminar”</a:t>
            </a:r>
            <a:endParaRPr lang="es-MX" dirty="0"/>
          </a:p>
        </p:txBody>
      </p:sp>
      <p:pic>
        <p:nvPicPr>
          <p:cNvPr id="10" name="9 Imagen" descr="14.png"/>
          <p:cNvPicPr>
            <a:picLocks noChangeAspect="1"/>
          </p:cNvPicPr>
          <p:nvPr/>
        </p:nvPicPr>
        <p:blipFill>
          <a:blip r:embed="rId4" cstate="print"/>
          <a:stretch>
            <a:fillRect/>
          </a:stretch>
        </p:blipFill>
        <p:spPr>
          <a:xfrm>
            <a:off x="6391730" y="3739978"/>
            <a:ext cx="4581072" cy="297864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1_Estela de condensación">
  <a:themeElements>
    <a:clrScheme name="Estela de condensació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Estela de condensación">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TM04033937[[fn=Estela de condensación]]</Template>
  <TotalTime>567</TotalTime>
  <Words>1022</Words>
  <Application>Microsoft Office PowerPoint</Application>
  <PresentationFormat>Personalizado</PresentationFormat>
  <Paragraphs>94</Paragraphs>
  <Slides>17</Slides>
  <Notes>0</Notes>
  <HiddenSlides>0</HiddenSlides>
  <MMClips>0</MMClips>
  <ScaleCrop>false</ScaleCrop>
  <HeadingPairs>
    <vt:vector size="4" baseType="variant">
      <vt:variant>
        <vt:lpstr>Tema</vt:lpstr>
      </vt:variant>
      <vt:variant>
        <vt:i4>2</vt:i4>
      </vt:variant>
      <vt:variant>
        <vt:lpstr>Títulos de diapositiva</vt:lpstr>
      </vt:variant>
      <vt:variant>
        <vt:i4>17</vt:i4>
      </vt:variant>
    </vt:vector>
  </HeadingPairs>
  <TitlesOfParts>
    <vt:vector size="19" baseType="lpstr">
      <vt:lpstr>Estela de condensación</vt:lpstr>
      <vt:lpstr>1_Estela de condensación</vt:lpstr>
      <vt:lpstr>Control de prácticas y visitas</vt:lpstr>
      <vt:lpstr>índice</vt:lpstr>
      <vt:lpstr>introducción</vt:lpstr>
      <vt:lpstr>Propósito</vt:lpstr>
      <vt:lpstr>Acceso a la aplicación</vt:lpstr>
      <vt:lpstr>Presentación de PowerPoint</vt:lpstr>
      <vt:lpstr>Manual de operación (Guía de uso)</vt:lpstr>
      <vt:lpstr>Presentación de PowerPoint</vt:lpstr>
      <vt:lpstr>Presentación de PowerPoint</vt:lpstr>
      <vt:lpstr>Presentación de PowerPoint</vt:lpstr>
      <vt:lpstr>Presentación de PowerPoint</vt:lpstr>
      <vt:lpstr>Consulta de formatos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prácticas y visitas</dc:title>
  <dc:creator>Alumno</dc:creator>
  <cp:lastModifiedBy>MMC</cp:lastModifiedBy>
  <cp:revision>60</cp:revision>
  <cp:lastPrinted>2016-06-09T18:02:58Z</cp:lastPrinted>
  <dcterms:created xsi:type="dcterms:W3CDTF">2016-04-05T17:58:00Z</dcterms:created>
  <dcterms:modified xsi:type="dcterms:W3CDTF">2016-06-09T18:03:07Z</dcterms:modified>
</cp:coreProperties>
</file>