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ab474a7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ab474a7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ab474a7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ab474a7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a3a25a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a3a25a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a3a25a46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a3a25a46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a3a25a46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a3a25a46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a3a25a4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a3a25a4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a3a25a46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a3a25a46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a4fa327c_11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a4fa327c_11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a4fa327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a4fa327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a4fa327c_1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a4fa327c_1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a4fa327c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a4fa327c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a4fa327c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a4fa327c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5cb849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5cb849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a4fa327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a4fa327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a4fa327c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a4fa327c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a4fa327c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a4fa327c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a4fa327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a4fa327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a4fa327c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a4fa327c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ab474a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ab474a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a4fa327c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a4fa327c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1900" y="800102"/>
            <a:ext cx="82221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en grandes bases de datos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511400" y="3174875"/>
            <a:ext cx="396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3CV6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Data Mining 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7025" y="2875400"/>
            <a:ext cx="52515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Banderas Solórzano Midori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Cruz Acosta Margarita de la Luz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Hidalgo Castañeda Emiliano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Lara Cazares Jaime Arturo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Morales Flores Victor Leonel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Ramos Diaz Enrique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BIRCH - Algoritmo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1017800"/>
            <a:ext cx="7518026" cy="3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DBSCAN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(Agrupamiento espacial basado en densidad para aplicaciones con ruido)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7166" t="3437"/>
          <a:stretch/>
        </p:blipFill>
        <p:spPr>
          <a:xfrm>
            <a:off x="5466500" y="123950"/>
            <a:ext cx="3677500" cy="35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DBSCAN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23250" y="1017800"/>
            <a:ext cx="6517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</a:t>
            </a:r>
            <a:r>
              <a:rPr lang="es-419">
                <a:solidFill>
                  <a:srgbClr val="000000"/>
                </a:solidFill>
              </a:rPr>
              <a:t>lus</a:t>
            </a:r>
            <a:r>
              <a:rPr lang="es-419">
                <a:solidFill>
                  <a:srgbClr val="000000"/>
                </a:solidFill>
              </a:rPr>
              <a:t>ters</a:t>
            </a:r>
            <a:r>
              <a:rPr lang="es-419" sz="1800">
                <a:solidFill>
                  <a:srgbClr val="000000"/>
                </a:solidFill>
              </a:rPr>
              <a:t> con un tamaño y densidad mínimos.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Densidad:</a:t>
            </a:r>
            <a:r>
              <a:rPr lang="es-419">
                <a:solidFill>
                  <a:srgbClr val="000000"/>
                </a:solidFill>
              </a:rPr>
              <a:t> Número mínimo de puntos dentro 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de una cierta distancia el uno del otro.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ingresa el </a:t>
            </a:r>
            <a:r>
              <a:rPr b="1" lang="es-419">
                <a:solidFill>
                  <a:schemeClr val="dk1"/>
                </a:solidFill>
              </a:rPr>
              <a:t>número mínimo de puntos</a:t>
            </a:r>
            <a:r>
              <a:rPr lang="es-419">
                <a:solidFill>
                  <a:srgbClr val="000000"/>
                </a:solidFill>
              </a:rPr>
              <a:t> en 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cualquier cluster.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La </a:t>
            </a:r>
            <a:r>
              <a:rPr b="1" lang="es-419">
                <a:solidFill>
                  <a:schemeClr val="dk1"/>
                </a:solidFill>
              </a:rPr>
              <a:t>distancia Eps</a:t>
            </a:r>
            <a:r>
              <a:rPr lang="es-419">
                <a:solidFill>
                  <a:srgbClr val="000000"/>
                </a:solidFill>
              </a:rPr>
              <a:t> como distancia máxima para 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la medida de densidad.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El </a:t>
            </a:r>
            <a:r>
              <a:rPr b="1" lang="es-419">
                <a:solidFill>
                  <a:schemeClr val="dk1"/>
                </a:solidFill>
              </a:rPr>
              <a:t>vecindario Eps</a:t>
            </a:r>
            <a:r>
              <a:rPr lang="es-419">
                <a:solidFill>
                  <a:srgbClr val="000000"/>
                </a:solidFill>
              </a:rPr>
              <a:t> es el conjunto de puntos dentro de la distancia Eps.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El </a:t>
            </a:r>
            <a:r>
              <a:rPr b="1" lang="es-419">
                <a:solidFill>
                  <a:schemeClr val="dk1"/>
                </a:solidFill>
              </a:rPr>
              <a:t>número deseado de clusters</a:t>
            </a:r>
            <a:r>
              <a:rPr lang="es-419">
                <a:solidFill>
                  <a:srgbClr val="000000"/>
                </a:solidFill>
              </a:rPr>
              <a:t> lo determina el algoritmo mismo.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(1) Punto d</a:t>
            </a:r>
            <a:r>
              <a:rPr lang="es-419"/>
              <a:t>irectamente alcanzable por densidad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3001750"/>
            <a:ext cx="85206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Puntos núcleo</a:t>
            </a:r>
            <a:r>
              <a:rPr b="1" lang="es-419">
                <a:solidFill>
                  <a:schemeClr val="dk1"/>
                </a:solidFill>
              </a:rPr>
              <a:t>: </a:t>
            </a:r>
            <a:r>
              <a:rPr lang="es-419">
                <a:solidFill>
                  <a:srgbClr val="000000"/>
                </a:solidFill>
              </a:rPr>
              <a:t>porción principal de un cluster; todos los puntos cerca uno del otro.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Punto fronterizo: </a:t>
            </a:r>
            <a:r>
              <a:rPr lang="es-419">
                <a:solidFill>
                  <a:srgbClr val="000000"/>
                </a:solidFill>
              </a:rPr>
              <a:t>punto </a:t>
            </a:r>
            <a:r>
              <a:rPr i="1" lang="es-419">
                <a:solidFill>
                  <a:schemeClr val="dk1"/>
                </a:solidFill>
              </a:rPr>
              <a:t>directamente alcanzable por 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dk1"/>
                </a:solidFill>
              </a:rPr>
              <a:t>densidad</a:t>
            </a:r>
            <a:r>
              <a:rPr lang="es-419">
                <a:solidFill>
                  <a:srgbClr val="000000"/>
                </a:solidFill>
              </a:rPr>
              <a:t> cercano a un</a:t>
            </a:r>
            <a:r>
              <a:rPr lang="es-419">
                <a:solidFill>
                  <a:schemeClr val="dk1"/>
                </a:solidFill>
              </a:rPr>
              <a:t> </a:t>
            </a:r>
            <a:r>
              <a:rPr i="1" lang="es-419">
                <a:solidFill>
                  <a:schemeClr val="dk1"/>
                </a:solidFill>
              </a:rPr>
              <a:t>punto central</a:t>
            </a:r>
            <a:r>
              <a:rPr lang="es-419"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sin ser necesariamente uno de ellos.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85" y="1044563"/>
            <a:ext cx="7805628" cy="193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653" y="1413155"/>
            <a:ext cx="2202405" cy="15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(2) Punto d</a:t>
            </a:r>
            <a:r>
              <a:rPr lang="es-419"/>
              <a:t>irectamente alcanzable por densidad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2976950"/>
            <a:ext cx="85206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-419">
                <a:solidFill>
                  <a:schemeClr val="dk1"/>
                </a:solidFill>
              </a:rPr>
              <a:t>Punto alcanzable por densidad: </a:t>
            </a:r>
            <a:r>
              <a:rPr lang="es-419">
                <a:solidFill>
                  <a:srgbClr val="000000"/>
                </a:solidFill>
              </a:rPr>
              <a:t>hay una secuencia de puntos de uno a otro que son </a:t>
            </a:r>
            <a:r>
              <a:rPr i="1" lang="es-419">
                <a:solidFill>
                  <a:schemeClr val="dk1"/>
                </a:solidFill>
              </a:rPr>
              <a:t>directamente alcanzables por densidad</a:t>
            </a:r>
            <a:r>
              <a:rPr lang="es-419">
                <a:solidFill>
                  <a:srgbClr val="000000"/>
                </a:solidFill>
              </a:rPr>
              <a:t> desde el punto anterior.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Clúster con un </a:t>
            </a:r>
            <a:r>
              <a:rPr i="1" lang="es-419">
                <a:solidFill>
                  <a:schemeClr val="dk1"/>
                </a:solidFill>
              </a:rPr>
              <a:t>conjunto núcleo de puntos</a:t>
            </a:r>
            <a:r>
              <a:rPr lang="es-419">
                <a:solidFill>
                  <a:srgbClr val="000000"/>
                </a:solidFill>
              </a:rPr>
              <a:t> muy cercanos a los </a:t>
            </a:r>
            <a:br>
              <a:rPr lang="es-419">
                <a:solidFill>
                  <a:srgbClr val="000000"/>
                </a:solidFill>
              </a:rPr>
            </a:br>
            <a:r>
              <a:rPr b="1" lang="es-419">
                <a:solidFill>
                  <a:schemeClr val="dk1"/>
                </a:solidFill>
              </a:rPr>
              <a:t>puntos núcleo</a:t>
            </a:r>
            <a:r>
              <a:rPr lang="es-419">
                <a:solidFill>
                  <a:srgbClr val="000000"/>
                </a:solidFill>
              </a:rPr>
              <a:t> y con </a:t>
            </a:r>
            <a:r>
              <a:rPr b="1" lang="es-419">
                <a:solidFill>
                  <a:schemeClr val="dk1"/>
                </a:solidFill>
              </a:rPr>
              <a:t>puntos fronterizos</a:t>
            </a:r>
            <a:r>
              <a:rPr lang="es-419">
                <a:solidFill>
                  <a:srgbClr val="000000"/>
                </a:solidFill>
              </a:rPr>
              <a:t> suficientemente 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cerca de </a:t>
            </a:r>
            <a:r>
              <a:rPr lang="es-419">
                <a:solidFill>
                  <a:srgbClr val="000000"/>
                </a:solidFill>
              </a:rPr>
              <a:t>algún </a:t>
            </a:r>
            <a:r>
              <a:rPr i="1" lang="es-419">
                <a:solidFill>
                  <a:schemeClr val="dk1"/>
                </a:solidFill>
              </a:rPr>
              <a:t>punto núcleo</a:t>
            </a:r>
            <a:r>
              <a:rPr lang="es-419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85" y="1044563"/>
            <a:ext cx="7805628" cy="193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653" y="1413155"/>
            <a:ext cx="2202405" cy="15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DBSCAN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0" y="1079750"/>
            <a:ext cx="7694975" cy="2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DBSCAN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5" y="1094000"/>
            <a:ext cx="5937674" cy="35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497250" y="1008150"/>
            <a:ext cx="24465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Complejidad </a:t>
            </a:r>
            <a:br>
              <a:rPr lang="es-419">
                <a:solidFill>
                  <a:srgbClr val="000000"/>
                </a:solidFill>
              </a:rPr>
            </a:br>
            <a:r>
              <a:rPr b="1" lang="es-419">
                <a:solidFill>
                  <a:schemeClr val="dk1"/>
                </a:solidFill>
              </a:rPr>
              <a:t>O(n log n)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</a:t>
            </a:r>
            <a:r>
              <a:rPr i="1" lang="es-419">
                <a:solidFill>
                  <a:schemeClr val="dk1"/>
                </a:solidFill>
              </a:rPr>
              <a:t>punto fronterizo </a:t>
            </a:r>
            <a:r>
              <a:rPr lang="es-419">
                <a:solidFill>
                  <a:srgbClr val="000000"/>
                </a:solidFill>
              </a:rPr>
              <a:t>puede pertenecer a dos clusters.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CURE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(Agrupamiento usando representativos)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CURE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29875"/>
            <a:ext cx="441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Buen manejo de</a:t>
            </a:r>
            <a:r>
              <a:rPr lang="es-419">
                <a:solidFill>
                  <a:schemeClr val="dk1"/>
                </a:solidFill>
              </a:rPr>
              <a:t> valores atípicos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un algoritmo híbrido entre los dos enfoques</a:t>
            </a:r>
            <a:r>
              <a:rPr lang="es-419">
                <a:solidFill>
                  <a:schemeClr val="dk1"/>
                </a:solidFill>
              </a:rPr>
              <a:t> jerárquico </a:t>
            </a:r>
            <a:r>
              <a:rPr lang="es-419">
                <a:solidFill>
                  <a:srgbClr val="000000"/>
                </a:solidFill>
              </a:rPr>
              <a:t>y</a:t>
            </a:r>
            <a:r>
              <a:rPr lang="es-419">
                <a:solidFill>
                  <a:schemeClr val="dk1"/>
                </a:solidFill>
              </a:rPr>
              <a:t> particional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toma un número c de puntos representativos del grupo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Selecciona los c puntos más dispersos del cluster y los comprimen hacia el centroide por un factor de contracción</a:t>
            </a:r>
            <a:r>
              <a:rPr lang="es-419">
                <a:solidFill>
                  <a:schemeClr val="dk1"/>
                </a:solidFill>
              </a:rPr>
              <a:t> 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000" y="410000"/>
            <a:ext cx="4316575" cy="404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del algoritmo CURE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017800"/>
            <a:ext cx="861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E</a:t>
            </a:r>
            <a:r>
              <a:rPr lang="es-419"/>
              <a:t>xtraer una muestra aleatoria n de los objetos originales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Particionar la muestra a p particiones con tamaño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Agrupar parcialmente cada partición en clusters de tamaño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Eliminar valores atípicos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Si un cluster crece muy lentamente o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Si es muy pequeño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Agrupar los clusters parciales: los puntos representativos en cada nuevo cluster son comprimidos hacia el centro del cluster.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s-419"/>
              <a:t>Agrupar toda la base de datos. Los elementos de la base </a:t>
            </a:r>
            <a:br>
              <a:rPr lang="es-419"/>
            </a:br>
            <a:r>
              <a:rPr lang="es-419"/>
              <a:t>de datos se integran en el clúster del punto </a:t>
            </a:r>
            <a:br>
              <a:rPr lang="es-419"/>
            </a:br>
            <a:r>
              <a:rPr lang="es-419"/>
              <a:t>representativo más cercano.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900" y="1523650"/>
            <a:ext cx="330975" cy="5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25" y="2152650"/>
            <a:ext cx="4095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Clustering</a:t>
            </a:r>
            <a:r>
              <a:rPr lang="es-419" sz="7200"/>
              <a:t> Large Databases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75" y="1017800"/>
            <a:ext cx="6691375" cy="38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CURE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444875" y="746525"/>
            <a:ext cx="23874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B5394"/>
                </a:solidFill>
              </a:rPr>
              <a:t>Complejidad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Tiempo: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Espacio: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703" y="1342200"/>
            <a:ext cx="1181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478" y="1850350"/>
            <a:ext cx="5238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217" name="Google Shape;217;p33"/>
          <p:cNvSpPr txBox="1"/>
          <p:nvPr>
            <p:ph idx="1" type="subTitle"/>
          </p:nvPr>
        </p:nvSpPr>
        <p:spPr>
          <a:xfrm>
            <a:off x="598100" y="2715939"/>
            <a:ext cx="82221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/>
              <a:t>Dunham, M. H. (2002). Data mining: introductory and advanced topics. Prentice Hall.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64100" y="384225"/>
            <a:ext cx="83622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Los algoritmos de clustering antes vistos son técnicas clásicas que suponen que hay suficiente memoria para contener los clusters y las estructuras de datos necesarias para soportarlos.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P</a:t>
            </a:r>
            <a:r>
              <a:rPr lang="es-419" sz="2400">
                <a:solidFill>
                  <a:srgbClr val="000000"/>
                </a:solidFill>
              </a:rPr>
              <a:t>ero estos algoritmos pueden no ser apropiados para las bases de datos grandes ya que</a:t>
            </a:r>
            <a:r>
              <a:rPr lang="es-419" sz="2400">
                <a:solidFill>
                  <a:srgbClr val="000000"/>
                </a:solidFill>
              </a:rPr>
              <a:t> estos supuestos no son realistas.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Las técnicas de Clustering deberían poder adaptarse a medida que cambia la base de datos.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algoritmo de clustering en BD grandes debe: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64100" y="925075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Requerir un escaneo a la BD </a:t>
            </a:r>
            <a:r>
              <a:rPr lang="es-419" sz="2400">
                <a:solidFill>
                  <a:srgbClr val="000000"/>
                </a:solidFill>
              </a:rPr>
              <a:t>preferiblemente.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Ser capaz de proporcionar un estado y la “mejor” respuesta en la ejecución del algoritmo.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Ser suspendible, parable y reanudable.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Poder actualizar los resultados de forma incremental.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Trabajar con memoria principal limitada.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Ser capaz de realizar distintas técnicas de escaneo.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2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s-419" sz="2400">
                <a:solidFill>
                  <a:srgbClr val="000000"/>
                </a:solidFill>
              </a:rPr>
              <a:t>Procesar cada tupla solo una vez.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eficiente de Clustering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s-419" sz="2400">
                <a:solidFill>
                  <a:srgbClr val="000000"/>
                </a:solidFill>
              </a:rPr>
              <a:t>Leer un subconjunto de la BD en la memoria principal.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s-419" sz="2400">
                <a:solidFill>
                  <a:srgbClr val="000000"/>
                </a:solidFill>
              </a:rPr>
              <a:t>Aplicar la técnica de Clustering a los datos de la memoria.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s-419" sz="2400">
                <a:solidFill>
                  <a:srgbClr val="000000"/>
                </a:solidFill>
              </a:rPr>
              <a:t>Combine los resultados con los de muestras anteriores.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s-419" sz="2400">
                <a:solidFill>
                  <a:srgbClr val="000000"/>
                </a:solidFill>
              </a:rPr>
              <a:t>Según el tipo, cada elemento de datos se guarda, elimina o comprime en la memoria</a:t>
            </a:r>
            <a:r>
              <a:rPr lang="es-419" sz="21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s-419" sz="2400">
                <a:solidFill>
                  <a:srgbClr val="000000"/>
                </a:solidFill>
              </a:rPr>
              <a:t>Si no se cumplen los criterios de terminación, repita desde el paso 1. </a:t>
            </a:r>
            <a:r>
              <a:rPr lang="es-419" sz="21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BIRCH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(Reducción iterativa equilibrada y agrupamiento mediante jerarquías)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BIRCH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044750" y="955675"/>
            <a:ext cx="64347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Reducción iterativa equilibrada y agrupamiento mediante jerarquía.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Hace uso del algoritmo CF: Función de Cluster(cluster feature)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define por la terna CF=(N,LS,SS).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N: número de elementos del cluster.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LS: Suma de los N elementos.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SS: Suma al cuadrado de los N elementos.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50" y="3007150"/>
            <a:ext cx="1002557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813" y="3904875"/>
            <a:ext cx="851025" cy="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BIRCH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044750" y="1146400"/>
            <a:ext cx="643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No funciona bien para </a:t>
            </a:r>
            <a:r>
              <a:rPr lang="es-419">
                <a:solidFill>
                  <a:srgbClr val="000000"/>
                </a:solidFill>
              </a:rPr>
              <a:t>datos</a:t>
            </a:r>
            <a:r>
              <a:rPr lang="es-419">
                <a:solidFill>
                  <a:srgbClr val="000000"/>
                </a:solidFill>
              </a:rPr>
              <a:t> de naturaleza no </a:t>
            </a:r>
            <a:r>
              <a:rPr lang="es-419">
                <a:solidFill>
                  <a:srgbClr val="000000"/>
                </a:solidFill>
              </a:rPr>
              <a:t>esférica</a:t>
            </a:r>
            <a:r>
              <a:rPr lang="es-419">
                <a:solidFill>
                  <a:srgbClr val="000000"/>
                </a:solidFill>
              </a:rPr>
              <a:t>, es decir, que los grupos no son agrupados de forma circular.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Complejidad de O(n).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Clasificar una </a:t>
            </a:r>
            <a:r>
              <a:rPr lang="es-419">
                <a:solidFill>
                  <a:srgbClr val="000000"/>
                </a:solidFill>
              </a:rPr>
              <a:t>gran</a:t>
            </a:r>
            <a:r>
              <a:rPr lang="es-419">
                <a:solidFill>
                  <a:srgbClr val="000000"/>
                </a:solidFill>
              </a:rPr>
              <a:t> cantidad de datos.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Requiere escanear solo una vez la BD.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Asume que hay un espacio </a:t>
            </a:r>
            <a:r>
              <a:rPr lang="es-419">
                <a:solidFill>
                  <a:srgbClr val="000000"/>
                </a:solidFill>
              </a:rPr>
              <a:t>limitado</a:t>
            </a:r>
            <a:r>
              <a:rPr lang="es-419">
                <a:solidFill>
                  <a:srgbClr val="000000"/>
                </a:solidFill>
              </a:rPr>
              <a:t> de memoria.</a:t>
            </a:r>
            <a:endParaRPr>
              <a:solidFill>
                <a:srgbClr val="000000"/>
              </a:solidFill>
            </a:endParaRPr>
          </a:p>
          <a:p>
            <a:pPr indent="-342900" lvl="0" marL="1799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incremental y </a:t>
            </a:r>
            <a:r>
              <a:rPr lang="es-419">
                <a:solidFill>
                  <a:srgbClr val="000000"/>
                </a:solidFill>
              </a:rPr>
              <a:t>jerárquico</a:t>
            </a:r>
            <a:r>
              <a:rPr lang="es-419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BIRCH - </a:t>
            </a:r>
            <a:r>
              <a:rPr lang="es-419"/>
              <a:t>Árbol</a:t>
            </a:r>
            <a:r>
              <a:rPr lang="es-419"/>
              <a:t> CF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87525" y="835625"/>
            <a:ext cx="514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un árbol equilibrado con un número máximo de hijos (de factor de ramificación que un nodo puede tener) B.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Cada nodo interno contiene una terna CF para cada uno de sus hijos.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Cada nodo hoja también representa un clúster y contiene una entrada CF para cada subgrupo en él.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subgrupo en un nodo hoja debe tener un diámetro no mayor que un valor umbral dado 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500" y="410000"/>
            <a:ext cx="3266149" cy="271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