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725" r:id="rId3"/>
  </p:sldMasterIdLst>
  <p:notesMasterIdLst>
    <p:notesMasterId r:id="rId22"/>
  </p:notesMasterIdLst>
  <p:sldIdLst>
    <p:sldId id="257" r:id="rId4"/>
    <p:sldId id="258" r:id="rId5"/>
    <p:sldId id="259" r:id="rId6"/>
    <p:sldId id="280" r:id="rId7"/>
    <p:sldId id="261" r:id="rId8"/>
    <p:sldId id="262" r:id="rId9"/>
    <p:sldId id="263" r:id="rId10"/>
    <p:sldId id="279" r:id="rId11"/>
    <p:sldId id="264" r:id="rId12"/>
    <p:sldId id="266" r:id="rId13"/>
    <p:sldId id="265" r:id="rId14"/>
    <p:sldId id="267" r:id="rId15"/>
    <p:sldId id="268" r:id="rId16"/>
    <p:sldId id="269" r:id="rId17"/>
    <p:sldId id="272" r:id="rId18"/>
    <p:sldId id="273" r:id="rId19"/>
    <p:sldId id="270" r:id="rId20"/>
    <p:sldId id="278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60"/>
  </p:normalViewPr>
  <p:slideViewPr>
    <p:cSldViewPr>
      <p:cViewPr varScale="1">
        <p:scale>
          <a:sx n="74" d="100"/>
          <a:sy n="74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AD551-271A-4F2E-9EC2-BA7BCBE1F6E7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89F1-EB04-4381-9B02-7296073B62C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1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593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54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90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01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713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03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85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38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618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233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16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91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2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17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40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89F1-EB04-4381-9B02-7296073B62CB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2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618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965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206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60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633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1F2-F942-4627-9CC7-453D8B2FA554}" type="datetimeFigureOut">
              <a:rPr lang="es-MX" smtClean="0"/>
              <a:t>30/01/2016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107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019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369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3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D899D2-8AF8-4E2A-BA68-F960FC261B5E}" type="datetimeFigureOut">
              <a:rPr lang="es-MX" smtClean="0"/>
              <a:pPr/>
              <a:t>30/01/2016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520888" y="0"/>
            <a:ext cx="61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6640" y="6356350"/>
            <a:ext cx="3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94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E1F2-F942-4627-9CC7-453D8B2FA554}" type="datetimeFigureOut">
              <a:rPr lang="es-MX" smtClean="0"/>
              <a:t>30/01/2016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E7C5-21EC-4DBE-B455-EC9DC616EB3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 userDrawn="1"/>
        </p:nvSpPr>
        <p:spPr>
          <a:xfrm>
            <a:off x="8520888" y="0"/>
            <a:ext cx="61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394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075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dirty="0" smtClean="0"/>
              <a:t>Teoría Computacional – Rafael Aguilar</a:t>
            </a:r>
            <a:endParaRPr lang="es-MX" dirty="0"/>
          </a:p>
        </p:txBody>
      </p:sp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C73EF-7908-4CCD-8CF7-6D474D9E93E3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933825"/>
            <a:ext cx="7705725" cy="15113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s-MX" sz="3600" b="1" dirty="0" smtClean="0"/>
              <a:t>  Presentación </a:t>
            </a:r>
            <a:r>
              <a:rPr lang="es-MX" sz="3600" b="1" dirty="0" smtClean="0"/>
              <a:t>de la materia</a:t>
            </a:r>
            <a:endParaRPr lang="es-MX" sz="36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72332" y="2636912"/>
            <a:ext cx="4587900" cy="72008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Teoría  Computacional</a:t>
            </a:r>
            <a: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845" y="1052736"/>
            <a:ext cx="1141579" cy="1065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47864" y="980728"/>
            <a:ext cx="6648472" cy="1214446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 smtClean="0">
                <a:latin typeface="+mj-lt"/>
                <a:ea typeface="+mj-ea"/>
                <a:cs typeface="+mj-cs"/>
              </a:rPr>
              <a:t>Instituto Politécnico Nacional</a:t>
            </a:r>
            <a:endParaRPr kumimoji="0" lang="es-MX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Escuela Superior de Cómputo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481" y="1005135"/>
            <a:ext cx="874159" cy="127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Rectángulo"/>
          <p:cNvSpPr/>
          <p:nvPr/>
        </p:nvSpPr>
        <p:spPr>
          <a:xfrm>
            <a:off x="107504" y="6165304"/>
            <a:ext cx="8290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chemeClr val="accent1">
                    <a:satMod val="150000"/>
                  </a:schemeClr>
                </a:solidFill>
              </a:rPr>
              <a:t>Prof. </a:t>
            </a:r>
            <a:r>
              <a:rPr lang="es-MX" sz="1600" b="1" dirty="0" smtClean="0">
                <a:solidFill>
                  <a:schemeClr val="accent1">
                    <a:satMod val="150000"/>
                  </a:schemeClr>
                </a:solidFill>
              </a:rPr>
              <a:t>Rafael Aguilar </a:t>
            </a:r>
          </a:p>
          <a:p>
            <a:r>
              <a:rPr lang="es-MX" sz="1600" dirty="0">
                <a:solidFill>
                  <a:schemeClr val="accent1">
                    <a:satMod val="150000"/>
                  </a:schemeClr>
                </a:solidFill>
              </a:rPr>
              <a:t>r</a:t>
            </a:r>
            <a:r>
              <a:rPr lang="es-MX" sz="1600" dirty="0" smtClean="0">
                <a:solidFill>
                  <a:schemeClr val="accent1">
                    <a:satMod val="150000"/>
                  </a:schemeClr>
                </a:solidFill>
              </a:rPr>
              <a:t>affaello.escom@gmail.com</a:t>
            </a:r>
            <a:endParaRPr lang="es-MX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Temario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Temario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10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52" y="2060848"/>
            <a:ext cx="833741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107504" y="1311151"/>
            <a:ext cx="4471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romanUcPeriod"/>
            </a:pPr>
            <a:r>
              <a:rPr lang="es-MX" sz="2400" dirty="0" smtClean="0"/>
              <a:t>Conceptos Fundamentales</a:t>
            </a:r>
          </a:p>
        </p:txBody>
      </p:sp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Temario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Temario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107504" y="1311151"/>
            <a:ext cx="342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/>
            <a:r>
              <a:rPr lang="es-MX" sz="2400" dirty="0" smtClean="0"/>
              <a:t>II. Lenguajes regulares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99" y="1988840"/>
            <a:ext cx="8360433" cy="444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Temario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Temario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107504" y="1095127"/>
            <a:ext cx="4718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/>
            <a:r>
              <a:rPr lang="es-MX" sz="2400" dirty="0" smtClean="0"/>
              <a:t>III. Gramáticas libres de contexto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00808"/>
            <a:ext cx="828092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Temario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Temario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107504" y="1311151"/>
            <a:ext cx="354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/>
            <a:r>
              <a:rPr lang="es-MX" sz="2400" dirty="0" smtClean="0"/>
              <a:t> IV. Máquinas de Turing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0" y="2060029"/>
            <a:ext cx="8360432" cy="43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Evaluación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Evaluación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ángulo 7"/>
          <p:cNvSpPr/>
          <p:nvPr/>
        </p:nvSpPr>
        <p:spPr>
          <a:xfrm>
            <a:off x="755576" y="1124744"/>
            <a:ext cx="5076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 smtClean="0"/>
              <a:t>1ª  Evaluación:  Unidad </a:t>
            </a:r>
            <a:r>
              <a:rPr lang="es-MX" sz="2000" b="1" dirty="0"/>
              <a:t>1 </a:t>
            </a:r>
            <a:r>
              <a:rPr lang="es-MX" sz="2000" b="1" dirty="0" smtClean="0"/>
              <a:t>y 2</a:t>
            </a:r>
            <a:endParaRPr lang="es-MX" sz="2000" b="1" dirty="0"/>
          </a:p>
          <a:p>
            <a:pPr algn="just"/>
            <a:r>
              <a:rPr lang="es-MX" sz="2000" b="1" dirty="0" smtClean="0"/>
              <a:t>2ª  Evaluación:  Unidad 3</a:t>
            </a:r>
            <a:endParaRPr lang="es-MX" sz="2000" b="1" dirty="0"/>
          </a:p>
          <a:p>
            <a:pPr algn="just"/>
            <a:r>
              <a:rPr lang="es-MX" sz="2000" b="1" dirty="0" smtClean="0"/>
              <a:t>3ª  Evaluación:  Unidad 4</a:t>
            </a:r>
            <a:endParaRPr lang="es-MX" sz="2000" b="1" dirty="0"/>
          </a:p>
          <a:p>
            <a:pPr lvl="1" algn="just"/>
            <a:endParaRPr lang="es-MX" sz="16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6437"/>
              </p:ext>
            </p:extLst>
          </p:nvPr>
        </p:nvGraphicFramePr>
        <p:xfrm>
          <a:off x="467544" y="2276872"/>
          <a:ext cx="77048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Evaluación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Tareas, presentaciones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Prácticas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Exámenes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1ª 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20%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2ª 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20%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3ª 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20%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40%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11560" y="4942909"/>
            <a:ext cx="68401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00B050"/>
                </a:solidFill>
              </a:rPr>
              <a:t>Participaciones</a:t>
            </a:r>
            <a:r>
              <a:rPr lang="es-MX" b="1" dirty="0" smtClean="0"/>
              <a:t>: Una décima de punto extra en la evaluación parcial 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               correspondiente</a:t>
            </a:r>
            <a:endParaRPr lang="es-MX" b="1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16078"/>
              </p:ext>
            </p:extLst>
          </p:nvPr>
        </p:nvGraphicFramePr>
        <p:xfrm>
          <a:off x="611560" y="4293096"/>
          <a:ext cx="741682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Evaluación Final: Promedio</a:t>
                      </a:r>
                      <a:r>
                        <a:rPr lang="es-MX" sz="2000" baseline="0" dirty="0" smtClean="0"/>
                        <a:t> de las tres evaluaciones parciales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467544" y="5733256"/>
            <a:ext cx="79648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Derecho a examen extraordinario: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smtClean="0"/>
              <a:t>tener promedio general mayor o igual a  4.5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Prácticas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624408" y="1364704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s-MX" sz="2800" dirty="0" smtClean="0">
                <a:solidFill>
                  <a:prstClr val="black"/>
                </a:solidFill>
              </a:rPr>
              <a:t>Cumplir con la especificación de la práctica</a:t>
            </a:r>
          </a:p>
          <a:p>
            <a:r>
              <a:rPr lang="es-MX" sz="2800" dirty="0" smtClean="0">
                <a:solidFill>
                  <a:prstClr val="black"/>
                </a:solidFill>
              </a:rPr>
              <a:t>Sustentar un breve examen oral (código, problemática a resolver, algoritmos, etc.)</a:t>
            </a:r>
          </a:p>
          <a:p>
            <a:r>
              <a:rPr lang="es-MX" sz="2800" dirty="0" smtClean="0">
                <a:solidFill>
                  <a:prstClr val="black"/>
                </a:solidFill>
              </a:rPr>
              <a:t>Presentar código en ejecución que cubra las funcionalidades de la especificación.</a:t>
            </a:r>
          </a:p>
          <a:p>
            <a:r>
              <a:rPr lang="es-MX" sz="2800" dirty="0" smtClean="0">
                <a:solidFill>
                  <a:prstClr val="black"/>
                </a:solidFill>
              </a:rPr>
              <a:t>La creatividad (funcionalidad, originalidad, elegancia en el código) será premiada con participaciones extra.</a:t>
            </a:r>
            <a:endParaRPr lang="es-MX" sz="2800" dirty="0" smtClean="0">
              <a:solidFill>
                <a:prstClr val="black"/>
              </a:solidFill>
            </a:endParaRPr>
          </a:p>
          <a:p>
            <a:r>
              <a:rPr lang="es-MX" sz="2800" dirty="0" smtClean="0">
                <a:solidFill>
                  <a:prstClr val="black"/>
                </a:solidFill>
              </a:rPr>
              <a:t>Códigos copiados serán anulados (tanto el original como las copias).</a:t>
            </a:r>
          </a:p>
          <a:p>
            <a:r>
              <a:rPr lang="es-MX" sz="2800" dirty="0" smtClean="0">
                <a:solidFill>
                  <a:prstClr val="black"/>
                </a:solidFill>
              </a:rPr>
              <a:t>Es importante hacer la entrega oportuna. Las prácticas con demora tienen un 50% menos de calificación; la demora máxima es de una semana, después no se recibirá ninguna práctica.</a:t>
            </a:r>
            <a:endParaRPr lang="es-MX" sz="2800" dirty="0">
              <a:solidFill>
                <a:prstClr val="black"/>
              </a:solidFill>
            </a:endParaRPr>
          </a:p>
          <a:p>
            <a:pPr algn="just">
              <a:buNone/>
            </a:pPr>
            <a:endParaRPr lang="es-MX" sz="2400" i="1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Prácticas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Tareas: temas de investigación y ensayos 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7620000" cy="35283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400" dirty="0" smtClean="0"/>
              <a:t>Portada</a:t>
            </a:r>
          </a:p>
          <a:p>
            <a:pPr algn="just"/>
            <a:r>
              <a:rPr lang="es-MX" sz="2400" dirty="0" smtClean="0"/>
              <a:t>Introducción </a:t>
            </a:r>
            <a:endParaRPr lang="es-MX" sz="2400" dirty="0" smtClean="0"/>
          </a:p>
          <a:p>
            <a:pPr algn="just"/>
            <a:r>
              <a:rPr lang="es-MX" sz="2400" dirty="0" smtClean="0"/>
              <a:t>Planteamiento del </a:t>
            </a:r>
            <a:r>
              <a:rPr lang="es-MX" sz="2400" dirty="0" smtClean="0"/>
              <a:t>problema</a:t>
            </a:r>
          </a:p>
          <a:p>
            <a:pPr algn="just"/>
            <a:r>
              <a:rPr lang="es-MX" sz="2400" dirty="0" smtClean="0"/>
              <a:t>Desarrollo</a:t>
            </a:r>
            <a:r>
              <a:rPr lang="es-MX" sz="2400" dirty="0" smtClean="0"/>
              <a:t> </a:t>
            </a:r>
            <a:endParaRPr lang="es-MX" sz="2400" dirty="0" smtClean="0"/>
          </a:p>
          <a:p>
            <a:pPr algn="just"/>
            <a:r>
              <a:rPr lang="es-MX" sz="2400" dirty="0" smtClean="0"/>
              <a:t>Conclusiones </a:t>
            </a:r>
            <a:endParaRPr lang="es-MX" sz="1800" dirty="0" smtClean="0">
              <a:solidFill>
                <a:prstClr val="black"/>
              </a:solidFill>
            </a:endParaRPr>
          </a:p>
          <a:p>
            <a:pPr algn="just"/>
            <a:r>
              <a:rPr lang="es-MX" sz="2400" dirty="0" smtClean="0"/>
              <a:t>Bibliografía</a:t>
            </a:r>
          </a:p>
          <a:p>
            <a:pPr marL="0" indent="0" algn="just">
              <a:buNone/>
            </a:pPr>
            <a:endParaRPr lang="es-MX" sz="2400" dirty="0" smtClean="0"/>
          </a:p>
          <a:p>
            <a:pPr marL="0" indent="0" algn="just">
              <a:buNone/>
            </a:pPr>
            <a:r>
              <a:rPr lang="es-MX" sz="2400" dirty="0" smtClean="0"/>
              <a:t>Texto:</a:t>
            </a:r>
            <a:endParaRPr lang="es-MX" sz="2400" dirty="0" smtClean="0"/>
          </a:p>
          <a:p>
            <a:pPr algn="just"/>
            <a:r>
              <a:rPr lang="es-MX" sz="2400" dirty="0" smtClean="0"/>
              <a:t>Extensión: mínimo una cuartilla, máximo cinco.</a:t>
            </a:r>
          </a:p>
          <a:p>
            <a:pPr algn="just"/>
            <a:r>
              <a:rPr lang="es-MX" sz="2400" dirty="0" smtClean="0"/>
              <a:t>Tipo de letra: </a:t>
            </a:r>
            <a:r>
              <a:rPr lang="es-MX" sz="2400" i="1" dirty="0" smtClean="0"/>
              <a:t>Times</a:t>
            </a:r>
            <a:r>
              <a:rPr lang="es-MX" sz="2400" dirty="0" smtClean="0"/>
              <a:t> </a:t>
            </a:r>
            <a:r>
              <a:rPr lang="es-MX" sz="2400" i="1" dirty="0" smtClean="0"/>
              <a:t>New</a:t>
            </a:r>
            <a:r>
              <a:rPr lang="es-MX" sz="2400" dirty="0" smtClean="0"/>
              <a:t> </a:t>
            </a:r>
            <a:r>
              <a:rPr lang="es-MX" sz="2400" i="1" dirty="0" err="1" smtClean="0"/>
              <a:t>Roman</a:t>
            </a:r>
            <a:r>
              <a:rPr lang="es-MX" sz="2400" dirty="0" smtClean="0"/>
              <a:t>;  tamaño: 12; espaciado: 1.5</a:t>
            </a:r>
          </a:p>
          <a:p>
            <a:pPr algn="just"/>
            <a:endParaRPr lang="es-MX" sz="1800" dirty="0" smtClean="0">
              <a:solidFill>
                <a:prstClr val="black"/>
              </a:solidFill>
            </a:endParaRPr>
          </a:p>
        </p:txBody>
      </p:sp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Formato:   Tareas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16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/>
          <p:cNvSpPr txBox="1"/>
          <p:nvPr/>
        </p:nvSpPr>
        <p:spPr>
          <a:xfrm>
            <a:off x="539552" y="5157192"/>
            <a:ext cx="7593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FF0000"/>
                </a:solidFill>
              </a:rPr>
              <a:t>Criterios de evaluación:</a:t>
            </a:r>
            <a:r>
              <a:rPr lang="es-MX" sz="2400" dirty="0" smtClean="0"/>
              <a:t> Originalidad, ortografía, redacción, </a:t>
            </a:r>
          </a:p>
          <a:p>
            <a:r>
              <a:rPr lang="es-MX" sz="2400" dirty="0"/>
              <a:t> </a:t>
            </a:r>
            <a:r>
              <a:rPr lang="es-MX" sz="2400" dirty="0" smtClean="0"/>
              <a:t>                                           sintaxis.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370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0152" y="1642790"/>
            <a:ext cx="2520280" cy="634082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B0F0"/>
                </a:solidFill>
              </a:rPr>
              <a:t>Bibliografía</a:t>
            </a:r>
            <a:endParaRPr lang="es-MX" sz="3600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Bibliografía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17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539552" y="116632"/>
            <a:ext cx="720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Anderson James. </a:t>
            </a:r>
            <a:endParaRPr lang="en-US" dirty="0" smtClean="0"/>
          </a:p>
          <a:p>
            <a:r>
              <a:rPr lang="en-US" b="1" dirty="0" smtClean="0"/>
              <a:t>Automata </a:t>
            </a:r>
            <a:r>
              <a:rPr lang="en-US" b="1" dirty="0"/>
              <a:t>theory with modern applications.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Cambridge University </a:t>
            </a:r>
            <a:r>
              <a:rPr lang="en-US" dirty="0"/>
              <a:t>Press. EUA. </a:t>
            </a:r>
            <a:endParaRPr lang="en-US" dirty="0" smtClean="0"/>
          </a:p>
          <a:p>
            <a:r>
              <a:rPr lang="en-US" dirty="0" smtClean="0"/>
              <a:t>2006</a:t>
            </a:r>
            <a:r>
              <a:rPr lang="en-US" dirty="0"/>
              <a:t>, 255 </a:t>
            </a:r>
            <a:r>
              <a:rPr lang="en-US" dirty="0" err="1"/>
              <a:t>págs</a:t>
            </a:r>
            <a:r>
              <a:rPr lang="en-US" dirty="0"/>
              <a:t>. ISBN: 9780521613248.</a:t>
            </a:r>
          </a:p>
          <a:p>
            <a:endParaRPr lang="es-MX" dirty="0" smtClean="0"/>
          </a:p>
          <a:p>
            <a:r>
              <a:rPr lang="es-MX" dirty="0" err="1" smtClean="0"/>
              <a:t>Hopcroft</a:t>
            </a:r>
            <a:r>
              <a:rPr lang="es-MX" dirty="0" smtClean="0"/>
              <a:t> </a:t>
            </a:r>
            <a:r>
              <a:rPr lang="es-MX" dirty="0"/>
              <a:t>John, </a:t>
            </a:r>
            <a:r>
              <a:rPr lang="es-MX" dirty="0" err="1"/>
              <a:t>Motwani</a:t>
            </a:r>
            <a:r>
              <a:rPr lang="es-MX" dirty="0"/>
              <a:t> </a:t>
            </a:r>
            <a:r>
              <a:rPr lang="es-MX" dirty="0" err="1"/>
              <a:t>Rajeev</a:t>
            </a:r>
            <a:r>
              <a:rPr lang="es-MX" dirty="0"/>
              <a:t>, </a:t>
            </a:r>
            <a:r>
              <a:rPr lang="es-MX" dirty="0" err="1"/>
              <a:t>Ullman</a:t>
            </a:r>
            <a:r>
              <a:rPr lang="es-MX" dirty="0"/>
              <a:t> Jeffrey. </a:t>
            </a:r>
            <a:endParaRPr lang="es-MX" dirty="0" smtClean="0"/>
          </a:p>
          <a:p>
            <a:r>
              <a:rPr lang="es-MX" b="1" u="sng" dirty="0" smtClean="0"/>
              <a:t>Teoría </a:t>
            </a:r>
            <a:r>
              <a:rPr lang="es-MX" b="1" u="sng" dirty="0"/>
              <a:t>de autómatas</a:t>
            </a:r>
            <a:r>
              <a:rPr lang="es-MX" b="1" u="sng" dirty="0" smtClean="0"/>
              <a:t>, lenguajes </a:t>
            </a:r>
            <a:r>
              <a:rPr lang="es-MX" b="1" u="sng" dirty="0"/>
              <a:t>y computación.</a:t>
            </a:r>
            <a:r>
              <a:rPr lang="es-MX" u="sng" dirty="0"/>
              <a:t> </a:t>
            </a:r>
            <a:endParaRPr lang="es-MX" u="sng" dirty="0" smtClean="0"/>
          </a:p>
          <a:p>
            <a:r>
              <a:rPr lang="es-MX" dirty="0" err="1" smtClean="0"/>
              <a:t>Addison</a:t>
            </a:r>
            <a:r>
              <a:rPr lang="es-MX" dirty="0" smtClean="0"/>
              <a:t> </a:t>
            </a:r>
            <a:r>
              <a:rPr lang="es-MX" dirty="0" err="1"/>
              <a:t>Wesley</a:t>
            </a:r>
            <a:r>
              <a:rPr lang="es-MX" dirty="0"/>
              <a:t>, </a:t>
            </a:r>
            <a:endParaRPr lang="es-MX" dirty="0" smtClean="0"/>
          </a:p>
          <a:p>
            <a:r>
              <a:rPr lang="es-MX" dirty="0" smtClean="0"/>
              <a:t>2008</a:t>
            </a:r>
            <a:r>
              <a:rPr lang="es-MX" dirty="0"/>
              <a:t>, 452 págs</a:t>
            </a:r>
            <a:r>
              <a:rPr lang="es-MX" dirty="0" smtClean="0"/>
              <a:t>., ISBN</a:t>
            </a:r>
            <a:r>
              <a:rPr lang="es-MX" dirty="0"/>
              <a:t>: 9788478290888.</a:t>
            </a:r>
          </a:p>
          <a:p>
            <a:endParaRPr lang="es-MX" dirty="0" smtClean="0"/>
          </a:p>
          <a:p>
            <a:r>
              <a:rPr lang="es-MX" dirty="0" err="1" smtClean="0"/>
              <a:t>Kelley</a:t>
            </a:r>
            <a:r>
              <a:rPr lang="es-MX" dirty="0" smtClean="0"/>
              <a:t> </a:t>
            </a:r>
            <a:r>
              <a:rPr lang="es-MX" dirty="0" err="1"/>
              <a:t>Dean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b="1" dirty="0" smtClean="0"/>
              <a:t>Teoría </a:t>
            </a:r>
            <a:r>
              <a:rPr lang="es-MX" b="1" dirty="0"/>
              <a:t>de autómatas y lenguajes formales.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err="1" smtClean="0"/>
              <a:t>Prentice</a:t>
            </a:r>
            <a:r>
              <a:rPr lang="es-MX" dirty="0" smtClean="0"/>
              <a:t> Hall. España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1995</a:t>
            </a:r>
            <a:r>
              <a:rPr lang="es-MX" dirty="0"/>
              <a:t>, 302 págs. ISBN:0135187052.</a:t>
            </a:r>
          </a:p>
          <a:p>
            <a:endParaRPr lang="en-US" dirty="0" smtClean="0"/>
          </a:p>
          <a:p>
            <a:r>
              <a:rPr lang="en-US" dirty="0" smtClean="0"/>
              <a:t>Linz </a:t>
            </a:r>
            <a:r>
              <a:rPr lang="en-US" dirty="0"/>
              <a:t>Peter. </a:t>
            </a:r>
            <a:endParaRPr lang="en-US" dirty="0" smtClean="0"/>
          </a:p>
          <a:p>
            <a:r>
              <a:rPr lang="en-US" b="1" dirty="0" smtClean="0"/>
              <a:t>An </a:t>
            </a:r>
            <a:r>
              <a:rPr lang="en-US" b="1" dirty="0"/>
              <a:t>introduction to formal languages and automata.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Jones and </a:t>
            </a:r>
            <a:r>
              <a:rPr lang="es-MX" dirty="0" smtClean="0"/>
              <a:t>Bartlett </a:t>
            </a:r>
            <a:r>
              <a:rPr lang="es-MX" dirty="0" err="1"/>
              <a:t>Publishers</a:t>
            </a:r>
            <a:r>
              <a:rPr lang="es-MX" dirty="0"/>
              <a:t>. EUA. </a:t>
            </a:r>
            <a:endParaRPr lang="es-MX" dirty="0" smtClean="0"/>
          </a:p>
          <a:p>
            <a:r>
              <a:rPr lang="es-MX" dirty="0" smtClean="0"/>
              <a:t>2001</a:t>
            </a:r>
            <a:r>
              <a:rPr lang="es-MX" dirty="0"/>
              <a:t>. 410 págs. ISBN: </a:t>
            </a:r>
            <a:r>
              <a:rPr lang="es-MX" dirty="0" smtClean="0"/>
              <a:t>0763714224</a:t>
            </a:r>
          </a:p>
          <a:p>
            <a:endParaRPr lang="es-MX" dirty="0" smtClean="0"/>
          </a:p>
          <a:p>
            <a:r>
              <a:rPr lang="es-MX" dirty="0" smtClean="0"/>
              <a:t>Rafael Cases Muñoz, Lluís Márquez </a:t>
            </a:r>
            <a:r>
              <a:rPr lang="es-MX" dirty="0" err="1" smtClean="0"/>
              <a:t>Villodre</a:t>
            </a:r>
            <a:endParaRPr lang="es-MX" dirty="0" smtClean="0"/>
          </a:p>
          <a:p>
            <a:r>
              <a:rPr lang="en-US" b="1" u="sng" dirty="0" err="1" smtClean="0"/>
              <a:t>Lenguajes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gramáticas</a:t>
            </a:r>
            <a:r>
              <a:rPr lang="en-US" b="1" u="sng" dirty="0" smtClean="0"/>
              <a:t> y </a:t>
            </a:r>
            <a:r>
              <a:rPr lang="en-US" b="1" u="sng" dirty="0" err="1" smtClean="0"/>
              <a:t>autómatas</a:t>
            </a:r>
            <a:r>
              <a:rPr lang="en-US" b="1" u="sng" dirty="0" smtClean="0"/>
              <a:t>. </a:t>
            </a:r>
            <a:r>
              <a:rPr lang="en-US" b="1" u="sng" dirty="0" err="1" smtClean="0"/>
              <a:t>Curso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básico</a:t>
            </a:r>
            <a:r>
              <a:rPr lang="en-US" b="1" u="sng" dirty="0" smtClean="0"/>
              <a:t>.</a:t>
            </a:r>
          </a:p>
          <a:p>
            <a:r>
              <a:rPr lang="en-US" dirty="0" err="1" smtClean="0"/>
              <a:t>Alfaomega</a:t>
            </a:r>
            <a:endParaRPr lang="en-US" dirty="0" smtClean="0"/>
          </a:p>
          <a:p>
            <a:r>
              <a:rPr lang="en-US" dirty="0" smtClean="0"/>
              <a:t>2002,    </a:t>
            </a:r>
            <a:r>
              <a:rPr lang="en-US" dirty="0" err="1" smtClean="0"/>
              <a:t>págs</a:t>
            </a:r>
            <a:r>
              <a:rPr lang="en-US" dirty="0" smtClean="0"/>
              <a:t>., ISBN: 8483015153.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7992888" cy="778098"/>
          </a:xfrm>
        </p:spPr>
        <p:txBody>
          <a:bodyPr/>
          <a:lstStyle/>
          <a:p>
            <a:pPr algn="l"/>
            <a:r>
              <a:rPr lang="es-MX" b="1" dirty="0" smtClean="0">
                <a:solidFill>
                  <a:srgbClr val="00B0F0"/>
                </a:solidFill>
              </a:rPr>
              <a:t>Tarea</a:t>
            </a:r>
            <a:r>
              <a:rPr lang="es-MX" dirty="0" smtClean="0">
                <a:solidFill>
                  <a:srgbClr val="00B0F0"/>
                </a:solidFill>
              </a:rPr>
              <a:t> </a:t>
            </a:r>
            <a:r>
              <a:rPr lang="es-MX" b="1" dirty="0" smtClean="0">
                <a:solidFill>
                  <a:srgbClr val="00B0F0"/>
                </a:solidFill>
              </a:rPr>
              <a:t>1 </a:t>
            </a:r>
            <a:r>
              <a:rPr lang="es-MX" b="1" dirty="0" smtClean="0">
                <a:solidFill>
                  <a:srgbClr val="00B0F0"/>
                </a:solidFill>
              </a:rPr>
              <a:t>– Ensayo (Individual)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7056784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smtClean="0"/>
              <a:t>Escribe un ensayo con el tema: </a:t>
            </a:r>
            <a:r>
              <a:rPr lang="es-MX" sz="2000" b="1" dirty="0" smtClean="0">
                <a:solidFill>
                  <a:srgbClr val="92D050"/>
                </a:solidFill>
              </a:rPr>
              <a:t>Teoría Computacional</a:t>
            </a:r>
            <a:r>
              <a:rPr lang="es-MX" sz="2000" dirty="0" smtClean="0"/>
              <a:t>  (TC)</a:t>
            </a: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smtClean="0"/>
              <a:t>El ensayo debe desarrollar los siguientes aspectos:</a:t>
            </a:r>
            <a:endParaRPr lang="es-MX" sz="24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¿Cómo y porqué surge la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¿Qué áreas estudia la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¿Quiénes son los científicos que han hecho aportaciones significativas a la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</a:t>
            </a:r>
            <a:r>
              <a:rPr lang="es-MX" sz="2000" dirty="0" smtClean="0"/>
              <a:t>Por qué es importante la TC</a:t>
            </a:r>
            <a:r>
              <a:rPr lang="es-MX" sz="2000" dirty="0" smtClean="0"/>
              <a:t>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¿Qué desarrollos tecnológicos actuales son ejemplos de la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¿Qué conclusiones obtienes de la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r>
              <a:rPr lang="es-MX" sz="2000" dirty="0" smtClean="0"/>
              <a:t>¿Qué temas te llaman la atención de la TC?</a:t>
            </a:r>
          </a:p>
          <a:p>
            <a:pPr marL="457200" indent="-457200" algn="just">
              <a:buAutoNum type="arabicParenR"/>
            </a:pPr>
            <a:r>
              <a:rPr lang="es-MX" sz="2000" dirty="0" smtClean="0"/>
              <a:t>¿Cuál es tu objetivo en el curso de TC?</a:t>
            </a:r>
            <a:endParaRPr lang="es-MX" sz="2000" dirty="0" smtClean="0"/>
          </a:p>
          <a:p>
            <a:pPr marL="457200" indent="-457200" algn="just">
              <a:buAutoNum type="arabicParenR"/>
            </a:pPr>
            <a:endParaRPr lang="es-MX" sz="2000" dirty="0" smtClean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Tarea 1: Ensayo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18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8519188" y="0"/>
            <a:ext cx="61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Contenido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Presentación </a:t>
            </a:r>
            <a:endParaRPr lang="es-MX" sz="2800" dirty="0" smtClean="0"/>
          </a:p>
          <a:p>
            <a:r>
              <a:rPr lang="es-MX" sz="2800" dirty="0" smtClean="0"/>
              <a:t>Fundamentos previos </a:t>
            </a:r>
            <a:endParaRPr lang="es-MX" sz="2800" dirty="0"/>
          </a:p>
          <a:p>
            <a:r>
              <a:rPr lang="es-MX" sz="2800" dirty="0" smtClean="0"/>
              <a:t>Objetivo general </a:t>
            </a:r>
            <a:endParaRPr lang="es-MX" sz="2800" dirty="0"/>
          </a:p>
          <a:p>
            <a:r>
              <a:rPr lang="es-MX" sz="2800" dirty="0"/>
              <a:t>Temario</a:t>
            </a:r>
          </a:p>
          <a:p>
            <a:r>
              <a:rPr lang="es-MX" sz="2800" dirty="0" smtClean="0"/>
              <a:t>Evaluación </a:t>
            </a:r>
          </a:p>
          <a:p>
            <a:r>
              <a:rPr lang="es-MX" sz="2800" dirty="0" smtClean="0"/>
              <a:t>Bibliografía</a:t>
            </a:r>
          </a:p>
          <a:p>
            <a:pPr marL="0" indent="0">
              <a:buNone/>
            </a:pPr>
            <a:endParaRPr lang="es-MX" sz="2800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Contenido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20608" y="6356350"/>
            <a:ext cx="370384" cy="365125"/>
          </a:xfrm>
        </p:spPr>
        <p:txBody>
          <a:bodyPr/>
          <a:lstStyle/>
          <a:p>
            <a:fld id="{6CBBFA06-222C-4F7F-9B5A-DED9CF65962D}" type="slidenum">
              <a:rPr lang="es-MX" smtClean="0">
                <a:solidFill>
                  <a:schemeClr val="bg1"/>
                </a:solidFill>
              </a:rPr>
              <a:pPr/>
              <a:t>2</a:t>
            </a:fld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846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Presentación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7920880" cy="5159599"/>
          </a:xfrm>
        </p:spPr>
        <p:txBody>
          <a:bodyPr>
            <a:noAutofit/>
          </a:bodyPr>
          <a:lstStyle/>
          <a:p>
            <a:pPr algn="just"/>
            <a:r>
              <a:rPr lang="es-MX" sz="3200" b="1" dirty="0"/>
              <a:t>T</a:t>
            </a:r>
            <a:r>
              <a:rPr lang="es-MX" sz="3200" b="1" dirty="0" smtClean="0"/>
              <a:t>eoría computacional (Teoría de la computación</a:t>
            </a:r>
            <a:r>
              <a:rPr lang="es-MX" sz="3200" b="1" dirty="0" smtClean="0"/>
              <a:t>) (TC)</a:t>
            </a:r>
          </a:p>
          <a:p>
            <a:pPr marL="0" indent="0" algn="just">
              <a:buNone/>
            </a:pPr>
            <a:r>
              <a:rPr lang="es-MX" sz="3200" dirty="0" smtClean="0"/>
              <a:t>                                  o</a:t>
            </a:r>
            <a:r>
              <a:rPr lang="es-MX" sz="3200" b="1" dirty="0" smtClean="0"/>
              <a:t> </a:t>
            </a:r>
          </a:p>
          <a:p>
            <a:pPr marL="0" indent="0" algn="just">
              <a:buNone/>
            </a:pPr>
            <a:r>
              <a:rPr lang="es-MX" sz="3200" b="1" dirty="0"/>
              <a:t> </a:t>
            </a:r>
            <a:r>
              <a:rPr lang="es-MX" sz="3200" b="1" dirty="0" smtClean="0"/>
              <a:t>  </a:t>
            </a:r>
            <a:r>
              <a:rPr lang="es-MX" sz="3200" b="1" dirty="0" smtClean="0"/>
              <a:t>Informática </a:t>
            </a:r>
            <a:r>
              <a:rPr lang="es-MX" sz="3200" b="1" dirty="0" smtClean="0"/>
              <a:t>teórica</a:t>
            </a:r>
            <a:r>
              <a:rPr lang="es-MX" sz="3200" dirty="0" smtClean="0"/>
              <a:t>, </a:t>
            </a:r>
            <a:endParaRPr lang="es-MX" sz="3200" dirty="0" smtClean="0"/>
          </a:p>
          <a:p>
            <a:pPr marL="0" indent="0" algn="just">
              <a:buNone/>
            </a:pPr>
            <a:r>
              <a:rPr lang="es-MX" sz="3200" dirty="0" smtClean="0"/>
              <a:t>                                  o </a:t>
            </a:r>
          </a:p>
          <a:p>
            <a:pPr marL="0" indent="0" algn="just">
              <a:buNone/>
            </a:pPr>
            <a:r>
              <a:rPr lang="es-MX" sz="3200" b="1" dirty="0"/>
              <a:t> </a:t>
            </a:r>
            <a:r>
              <a:rPr lang="es-MX" sz="3200" b="1" dirty="0" smtClean="0"/>
              <a:t> </a:t>
            </a:r>
            <a:r>
              <a:rPr lang="es-MX" sz="3200" b="1" dirty="0" smtClean="0"/>
              <a:t>Teoría </a:t>
            </a:r>
            <a:r>
              <a:rPr lang="es-MX" sz="3200" b="1" dirty="0" smtClean="0"/>
              <a:t>de autómatas y lenguajes formales</a:t>
            </a:r>
            <a:r>
              <a:rPr lang="es-MX" sz="3200" dirty="0" smtClean="0"/>
              <a:t>, </a:t>
            </a:r>
            <a:r>
              <a:rPr lang="es-MX" sz="3200" b="1" dirty="0" smtClean="0"/>
              <a:t> </a:t>
            </a:r>
            <a:r>
              <a:rPr lang="es-MX" sz="3200" dirty="0" smtClean="0"/>
              <a:t> </a:t>
            </a:r>
            <a:endParaRPr lang="es-MX" sz="3200" dirty="0" smtClean="0"/>
          </a:p>
          <a:p>
            <a:pPr marL="0" indent="0" algn="just">
              <a:buNone/>
            </a:pPr>
            <a:r>
              <a:rPr lang="es-MX" sz="3200" dirty="0" smtClean="0">
                <a:solidFill>
                  <a:schemeClr val="accent2">
                    <a:lumMod val="50000"/>
                  </a:schemeClr>
                </a:solidFill>
              </a:rPr>
              <a:t>es </a:t>
            </a:r>
            <a:r>
              <a:rPr lang="es-MX" sz="3200" dirty="0" smtClean="0">
                <a:solidFill>
                  <a:schemeClr val="accent2">
                    <a:lumMod val="50000"/>
                  </a:schemeClr>
                </a:solidFill>
              </a:rPr>
              <a:t>una ciencia</a:t>
            </a:r>
            <a:r>
              <a:rPr lang="es-MX" sz="3200" dirty="0" smtClean="0"/>
              <a:t>, en particular una </a:t>
            </a:r>
            <a:r>
              <a:rPr lang="es-MX" sz="3200" dirty="0" smtClean="0">
                <a:solidFill>
                  <a:schemeClr val="accent2">
                    <a:lumMod val="50000"/>
                  </a:schemeClr>
                </a:solidFill>
              </a:rPr>
              <a:t>rama de las Matemáticas y de la Computación</a:t>
            </a:r>
            <a:r>
              <a:rPr lang="es-MX" sz="3200" dirty="0" smtClean="0"/>
              <a:t>, que centra su interés en el </a:t>
            </a:r>
            <a:r>
              <a:rPr lang="es-MX" sz="3200" dirty="0" smtClean="0">
                <a:solidFill>
                  <a:schemeClr val="accent2">
                    <a:lumMod val="50000"/>
                  </a:schemeClr>
                </a:solidFill>
              </a:rPr>
              <a:t>estudio y definición formal de los cómputos</a:t>
            </a:r>
            <a:r>
              <a:rPr lang="es-MX" sz="3200" dirty="0" smtClean="0"/>
              <a:t>.</a:t>
            </a:r>
          </a:p>
          <a:p>
            <a:pPr algn="just">
              <a:buNone/>
            </a:pPr>
            <a:r>
              <a:rPr lang="es-MX" sz="2800" dirty="0" smtClean="0"/>
              <a:t> </a:t>
            </a:r>
          </a:p>
        </p:txBody>
      </p:sp>
      <p:sp>
        <p:nvSpPr>
          <p:cNvPr id="12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Presentación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873231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rgbClr val="FF0000"/>
                </a:solidFill>
              </a:rPr>
              <a:t>•</a:t>
            </a:r>
            <a:r>
              <a:rPr lang="es-MX" sz="2800" dirty="0"/>
              <a:t> </a:t>
            </a:r>
            <a:r>
              <a:rPr lang="es-MX" sz="2800" dirty="0" smtClean="0">
                <a:solidFill>
                  <a:srgbClr val="FF0000"/>
                </a:solidFill>
              </a:rPr>
              <a:t>Computar</a:t>
            </a:r>
            <a:endParaRPr lang="es-MX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 sz="2800" dirty="0"/>
              <a:t>– Procesar </a:t>
            </a:r>
            <a:r>
              <a:rPr lang="es-MX" sz="2800" dirty="0" smtClean="0"/>
              <a:t>información</a:t>
            </a:r>
            <a:endParaRPr lang="es-MX" sz="28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 smtClean="0">
                <a:solidFill>
                  <a:srgbClr val="FF0000"/>
                </a:solidFill>
              </a:rPr>
              <a:t>• </a:t>
            </a:r>
            <a:r>
              <a:rPr lang="es-MX" sz="2800" dirty="0">
                <a:solidFill>
                  <a:srgbClr val="FF0000"/>
                </a:solidFill>
              </a:rPr>
              <a:t>Modelo de computación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 sz="2800" dirty="0"/>
              <a:t>– Máquina abstracta que toma como entrada una </a:t>
            </a:r>
            <a:r>
              <a:rPr lang="es-MX" sz="2800" dirty="0" smtClean="0"/>
              <a:t>secuencia de </a:t>
            </a:r>
            <a:r>
              <a:rPr lang="es-MX" sz="2800" dirty="0"/>
              <a:t>símbolos y los procesa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 sz="2800" dirty="0"/>
              <a:t>– Dependiendo del modelo, el resultado del </a:t>
            </a:r>
            <a:r>
              <a:rPr lang="es-MX" sz="2800" dirty="0" smtClean="0"/>
              <a:t>cómputo puede </a:t>
            </a:r>
            <a:r>
              <a:rPr lang="es-MX" sz="2800" dirty="0"/>
              <a:t>ser 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MX" sz="2800" dirty="0" smtClean="0"/>
              <a:t>Una </a:t>
            </a:r>
            <a:r>
              <a:rPr lang="es-MX" sz="2800" dirty="0"/>
              <a:t>secuencia de acciones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MX" sz="2800" dirty="0" smtClean="0"/>
              <a:t>Una </a:t>
            </a:r>
            <a:r>
              <a:rPr lang="es-MX" sz="2800" dirty="0"/>
              <a:t>salida expresada en un cierto lenguaje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MX" sz="2800" dirty="0" smtClean="0"/>
              <a:t>Una </a:t>
            </a:r>
            <a:r>
              <a:rPr lang="es-MX" sz="2800" dirty="0"/>
              <a:t>respuesta de aceptación o rechazo de la entada</a:t>
            </a:r>
          </a:p>
        </p:txBody>
      </p:sp>
      <p:sp>
        <p:nvSpPr>
          <p:cNvPr id="3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526086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51520" y="274638"/>
            <a:ext cx="8229600" cy="59859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rgbClr val="00B0F0"/>
                </a:solidFill>
              </a:rPr>
              <a:t>Cómputo</a:t>
            </a:r>
            <a:endParaRPr lang="es-MX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4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922114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La </a:t>
            </a:r>
            <a:r>
              <a:rPr lang="es-MX" b="1" dirty="0" smtClean="0">
                <a:solidFill>
                  <a:srgbClr val="00B0F0"/>
                </a:solidFill>
              </a:rPr>
              <a:t>TC </a:t>
            </a:r>
            <a:r>
              <a:rPr lang="es-MX" b="1" dirty="0" smtClean="0">
                <a:solidFill>
                  <a:srgbClr val="00B0F0"/>
                </a:solidFill>
              </a:rPr>
              <a:t>es una materia interdisciplinar: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12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TC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Rectángulo"/>
          <p:cNvSpPr/>
          <p:nvPr/>
        </p:nvSpPr>
        <p:spPr>
          <a:xfrm>
            <a:off x="251520" y="1196752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s-MX" sz="2400" dirty="0" smtClean="0"/>
              <a:t>Lenguajes  formales</a:t>
            </a:r>
          </a:p>
          <a:p>
            <a:pPr lvl="2" algn="just"/>
            <a:r>
              <a:rPr lang="es-MX" sz="2200" dirty="0" smtClean="0"/>
              <a:t>Lenguajes, gramáticas, alfabetos, etc.</a:t>
            </a:r>
          </a:p>
          <a:p>
            <a:pPr lvl="2" algn="just"/>
            <a:r>
              <a:rPr lang="es-MX" sz="2200" dirty="0" smtClean="0"/>
              <a:t>(Formal: uso de formalismo s matemáticos)</a:t>
            </a:r>
            <a:endParaRPr lang="es-MX" sz="2200" dirty="0"/>
          </a:p>
          <a:p>
            <a:pPr lvl="1" algn="just">
              <a:buFont typeface="Arial" pitchFamily="34" charset="0"/>
              <a:buChar char="•"/>
            </a:pPr>
            <a:r>
              <a:rPr lang="es-MX" sz="2400" dirty="0" smtClean="0"/>
              <a:t>Teoría de autómatas</a:t>
            </a:r>
          </a:p>
          <a:p>
            <a:pPr lvl="2" algn="just"/>
            <a:r>
              <a:rPr lang="es-MX" sz="2400" dirty="0" smtClean="0"/>
              <a:t>Autómatas </a:t>
            </a:r>
            <a:r>
              <a:rPr lang="es-MX" sz="2400" dirty="0" smtClean="0"/>
              <a:t>finitos</a:t>
            </a:r>
            <a:r>
              <a:rPr lang="es-MX" sz="2400" dirty="0"/>
              <a:t> y</a:t>
            </a:r>
            <a:r>
              <a:rPr lang="es-MX" sz="2400" dirty="0" smtClean="0"/>
              <a:t> máquinas secuenciales, autómatas a pila, autómatas lineales acotados, máquinas de Turing.</a:t>
            </a:r>
            <a:endParaRPr lang="es-MX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s-MX" sz="2400" dirty="0"/>
              <a:t>C</a:t>
            </a:r>
            <a:r>
              <a:rPr lang="es-MX" sz="2400" dirty="0" smtClean="0"/>
              <a:t>omplejidad</a:t>
            </a:r>
            <a:endParaRPr lang="es-MX" sz="2400" dirty="0" smtClean="0"/>
          </a:p>
          <a:p>
            <a:pPr lvl="2" algn="just"/>
            <a:r>
              <a:rPr lang="es-MX" sz="2200" dirty="0" smtClean="0"/>
              <a:t>Cantidad </a:t>
            </a:r>
            <a:r>
              <a:rPr lang="es-MX" sz="2200" dirty="0" smtClean="0"/>
              <a:t>de tiempo y de espacio en memoria que toma la ejecución de un cómputo dado. </a:t>
            </a:r>
          </a:p>
          <a:p>
            <a:pPr lvl="1" algn="just">
              <a:buFont typeface="Arial" pitchFamily="34" charset="0"/>
              <a:buChar char="•"/>
            </a:pPr>
            <a:r>
              <a:rPr lang="es-MX" sz="2400" dirty="0" smtClean="0"/>
              <a:t>Teoría </a:t>
            </a:r>
            <a:r>
              <a:rPr lang="es-MX" sz="2400" dirty="0" smtClean="0"/>
              <a:t>de la computabilidad</a:t>
            </a:r>
          </a:p>
          <a:p>
            <a:pPr lvl="1" algn="just"/>
            <a:r>
              <a:rPr lang="es-MX" sz="2400" dirty="0" smtClean="0"/>
              <a:t>	</a:t>
            </a:r>
            <a:r>
              <a:rPr lang="es-MX" sz="2400" dirty="0" smtClean="0"/>
              <a:t>D</a:t>
            </a:r>
            <a:r>
              <a:rPr lang="es-MX" sz="2200" dirty="0" smtClean="0"/>
              <a:t>eterminación </a:t>
            </a:r>
            <a:r>
              <a:rPr lang="es-MX" sz="2200" dirty="0" smtClean="0"/>
              <a:t>de la clase de problemas </a:t>
            </a:r>
            <a:r>
              <a:rPr lang="es-MX" sz="2200" dirty="0" smtClean="0"/>
              <a:t>que pueden </a:t>
            </a:r>
            <a:r>
              <a:rPr lang="es-MX" sz="2200" dirty="0" smtClean="0"/>
              <a:t>ser </a:t>
            </a:r>
            <a:r>
              <a:rPr lang="es-MX" sz="2200" dirty="0" smtClean="0"/>
              <a:t>	resueltos </a:t>
            </a:r>
            <a:r>
              <a:rPr lang="es-MX" sz="2200" dirty="0" smtClean="0"/>
              <a:t>en una máquina </a:t>
            </a:r>
            <a:r>
              <a:rPr lang="es-MX" sz="2200" dirty="0" smtClean="0"/>
              <a:t>de Turing -&gt;</a:t>
            </a:r>
            <a:r>
              <a:rPr lang="es-MX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MX" sz="2200" dirty="0" smtClean="0">
                <a:solidFill>
                  <a:srgbClr val="FF0000"/>
                </a:solidFill>
              </a:rPr>
              <a:t>problemas    	computables </a:t>
            </a:r>
            <a:r>
              <a:rPr lang="es-MX" sz="2200" dirty="0" smtClean="0"/>
              <a:t>(</a:t>
            </a:r>
            <a:r>
              <a:rPr lang="es-MX" sz="2200" dirty="0" smtClean="0">
                <a:solidFill>
                  <a:srgbClr val="FF0000"/>
                </a:solidFill>
              </a:rPr>
              <a:t>problemas recursivamente </a:t>
            </a:r>
            <a:r>
              <a:rPr lang="es-MX" sz="2200" dirty="0" err="1" smtClean="0">
                <a:solidFill>
                  <a:srgbClr val="FF0000"/>
                </a:solidFill>
              </a:rPr>
              <a:t>enumerables</a:t>
            </a:r>
            <a:r>
              <a:rPr lang="es-MX" sz="2200" dirty="0" smtClean="0"/>
              <a:t> ).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Fundamentos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44216"/>
            <a:ext cx="7560840" cy="3556992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 smtClean="0"/>
              <a:t>Matemáticas </a:t>
            </a:r>
            <a:r>
              <a:rPr lang="es-MX" sz="2400" b="1" dirty="0" smtClean="0"/>
              <a:t>discreta </a:t>
            </a:r>
            <a:r>
              <a:rPr lang="es-MX" sz="2400" b="1" dirty="0" smtClean="0"/>
              <a:t>s</a:t>
            </a:r>
            <a:endParaRPr lang="es-MX" sz="2400" b="1" dirty="0" smtClean="0"/>
          </a:p>
          <a:p>
            <a:pPr algn="just">
              <a:buNone/>
            </a:pPr>
            <a:r>
              <a:rPr lang="es-MX" sz="2400" b="1" dirty="0"/>
              <a:t>	</a:t>
            </a:r>
            <a:r>
              <a:rPr lang="es-MX" sz="2400" b="1" dirty="0" smtClean="0"/>
              <a:t>  - </a:t>
            </a:r>
            <a:r>
              <a:rPr lang="es-MX" sz="2400" dirty="0" smtClean="0"/>
              <a:t>G</a:t>
            </a:r>
            <a:r>
              <a:rPr lang="es-MX" sz="2400" dirty="0" smtClean="0"/>
              <a:t>rafos</a:t>
            </a:r>
            <a:r>
              <a:rPr lang="es-MX" sz="2400" dirty="0" smtClean="0"/>
              <a:t>, árboles, lógica, teoría de conjuntos y técnicas de </a:t>
            </a:r>
            <a:r>
              <a:rPr lang="es-MX" sz="2400" dirty="0" smtClean="0"/>
              <a:t>demostración, etc.</a:t>
            </a:r>
            <a:endParaRPr lang="es-MX" sz="2400" dirty="0"/>
          </a:p>
          <a:p>
            <a:pPr algn="just"/>
            <a:r>
              <a:rPr lang="es-MX" sz="2400" b="1" dirty="0" smtClean="0"/>
              <a:t>Paradigmas </a:t>
            </a:r>
            <a:r>
              <a:rPr lang="es-MX" sz="2400" b="1" dirty="0" smtClean="0"/>
              <a:t>de programación </a:t>
            </a:r>
          </a:p>
          <a:p>
            <a:pPr algn="just">
              <a:buNone/>
            </a:pPr>
            <a:r>
              <a:rPr lang="es-MX" sz="2400" b="1" dirty="0"/>
              <a:t> </a:t>
            </a:r>
            <a:r>
              <a:rPr lang="es-MX" sz="2400" b="1" dirty="0" smtClean="0"/>
              <a:t>    </a:t>
            </a:r>
            <a:r>
              <a:rPr lang="es-MX" sz="2400" dirty="0" smtClean="0"/>
              <a:t>- </a:t>
            </a:r>
            <a:r>
              <a:rPr lang="es-MX" sz="2400" dirty="0" smtClean="0"/>
              <a:t>Estructurada, </a:t>
            </a:r>
            <a:r>
              <a:rPr lang="es-MX" sz="2400" dirty="0" smtClean="0"/>
              <a:t>POO, </a:t>
            </a:r>
            <a:r>
              <a:rPr lang="es-MX" sz="2400" dirty="0" smtClean="0"/>
              <a:t>Lógica</a:t>
            </a:r>
            <a:r>
              <a:rPr lang="es-MX" sz="2400" dirty="0" smtClean="0"/>
              <a:t>, etc</a:t>
            </a:r>
            <a:r>
              <a:rPr lang="es-MX" sz="2400" dirty="0" smtClean="0"/>
              <a:t>.</a:t>
            </a:r>
            <a:endParaRPr lang="es-MX" sz="2400" dirty="0" smtClean="0"/>
          </a:p>
          <a:p>
            <a:pPr algn="just"/>
            <a:r>
              <a:rPr lang="es-MX" sz="2400" b="1" dirty="0" smtClean="0"/>
              <a:t>Estructuras de datos</a:t>
            </a:r>
            <a:r>
              <a:rPr lang="es-MX" sz="2400" dirty="0" smtClean="0"/>
              <a:t> </a:t>
            </a:r>
          </a:p>
          <a:p>
            <a:pPr algn="just">
              <a:buNone/>
            </a:pPr>
            <a:r>
              <a:rPr lang="es-MX" sz="2400" dirty="0"/>
              <a:t>	</a:t>
            </a:r>
            <a:r>
              <a:rPr lang="es-MX" sz="2400" dirty="0" smtClean="0"/>
              <a:t>  </a:t>
            </a:r>
            <a:r>
              <a:rPr lang="es-MX" sz="2400" dirty="0" smtClean="0"/>
              <a:t>- </a:t>
            </a:r>
            <a:r>
              <a:rPr lang="es-MX" sz="2400" dirty="0" smtClean="0"/>
              <a:t>Pilas</a:t>
            </a:r>
            <a:r>
              <a:rPr lang="es-MX" sz="2400" dirty="0" smtClean="0"/>
              <a:t>, </a:t>
            </a:r>
            <a:r>
              <a:rPr lang="es-MX" sz="2400" dirty="0" smtClean="0"/>
              <a:t>árboles</a:t>
            </a:r>
            <a:endParaRPr lang="es-MX" sz="2400" dirty="0" smtClean="0"/>
          </a:p>
          <a:p>
            <a:pPr algn="just"/>
            <a:r>
              <a:rPr lang="es-MX" sz="2400" b="1" dirty="0" smtClean="0"/>
              <a:t>Recursión </a:t>
            </a:r>
            <a:endParaRPr lang="es-MX" sz="2400" b="1" dirty="0" smtClean="0"/>
          </a:p>
          <a:p>
            <a:pPr algn="just">
              <a:buNone/>
            </a:pPr>
            <a:endParaRPr lang="es-MX" sz="2400" i="1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Fundamentos</a:t>
            </a:r>
            <a:r>
              <a:rPr lang="es-MX" sz="1200" dirty="0" smtClean="0">
                <a:solidFill>
                  <a:schemeClr val="bg1"/>
                </a:solidFill>
              </a:rPr>
              <a:t>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Objetivo </a:t>
            </a:r>
            <a:r>
              <a:rPr lang="es-MX" b="1" dirty="0" smtClean="0">
                <a:solidFill>
                  <a:srgbClr val="00B0F0"/>
                </a:solidFill>
              </a:rPr>
              <a:t>general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44216"/>
            <a:ext cx="7560840" cy="35569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s-MX" sz="2800" dirty="0"/>
              <a:t>Implementar </a:t>
            </a:r>
            <a:r>
              <a:rPr lang="es-MX" sz="2800" dirty="0">
                <a:solidFill>
                  <a:schemeClr val="accent2">
                    <a:lumMod val="50000"/>
                  </a:schemeClr>
                </a:solidFill>
              </a:rPr>
              <a:t>programas reconocedores de lenguajes</a:t>
            </a:r>
            <a:r>
              <a:rPr lang="es-MX" sz="2800" dirty="0"/>
              <a:t> para su uso en aplicaciones de los sistemas de </a:t>
            </a:r>
            <a:r>
              <a:rPr lang="es-MX" sz="2800" dirty="0" smtClean="0"/>
              <a:t>cómputo, tales </a:t>
            </a:r>
            <a:r>
              <a:rPr lang="es-MX" sz="2800" dirty="0"/>
              <a:t>como validación de entradas, construcción de compiladores, aplicando los conceptos de la teoría </a:t>
            </a:r>
            <a:r>
              <a:rPr lang="es-MX" sz="2800" dirty="0" smtClean="0"/>
              <a:t>de lenguajes </a:t>
            </a:r>
            <a:r>
              <a:rPr lang="es-MX" sz="2800" dirty="0"/>
              <a:t>formales y autómatas.</a:t>
            </a:r>
            <a:endParaRPr lang="es-MX" sz="2800" i="1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Objetivo de la materia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Teoría Computacional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02299"/>
            <a:ext cx="6408712" cy="48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rgbClr val="00B0F0"/>
                </a:solidFill>
              </a:rPr>
              <a:t>Temario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 rot="16200000">
            <a:off x="6470858" y="2934814"/>
            <a:ext cx="4644000" cy="520835"/>
          </a:xfrm>
          <a:noFill/>
          <a:ln>
            <a:noFill/>
          </a:ln>
        </p:spPr>
        <p:txBody>
          <a:bodyPr/>
          <a:lstStyle/>
          <a:p>
            <a:r>
              <a:rPr lang="es-MX" sz="1200" dirty="0" smtClean="0">
                <a:solidFill>
                  <a:schemeClr val="bg1"/>
                </a:solidFill>
              </a:rPr>
              <a:t>Teoría Computacional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Clase  01: Presentación del curso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Temario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FA06-222C-4F7F-9B5A-DED9CF65962D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715" y="87951"/>
            <a:ext cx="570789" cy="532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Rectángulo"/>
          <p:cNvSpPr/>
          <p:nvPr/>
        </p:nvSpPr>
        <p:spPr>
          <a:xfrm>
            <a:off x="971600" y="1412776"/>
            <a:ext cx="5688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CONTENIDOS</a:t>
            </a:r>
            <a:r>
              <a:rPr lang="es-MX" sz="2800" dirty="0" smtClean="0"/>
              <a:t>:</a:t>
            </a:r>
          </a:p>
          <a:p>
            <a:endParaRPr lang="es-MX" sz="2800" dirty="0"/>
          </a:p>
          <a:p>
            <a:pPr marL="971550" lvl="1" indent="-514350">
              <a:buAutoNum type="romanUcPeriod"/>
            </a:pPr>
            <a:r>
              <a:rPr lang="es-MX" sz="2400" dirty="0" smtClean="0"/>
              <a:t>Conceptos Fundamentales</a:t>
            </a:r>
          </a:p>
          <a:p>
            <a:pPr marL="514350" indent="-514350"/>
            <a:endParaRPr lang="es-MX" sz="2400" dirty="0"/>
          </a:p>
          <a:p>
            <a:r>
              <a:rPr lang="es-MX" sz="2400" dirty="0" smtClean="0"/>
              <a:t>       II</a:t>
            </a:r>
            <a:r>
              <a:rPr lang="es-MX" sz="2400" dirty="0"/>
              <a:t>. Lenguajes </a:t>
            </a:r>
            <a:r>
              <a:rPr lang="es-MX" sz="2400" dirty="0" smtClean="0"/>
              <a:t>regulares</a:t>
            </a:r>
          </a:p>
          <a:p>
            <a:endParaRPr lang="es-MX" sz="2400" dirty="0"/>
          </a:p>
          <a:p>
            <a:r>
              <a:rPr lang="es-MX" sz="2400" dirty="0" smtClean="0"/>
              <a:t>       III</a:t>
            </a:r>
            <a:r>
              <a:rPr lang="es-MX" sz="2400" dirty="0"/>
              <a:t>. Gramáticas libres de </a:t>
            </a:r>
            <a:r>
              <a:rPr lang="es-MX" sz="2400" dirty="0" smtClean="0"/>
              <a:t>contexto</a:t>
            </a:r>
          </a:p>
          <a:p>
            <a:endParaRPr lang="es-MX" sz="2400" dirty="0"/>
          </a:p>
          <a:p>
            <a:r>
              <a:rPr lang="es-MX" sz="2400" dirty="0" smtClean="0"/>
              <a:t>       IV</a:t>
            </a:r>
            <a:r>
              <a:rPr lang="es-MX" sz="2400" dirty="0"/>
              <a:t>. Máquinas de Turing</a:t>
            </a:r>
          </a:p>
        </p:txBody>
      </p:sp>
    </p:spTree>
    <p:extLst>
      <p:ext uri="{BB962C8B-B14F-4D97-AF65-F5344CB8AC3E}">
        <p14:creationId xmlns:p14="http://schemas.microsoft.com/office/powerpoint/2010/main" val="414723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955</Words>
  <Application>Microsoft Office PowerPoint</Application>
  <PresentationFormat>Presentación en pantalla (4:3)</PresentationFormat>
  <Paragraphs>230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2_Tema de Office</vt:lpstr>
      <vt:lpstr>1_Tema de Office</vt:lpstr>
      <vt:lpstr>Tema de Office</vt:lpstr>
      <vt:lpstr>  Presentación de la materia</vt:lpstr>
      <vt:lpstr>Contenido</vt:lpstr>
      <vt:lpstr>Presentación</vt:lpstr>
      <vt:lpstr>Presentación de PowerPoint</vt:lpstr>
      <vt:lpstr>La TC es una materia interdisciplinar:</vt:lpstr>
      <vt:lpstr>Fundamentos</vt:lpstr>
      <vt:lpstr>Objetivo general</vt:lpstr>
      <vt:lpstr>Teoría Computacional</vt:lpstr>
      <vt:lpstr>Temario</vt:lpstr>
      <vt:lpstr>Temario</vt:lpstr>
      <vt:lpstr>Temario</vt:lpstr>
      <vt:lpstr>Temario</vt:lpstr>
      <vt:lpstr>Temario</vt:lpstr>
      <vt:lpstr>Evaluación</vt:lpstr>
      <vt:lpstr>Prácticas </vt:lpstr>
      <vt:lpstr>Tareas: temas de investigación y ensayos </vt:lpstr>
      <vt:lpstr>Bibliografía</vt:lpstr>
      <vt:lpstr>Tarea 1 – Ensayo (Individual)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01: Presentación del curso</dc:title>
  <dc:creator>Verónica Chica</dc:creator>
  <cp:lastModifiedBy>Rafael</cp:lastModifiedBy>
  <cp:revision>108</cp:revision>
  <dcterms:created xsi:type="dcterms:W3CDTF">2011-01-22T23:02:16Z</dcterms:created>
  <dcterms:modified xsi:type="dcterms:W3CDTF">2016-01-31T05:33:26Z</dcterms:modified>
</cp:coreProperties>
</file>