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70" r:id="rId2"/>
  </p:sldIdLst>
  <p:sldSz cx="9144000" cy="5143500" type="screen16x9"/>
  <p:notesSz cx="6858000" cy="9144000"/>
  <p:embeddedFontLst>
    <p:embeddedFont>
      <p:font typeface="Dosis ExtraLight" pitchFamily="2" charset="77"/>
      <p:regular r:id="rId4"/>
      <p:bold r:id="rId5"/>
    </p:embeddedFont>
    <p:embeddedFont>
      <p:font typeface="Josefin Sans" pitchFamily="2" charset="77"/>
      <p:regular r:id="rId6"/>
      <p:bold r:id="rId7"/>
      <p:italic r:id="rId8"/>
      <p:boldItalic r:id="rId9"/>
    </p:embeddedFont>
    <p:embeddedFont>
      <p:font typeface="Staatliches" pitchFamily="2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731"/>
  </p:normalViewPr>
  <p:slideViewPr>
    <p:cSldViewPr snapToGrid="0">
      <p:cViewPr varScale="1">
        <p:scale>
          <a:sx n="192" d="100"/>
          <a:sy n="192" d="100"/>
        </p:scale>
        <p:origin x="1160" y="176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2" name="Google Shape;5032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3" name="Google Shape;5033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chemeClr val="accen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Josefin Sans"/>
              <a:buNone/>
              <a:defRPr sz="2400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3" r:id="rId2"/>
    <p:sldLayoutId id="214748366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Google Shape;5140;p37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6874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Post Operative Nausea and Vomiting (PONV)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41" name="Google Shape;5141;p37"/>
          <p:cNvSpPr txBox="1">
            <a:spLocks noGrp="1"/>
          </p:cNvSpPr>
          <p:nvPr>
            <p:ph type="subTitle" idx="1"/>
          </p:nvPr>
        </p:nvSpPr>
        <p:spPr>
          <a:xfrm>
            <a:off x="5950521" y="1399958"/>
            <a:ext cx="3193472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Better equipping doctors with information to proactively treat nausea after surgeries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Manage patient’s expectations of outcome at surgery and consequently, enhancing patient satisfaction</a:t>
            </a:r>
            <a:endParaRPr dirty="0"/>
          </a:p>
        </p:txBody>
      </p:sp>
      <p:sp>
        <p:nvSpPr>
          <p:cNvPr id="5142" name="Google Shape;5142;p37"/>
          <p:cNvSpPr txBox="1">
            <a:spLocks noGrp="1"/>
          </p:cNvSpPr>
          <p:nvPr>
            <p:ph type="subTitle" idx="2"/>
          </p:nvPr>
        </p:nvSpPr>
        <p:spPr>
          <a:xfrm>
            <a:off x="5950520" y="1186552"/>
            <a:ext cx="3193479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5143" name="Google Shape;5143;p37"/>
          <p:cNvSpPr txBox="1">
            <a:spLocks noGrp="1"/>
          </p:cNvSpPr>
          <p:nvPr>
            <p:ph type="subTitle" idx="3"/>
          </p:nvPr>
        </p:nvSpPr>
        <p:spPr>
          <a:xfrm>
            <a:off x="5950503" y="3624897"/>
            <a:ext cx="3193489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Try other models (Logistic and Na</a:t>
            </a:r>
            <a:r>
              <a:rPr lang="en-US" dirty="0" err="1"/>
              <a:t>ï</a:t>
            </a:r>
            <a:r>
              <a:rPr lang="en" dirty="0" err="1"/>
              <a:t>ve</a:t>
            </a:r>
            <a:r>
              <a:rPr lang="en" dirty="0"/>
              <a:t> Bayes)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Additional feature engineering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 recall score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Acquire data for average </a:t>
            </a:r>
            <a:r>
              <a:rPr lang="en-US"/>
              <a:t>surgery times</a:t>
            </a:r>
            <a:endParaRPr lang="en-US" dirty="0"/>
          </a:p>
        </p:txBody>
      </p:sp>
      <p:sp>
        <p:nvSpPr>
          <p:cNvPr id="5144" name="Google Shape;5144;p37"/>
          <p:cNvSpPr txBox="1">
            <a:spLocks noGrp="1"/>
          </p:cNvSpPr>
          <p:nvPr>
            <p:ph type="subTitle" idx="4"/>
          </p:nvPr>
        </p:nvSpPr>
        <p:spPr>
          <a:xfrm>
            <a:off x="5950510" y="3439347"/>
            <a:ext cx="3193489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5145" name="Google Shape;5145;p37"/>
          <p:cNvSpPr txBox="1">
            <a:spLocks noGrp="1"/>
          </p:cNvSpPr>
          <p:nvPr>
            <p:ph type="subTitle" idx="5"/>
          </p:nvPr>
        </p:nvSpPr>
        <p:spPr>
          <a:xfrm>
            <a:off x="5950511" y="2665510"/>
            <a:ext cx="3193481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30.5% </a:t>
            </a:r>
            <a:r>
              <a:rPr lang="en-US" dirty="0"/>
              <a:t>of sample patients experienced PONV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Created baseline model to compare performance to current model used in healthcare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146" name="Google Shape;5146;p37"/>
          <p:cNvSpPr txBox="1">
            <a:spLocks noGrp="1"/>
          </p:cNvSpPr>
          <p:nvPr>
            <p:ph type="subTitle" idx="6"/>
          </p:nvPr>
        </p:nvSpPr>
        <p:spPr>
          <a:xfrm>
            <a:off x="5950520" y="2470373"/>
            <a:ext cx="319348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</a:t>
            </a: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5955D-03B9-0D46-8FFC-7A5909547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69418"/>
              </p:ext>
            </p:extLst>
          </p:nvPr>
        </p:nvGraphicFramePr>
        <p:xfrm>
          <a:off x="2993485" y="3261648"/>
          <a:ext cx="27848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133">
                  <a:extLst>
                    <a:ext uri="{9D8B030D-6E8A-4147-A177-3AD203B41FA5}">
                      <a16:colId xmlns:a16="http://schemas.microsoft.com/office/drawing/2014/main" val="375072238"/>
                    </a:ext>
                  </a:extLst>
                </a:gridCol>
                <a:gridCol w="1554696">
                  <a:extLst>
                    <a:ext uri="{9D8B030D-6E8A-4147-A177-3AD203B41FA5}">
                      <a16:colId xmlns:a16="http://schemas.microsoft.com/office/drawing/2014/main" val="1437940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RFC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81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4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0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19.3%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03425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8FDA291C-3CCE-224B-ACF5-979C88837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60173"/>
              </p:ext>
            </p:extLst>
          </p:nvPr>
        </p:nvGraphicFramePr>
        <p:xfrm>
          <a:off x="100341" y="3259917"/>
          <a:ext cx="27848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133">
                  <a:extLst>
                    <a:ext uri="{9D8B030D-6E8A-4147-A177-3AD203B41FA5}">
                      <a16:colId xmlns:a16="http://schemas.microsoft.com/office/drawing/2014/main" val="375072238"/>
                    </a:ext>
                  </a:extLst>
                </a:gridCol>
                <a:gridCol w="1554696">
                  <a:extLst>
                    <a:ext uri="{9D8B030D-6E8A-4147-A177-3AD203B41FA5}">
                      <a16:colId xmlns:a16="http://schemas.microsoft.com/office/drawing/2014/main" val="1437940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Apfel</a:t>
                      </a:r>
                      <a:r>
                        <a:rPr lang="en-US" dirty="0"/>
                        <a:t>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81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24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07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03425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9CEEC3-0533-E247-83F4-DD3B05C5A19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9664"/>
          <a:stretch/>
        </p:blipFill>
        <p:spPr>
          <a:xfrm>
            <a:off x="100342" y="1199135"/>
            <a:ext cx="2784829" cy="2055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8C5B0-C151-224D-8F27-CE6E5F2137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64"/>
          <a:stretch/>
        </p:blipFill>
        <p:spPr>
          <a:xfrm>
            <a:off x="2993485" y="1199135"/>
            <a:ext cx="2784829" cy="2055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F1C232"/>
      </a:accent4>
      <a:accent5>
        <a:srgbClr val="FFD966"/>
      </a:accent5>
      <a:accent6>
        <a:srgbClr val="FFE599"/>
      </a:accent6>
      <a:hlink>
        <a:srgbClr val="FFF2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100</Words>
  <Application>Microsoft Macintosh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Josefin Sans</vt:lpstr>
      <vt:lpstr>Staatliches</vt:lpstr>
      <vt:lpstr>Arial</vt:lpstr>
      <vt:lpstr>Dosis ExtraLight</vt:lpstr>
      <vt:lpstr>Isometric Proposal by Slidesgo</vt:lpstr>
      <vt:lpstr>Post Operative Nausea and Vomiting (PONV)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PROPOSAL</dc:title>
  <cp:lastModifiedBy>Microsoft Office User</cp:lastModifiedBy>
  <cp:revision>9</cp:revision>
  <dcterms:modified xsi:type="dcterms:W3CDTF">2020-07-29T04:44:26Z</dcterms:modified>
</cp:coreProperties>
</file>