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22"/>
  </p:notesMasterIdLst>
  <p:handoutMasterIdLst>
    <p:handoutMasterId r:id="rId23"/>
  </p:handoutMasterIdLst>
  <p:sldIdLst>
    <p:sldId id="290" r:id="rId5"/>
    <p:sldId id="276" r:id="rId6"/>
    <p:sldId id="297" r:id="rId7"/>
    <p:sldId id="309" r:id="rId8"/>
    <p:sldId id="311" r:id="rId9"/>
    <p:sldId id="310" r:id="rId10"/>
    <p:sldId id="313" r:id="rId11"/>
    <p:sldId id="312" r:id="rId12"/>
    <p:sldId id="314" r:id="rId13"/>
    <p:sldId id="315" r:id="rId14"/>
    <p:sldId id="316" r:id="rId15"/>
    <p:sldId id="317" r:id="rId16"/>
    <p:sldId id="318" r:id="rId17"/>
    <p:sldId id="319" r:id="rId18"/>
    <p:sldId id="320" r:id="rId19"/>
    <p:sldId id="321" r:id="rId20"/>
    <p:sldId id="322"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2929"/>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02"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4/11/2022</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4/11/2022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149280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4/11/2022</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Click to 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hyperlink" Target="https://mediapipe.dev/" TargetMode="External"/><Relationship Id="rId1" Type="http://schemas.openxmlformats.org/officeDocument/2006/relationships/slideLayout" Target="../slideLayouts/slideLayout2.xml"/><Relationship Id="rId4" Type="http://schemas.openxmlformats.org/officeDocument/2006/relationships/hyperlink" Target="https://jupyter.or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pic>
        <p:nvPicPr>
          <p:cNvPr id="8" name="Picture 7" descr="A picture containing automaton&#10;&#10;Description automatically generated">
            <a:extLst>
              <a:ext uri="{FF2B5EF4-FFF2-40B4-BE49-F238E27FC236}">
                <a16:creationId xmlns:a16="http://schemas.microsoft.com/office/drawing/2014/main" id="{406908BC-812F-4064-ABB9-F4DBD485AA17}"/>
              </a:ext>
            </a:extLst>
          </p:cNvPr>
          <p:cNvPicPr>
            <a:picLocks noChangeAspect="1"/>
          </p:cNvPicPr>
          <p:nvPr/>
        </p:nvPicPr>
        <p:blipFill>
          <a:blip r:embed="rId3"/>
          <a:stretch>
            <a:fillRect/>
          </a:stretch>
        </p:blipFill>
        <p:spPr>
          <a:xfrm>
            <a:off x="-4" y="0"/>
            <a:ext cx="12192000" cy="6858001"/>
          </a:xfrm>
          <a:prstGeom prst="rect">
            <a:avLst/>
          </a:prstGeom>
        </p:spPr>
      </p:pic>
      <p:sp>
        <p:nvSpPr>
          <p:cNvPr id="17" name="TextBox 16">
            <a:extLst>
              <a:ext uri="{FF2B5EF4-FFF2-40B4-BE49-F238E27FC236}">
                <a16:creationId xmlns:a16="http://schemas.microsoft.com/office/drawing/2014/main" id="{E4A39026-F206-4484-A6CC-1614A6C6060A}"/>
              </a:ext>
            </a:extLst>
          </p:cNvPr>
          <p:cNvSpPr txBox="1"/>
          <p:nvPr/>
        </p:nvSpPr>
        <p:spPr>
          <a:xfrm>
            <a:off x="1307866" y="2307064"/>
            <a:ext cx="4461936" cy="2123658"/>
          </a:xfrm>
          <a:prstGeom prst="rect">
            <a:avLst/>
          </a:prstGeom>
          <a:noFill/>
        </p:spPr>
        <p:txBody>
          <a:bodyPr wrap="square" rtlCol="0">
            <a:spAutoFit/>
          </a:bodyPr>
          <a:lstStyle/>
          <a:p>
            <a:pPr algn="l"/>
            <a:r>
              <a:rPr lang="en-US" sz="6600" dirty="0">
                <a:solidFill>
                  <a:schemeClr val="accent1">
                    <a:lumMod val="60000"/>
                    <a:lumOff val="40000"/>
                  </a:schemeClr>
                </a:solidFill>
                <a:latin typeface="Algerian" panose="04020705040A02060702" pitchFamily="82" charset="0"/>
              </a:rPr>
              <a:t>AI CURL TRACKER</a:t>
            </a:r>
            <a:endParaRPr lang="en-US" sz="6600" b="0" i="0" dirty="0">
              <a:solidFill>
                <a:schemeClr val="accent1">
                  <a:lumMod val="60000"/>
                  <a:lumOff val="40000"/>
                </a:schemeClr>
              </a:solidFill>
              <a:effectLst/>
              <a:latin typeface="Algerian" panose="04020705040A02060702" pitchFamily="82" charset="0"/>
            </a:endParaRPr>
          </a:p>
        </p:txBody>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F111-E374-489A-B6B7-FDF6FAF7211D}"/>
              </a:ext>
            </a:extLst>
          </p:cNvPr>
          <p:cNvSpPr>
            <a:spLocks noGrp="1"/>
          </p:cNvSpPr>
          <p:nvPr>
            <p:ph type="title"/>
          </p:nvPr>
        </p:nvSpPr>
        <p:spPr/>
        <p:txBody>
          <a:bodyPr/>
          <a:lstStyle/>
          <a:p>
            <a:r>
              <a:rPr lang="en-US" b="1" dirty="0"/>
              <a:t>Software Requirement : </a:t>
            </a:r>
          </a:p>
        </p:txBody>
      </p:sp>
      <p:sp>
        <p:nvSpPr>
          <p:cNvPr id="3" name="Content Placeholder 2">
            <a:extLst>
              <a:ext uri="{FF2B5EF4-FFF2-40B4-BE49-F238E27FC236}">
                <a16:creationId xmlns:a16="http://schemas.microsoft.com/office/drawing/2014/main" id="{EFF0B9D7-62ED-4B6F-B71F-CE458D6DD61C}"/>
              </a:ext>
            </a:extLst>
          </p:cNvPr>
          <p:cNvSpPr>
            <a:spLocks noGrp="1"/>
          </p:cNvSpPr>
          <p:nvPr>
            <p:ph idx="1"/>
          </p:nvPr>
        </p:nvSpPr>
        <p:spPr/>
        <p:txBody>
          <a:bodyPr/>
          <a:lstStyle/>
          <a:p>
            <a:pPr marL="102870" marR="0" indent="-28575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 Operating System	                   :	                Windows 10/11 (updated)</a:t>
            </a:r>
            <a:endParaRPr lang="en-US" sz="18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L="331470" marR="0" indent="-28575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Programming Language	                   :	                Python</a:t>
            </a:r>
            <a:endParaRPr lang="en-US" sz="18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L="331470" marR="0" indent="-28575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Technology Used		 :	                Artificial Intelligence , Machine Learning</a:t>
            </a:r>
            <a:endParaRPr lang="en-US" sz="18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endParaRPr lang="en-US" dirty="0"/>
          </a:p>
        </p:txBody>
      </p:sp>
    </p:spTree>
    <p:extLst>
      <p:ext uri="{BB962C8B-B14F-4D97-AF65-F5344CB8AC3E}">
        <p14:creationId xmlns:p14="http://schemas.microsoft.com/office/powerpoint/2010/main" val="21365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4FD2E-2159-4315-BF81-81BA6CD183FD}"/>
              </a:ext>
            </a:extLst>
          </p:cNvPr>
          <p:cNvSpPr>
            <a:spLocks noGrp="1"/>
          </p:cNvSpPr>
          <p:nvPr>
            <p:ph type="title"/>
          </p:nvPr>
        </p:nvSpPr>
        <p:spPr/>
        <p:txBody>
          <a:bodyPr/>
          <a:lstStyle/>
          <a:p>
            <a:r>
              <a:rPr lang="en-US" b="1" dirty="0"/>
              <a:t>Working : </a:t>
            </a:r>
          </a:p>
        </p:txBody>
      </p:sp>
      <p:sp>
        <p:nvSpPr>
          <p:cNvPr id="3" name="Content Placeholder 2">
            <a:extLst>
              <a:ext uri="{FF2B5EF4-FFF2-40B4-BE49-F238E27FC236}">
                <a16:creationId xmlns:a16="http://schemas.microsoft.com/office/drawing/2014/main" id="{13DE52A3-D43E-403B-84BF-8666F986A85E}"/>
              </a:ext>
            </a:extLst>
          </p:cNvPr>
          <p:cNvSpPr>
            <a:spLocks noGrp="1"/>
          </p:cNvSpPr>
          <p:nvPr>
            <p:ph idx="1"/>
          </p:nvPr>
        </p:nvSpPr>
        <p:spPr>
          <a:xfrm>
            <a:off x="1066800" y="2103119"/>
            <a:ext cx="10058400" cy="3899747"/>
          </a:xfrm>
        </p:spPr>
        <p:txBody>
          <a:bodyPr>
            <a:normAutofit/>
          </a:bodyPr>
          <a:lstStyle/>
          <a:p>
            <a:pPr marL="0" indent="0">
              <a:buNone/>
            </a:pPr>
            <a:r>
              <a:rPr lang="en-US" sz="24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The Project is based on </a:t>
            </a:r>
            <a:r>
              <a:rPr lang="en-US" sz="2400" dirty="0" err="1">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MediaPipe’s</a:t>
            </a:r>
            <a:r>
              <a:rPr lang="en-US" sz="24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 Pose Estimation Model </a:t>
            </a:r>
            <a:r>
              <a:rPr lang="en-US" sz="2400" b="1" dirty="0" err="1">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Blazepose</a:t>
            </a:r>
            <a:r>
              <a:rPr lang="en-US" sz="2400" b="1"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 </a:t>
            </a:r>
            <a:r>
              <a:rPr lang="en-US" sz="24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at the backend which is responsible for calculating the 3-D co-ordinates of the human body </a:t>
            </a:r>
            <a:r>
              <a:rPr lang="en-US" sz="2400" dirty="0" err="1">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keypoints</a:t>
            </a:r>
            <a:r>
              <a:rPr lang="en-US" sz="24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 We then extracts the three: wrist , elbow and shoulder </a:t>
            </a:r>
            <a:r>
              <a:rPr lang="en-US" sz="2400" dirty="0" err="1">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keypoints</a:t>
            </a:r>
            <a:r>
              <a:rPr lang="en-US" sz="24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 and form two straight lines joining shoulder and elbow(A)/elbow and wrist(B). Calculating the angle between the two straight lines A and B gives us the angle formed at elbow of the hand which is then used for counter increments. A binary variable 'flag' is responsible for maintaining the position of the hand during curls; UP or DOWN. A successful transition of the hand from DOWN to UP increases the counter by 1 each time. Separate counters are maintained for right and left hands.</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endParaRPr lang="en-US" dirty="0"/>
          </a:p>
        </p:txBody>
      </p:sp>
    </p:spTree>
    <p:extLst>
      <p:ext uri="{BB962C8B-B14F-4D97-AF65-F5344CB8AC3E}">
        <p14:creationId xmlns:p14="http://schemas.microsoft.com/office/powerpoint/2010/main" val="309916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BF8B-A78E-49AE-A442-4577F85FAD12}"/>
              </a:ext>
            </a:extLst>
          </p:cNvPr>
          <p:cNvSpPr>
            <a:spLocks noGrp="1"/>
          </p:cNvSpPr>
          <p:nvPr>
            <p:ph type="title"/>
          </p:nvPr>
        </p:nvSpPr>
        <p:spPr/>
        <p:txBody>
          <a:bodyPr/>
          <a:lstStyle/>
          <a:p>
            <a:r>
              <a:rPr lang="en-US" b="1" dirty="0"/>
              <a:t>Advantages : </a:t>
            </a:r>
          </a:p>
        </p:txBody>
      </p:sp>
      <p:sp>
        <p:nvSpPr>
          <p:cNvPr id="3" name="Content Placeholder 2">
            <a:extLst>
              <a:ext uri="{FF2B5EF4-FFF2-40B4-BE49-F238E27FC236}">
                <a16:creationId xmlns:a16="http://schemas.microsoft.com/office/drawing/2014/main" id="{6EBA4129-C766-4B16-9E01-DC09327F0620}"/>
              </a:ext>
            </a:extLst>
          </p:cNvPr>
          <p:cNvSpPr>
            <a:spLocks noGrp="1"/>
          </p:cNvSpPr>
          <p:nvPr>
            <p:ph idx="1"/>
          </p:nvPr>
        </p:nvSpPr>
        <p:spPr/>
        <p:txBody>
          <a:bodyPr>
            <a:normAutofit lnSpcReduction="10000"/>
          </a:bodyPr>
          <a:lstStyle/>
          <a:p>
            <a:pPr marR="0" lvl="0">
              <a:lnSpc>
                <a:spcPct val="150000"/>
              </a:lnSpc>
              <a:spcBef>
                <a:spcPts val="0"/>
              </a:spcBef>
              <a:spcAft>
                <a:spcPts val="0"/>
              </a:spcAft>
              <a:buFont typeface="Wingdings" panose="05000000000000000000" pitchFamily="2" charset="2"/>
              <a:buChar char="Ø"/>
            </a:pPr>
            <a:r>
              <a:rPr lang="en-US" sz="2400" dirty="0">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Easy to count the number of curls.</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R="0" lvl="0">
              <a:lnSpc>
                <a:spcPct val="150000"/>
              </a:lnSpc>
              <a:spcBef>
                <a:spcPts val="0"/>
              </a:spcBef>
              <a:spcAft>
                <a:spcPts val="0"/>
              </a:spcAft>
              <a:buFont typeface="Wingdings" panose="05000000000000000000" pitchFamily="2" charset="2"/>
              <a:buChar char="Ø"/>
            </a:pPr>
            <a:r>
              <a:rPr lang="en-US" sz="2400" dirty="0">
                <a:solidFill>
                  <a:srgbClr val="24292E"/>
                </a:solidFill>
                <a:effectLst/>
                <a:latin typeface="Segoe UI" panose="020B0502040204020203" pitchFamily="34" charset="0"/>
                <a:ea typeface="Times New Roman" panose="02020603050405020304" pitchFamily="18" charset="0"/>
                <a:cs typeface="Papyrus" panose="03070502060502030205" pitchFamily="66" charset="0"/>
              </a:rPr>
              <a:t>User has to curl and uncurl his/her biceps in a full range of motion. No cheating now!</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R="0" lvl="0">
              <a:lnSpc>
                <a:spcPct val="150000"/>
              </a:lnSpc>
              <a:spcBef>
                <a:spcPts val="0"/>
              </a:spcBef>
              <a:spcAft>
                <a:spcPts val="0"/>
              </a:spcAft>
              <a:buFont typeface="Wingdings" panose="05000000000000000000" pitchFamily="2" charset="2"/>
              <a:buChar char="Ø"/>
            </a:pPr>
            <a:r>
              <a:rPr lang="en-US" sz="2400" dirty="0">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Accuracy for counting the curls is good.</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R="0" lvl="0">
              <a:lnSpc>
                <a:spcPct val="150000"/>
              </a:lnSpc>
              <a:spcBef>
                <a:spcPts val="0"/>
              </a:spcBef>
              <a:spcAft>
                <a:spcPts val="0"/>
              </a:spcAft>
              <a:buFont typeface="Wingdings" panose="05000000000000000000" pitchFamily="2" charset="2"/>
              <a:buChar char="Ø"/>
            </a:pPr>
            <a:r>
              <a:rPr lang="en-US" sz="2400" dirty="0">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Separate count for left and right hands is maintained.</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R="0" lvl="0">
              <a:lnSpc>
                <a:spcPct val="150000"/>
              </a:lnSpc>
              <a:spcBef>
                <a:spcPts val="0"/>
              </a:spcBef>
              <a:spcAft>
                <a:spcPts val="0"/>
              </a:spcAft>
              <a:buFont typeface="Wingdings" panose="05000000000000000000" pitchFamily="2" charset="2"/>
              <a:buChar char="Ø"/>
            </a:pPr>
            <a:r>
              <a:rPr lang="en-US" sz="2400" dirty="0">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The model tracks the curl reps in real time.</a:t>
            </a:r>
          </a:p>
          <a:p>
            <a:pPr marR="0" lvl="0">
              <a:lnSpc>
                <a:spcPct val="150000"/>
              </a:lnSpc>
              <a:spcBef>
                <a:spcPts val="0"/>
              </a:spcBef>
              <a:spcAft>
                <a:spcPts val="0"/>
              </a:spcAft>
              <a:buFont typeface="Wingdings" panose="05000000000000000000" pitchFamily="2" charset="2"/>
              <a:buChar char="Ø"/>
            </a:pPr>
            <a:r>
              <a:rPr lang="en-US" sz="2400" dirty="0">
                <a:solidFill>
                  <a:srgbClr val="000000"/>
                </a:solidFill>
                <a:latin typeface="Segoe UI" panose="020B0502040204020203" pitchFamily="34" charset="0"/>
                <a:ea typeface="Times New Roman" panose="02020603050405020304" pitchFamily="18" charset="0"/>
                <a:cs typeface="Papyrus" panose="03070502060502030205" pitchFamily="66" charset="0"/>
              </a:rPr>
              <a:t>User can focus on his/her exercise instead of counting steps.</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endParaRPr lang="en-US" dirty="0"/>
          </a:p>
        </p:txBody>
      </p:sp>
    </p:spTree>
    <p:extLst>
      <p:ext uri="{BB962C8B-B14F-4D97-AF65-F5344CB8AC3E}">
        <p14:creationId xmlns:p14="http://schemas.microsoft.com/office/powerpoint/2010/main" val="200564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FFBD-3F0F-48D5-B3BE-7E800B2A3966}"/>
              </a:ext>
            </a:extLst>
          </p:cNvPr>
          <p:cNvSpPr>
            <a:spLocks noGrp="1"/>
          </p:cNvSpPr>
          <p:nvPr>
            <p:ph type="title"/>
          </p:nvPr>
        </p:nvSpPr>
        <p:spPr/>
        <p:txBody>
          <a:bodyPr/>
          <a:lstStyle/>
          <a:p>
            <a:r>
              <a:rPr lang="en-US" b="1" dirty="0"/>
              <a:t>Disadvantages : </a:t>
            </a:r>
          </a:p>
        </p:txBody>
      </p:sp>
      <p:sp>
        <p:nvSpPr>
          <p:cNvPr id="3" name="Content Placeholder 2">
            <a:extLst>
              <a:ext uri="{FF2B5EF4-FFF2-40B4-BE49-F238E27FC236}">
                <a16:creationId xmlns:a16="http://schemas.microsoft.com/office/drawing/2014/main" id="{EB1A6C89-A2CC-477E-92CB-3383F1F29463}"/>
              </a:ext>
            </a:extLst>
          </p:cNvPr>
          <p:cNvSpPr>
            <a:spLocks noGrp="1"/>
          </p:cNvSpPr>
          <p:nvPr>
            <p:ph idx="1"/>
          </p:nvPr>
        </p:nvSpPr>
        <p:spPr/>
        <p:txBody>
          <a:bodyPr/>
          <a:lstStyle/>
          <a:p>
            <a:pPr marR="0" lvl="0">
              <a:lnSpc>
                <a:spcPct val="150000"/>
              </a:lnSpc>
              <a:spcBef>
                <a:spcPts val="0"/>
              </a:spcBef>
              <a:spcAft>
                <a:spcPts val="0"/>
              </a:spcAft>
              <a:buFont typeface="Wingdings" panose="05000000000000000000" pitchFamily="2" charset="2"/>
              <a:buChar char="Ø"/>
            </a:pPr>
            <a:r>
              <a:rPr lang="en-US" sz="2400" dirty="0">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A good quality camera is required.</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R="0" lvl="0">
              <a:lnSpc>
                <a:spcPct val="150000"/>
              </a:lnSpc>
              <a:spcBef>
                <a:spcPts val="0"/>
              </a:spcBef>
              <a:spcAft>
                <a:spcPts val="0"/>
              </a:spcAft>
              <a:buFont typeface="Wingdings" panose="05000000000000000000" pitchFamily="2" charset="2"/>
              <a:buChar char="Ø"/>
            </a:pPr>
            <a:r>
              <a:rPr lang="en-US" sz="2400" dirty="0">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This model can’t be used for more than one user at a time.</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R="0" lvl="0">
              <a:lnSpc>
                <a:spcPct val="150000"/>
              </a:lnSpc>
              <a:spcBef>
                <a:spcPts val="0"/>
              </a:spcBef>
              <a:spcAft>
                <a:spcPts val="0"/>
              </a:spcAft>
              <a:buFont typeface="Wingdings" panose="05000000000000000000" pitchFamily="2" charset="2"/>
              <a:buChar char="Ø"/>
            </a:pPr>
            <a:r>
              <a:rPr lang="en-US" sz="2400" dirty="0">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This model can be work in the presence of light.</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endParaRPr lang="en-US" dirty="0"/>
          </a:p>
        </p:txBody>
      </p:sp>
    </p:spTree>
    <p:extLst>
      <p:ext uri="{BB962C8B-B14F-4D97-AF65-F5344CB8AC3E}">
        <p14:creationId xmlns:p14="http://schemas.microsoft.com/office/powerpoint/2010/main" val="362876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2C0D-B9EF-49B5-A0F9-C0E0837D7C6D}"/>
              </a:ext>
            </a:extLst>
          </p:cNvPr>
          <p:cNvSpPr>
            <a:spLocks noGrp="1"/>
          </p:cNvSpPr>
          <p:nvPr>
            <p:ph type="title"/>
          </p:nvPr>
        </p:nvSpPr>
        <p:spPr/>
        <p:txBody>
          <a:bodyPr/>
          <a:lstStyle/>
          <a:p>
            <a:r>
              <a:rPr lang="en-US" b="1" dirty="0"/>
              <a:t>Future Scope : </a:t>
            </a:r>
          </a:p>
        </p:txBody>
      </p:sp>
      <p:sp>
        <p:nvSpPr>
          <p:cNvPr id="3" name="Content Placeholder 2">
            <a:extLst>
              <a:ext uri="{FF2B5EF4-FFF2-40B4-BE49-F238E27FC236}">
                <a16:creationId xmlns:a16="http://schemas.microsoft.com/office/drawing/2014/main" id="{1C9E5586-F898-41E4-A2C7-70BC9B148D9D}"/>
              </a:ext>
            </a:extLst>
          </p:cNvPr>
          <p:cNvSpPr>
            <a:spLocks noGrp="1"/>
          </p:cNvSpPr>
          <p:nvPr>
            <p:ph idx="1"/>
          </p:nvPr>
        </p:nvSpPr>
        <p:spPr/>
        <p:txBody>
          <a:bodyPr/>
          <a:lstStyle/>
          <a:p>
            <a:pPr>
              <a:buFont typeface="Wingdings" panose="05000000000000000000" pitchFamily="2" charset="2"/>
              <a:buChar char="ü"/>
            </a:pPr>
            <a:r>
              <a:rPr lang="en-US" sz="2800" dirty="0">
                <a:latin typeface="Calibri" panose="020F0502020204030204" pitchFamily="34" charset="0"/>
                <a:cs typeface="Calibri" panose="020F0502020204030204" pitchFamily="34" charset="0"/>
              </a:rPr>
              <a:t>We can implement this project in gym to make them digitalize (People can easily start doing exercise just by tapping on device).</a:t>
            </a:r>
          </a:p>
          <a:p>
            <a:pPr>
              <a:buFont typeface="Wingdings" panose="05000000000000000000" pitchFamily="2" charset="2"/>
              <a:buChar char="ü"/>
            </a:pPr>
            <a:r>
              <a:rPr lang="en-US" sz="2800" dirty="0">
                <a:latin typeface="Calibri" panose="020F0502020204030204" pitchFamily="34" charset="0"/>
                <a:cs typeface="Calibri" panose="020F0502020204030204" pitchFamily="34" charset="0"/>
              </a:rPr>
              <a:t>We can implement this in upcoming smart device with that user can do exercise by staying at their home.</a:t>
            </a:r>
          </a:p>
          <a:p>
            <a:pPr>
              <a:buFont typeface="Wingdings" panose="05000000000000000000" pitchFamily="2" charset="2"/>
              <a:buChar char="ü"/>
            </a:pPr>
            <a:r>
              <a:rPr lang="en-US" sz="2800" dirty="0">
                <a:effectLst/>
                <a:latin typeface="Calibri" panose="020F0502020204030204" pitchFamily="34" charset="0"/>
                <a:ea typeface="Times New Roman" panose="02020603050405020304" pitchFamily="18" charset="0"/>
              </a:rPr>
              <a:t>Add Deadlift and many other exercises.</a:t>
            </a:r>
            <a:endParaRPr lang="en-US" sz="2800"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868251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33FB-55F8-45EA-82AC-13CA04A979AF}"/>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9697D63A-B033-418B-8D17-B7A46AED15EE}"/>
              </a:ext>
            </a:extLst>
          </p:cNvPr>
          <p:cNvSpPr>
            <a:spLocks noGrp="1"/>
          </p:cNvSpPr>
          <p:nvPr>
            <p:ph idx="1"/>
          </p:nvPr>
        </p:nvSpPr>
        <p:spPr/>
        <p:txBody>
          <a:bodyPr/>
          <a:lstStyle/>
          <a:p>
            <a:r>
              <a:rPr lang="en-US" sz="2400" dirty="0">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At last the Conclusion of project is to build a model which is used to count the number of curls on the basis of Human Pose Estimation Model by using </a:t>
            </a:r>
            <a:r>
              <a:rPr lang="en-US" sz="2400" dirty="0" err="1">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Mediapipe</a:t>
            </a:r>
            <a:r>
              <a:rPr lang="en-US" sz="2400" dirty="0">
                <a:solidFill>
                  <a:srgbClr val="000000"/>
                </a:solidFill>
                <a:effectLst/>
                <a:latin typeface="Segoe UI" panose="020B0502040204020203" pitchFamily="34" charset="0"/>
                <a:ea typeface="Times New Roman" panose="02020603050405020304" pitchFamily="18" charset="0"/>
                <a:cs typeface="Papyrus" panose="03070502060502030205" pitchFamily="66" charset="0"/>
              </a:rPr>
              <a:t> and OpenCV.</a:t>
            </a:r>
            <a:endParaRPr lang="en-US" sz="24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endParaRPr lang="en-US" dirty="0"/>
          </a:p>
        </p:txBody>
      </p:sp>
    </p:spTree>
    <p:extLst>
      <p:ext uri="{BB962C8B-B14F-4D97-AF65-F5344CB8AC3E}">
        <p14:creationId xmlns:p14="http://schemas.microsoft.com/office/powerpoint/2010/main" val="2101470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12C9-729D-46C1-8B43-1C924A2BD81A}"/>
              </a:ext>
            </a:extLst>
          </p:cNvPr>
          <p:cNvSpPr>
            <a:spLocks noGrp="1"/>
          </p:cNvSpPr>
          <p:nvPr>
            <p:ph type="title"/>
          </p:nvPr>
        </p:nvSpPr>
        <p:spPr/>
        <p:txBody>
          <a:bodyPr/>
          <a:lstStyle/>
          <a:p>
            <a:r>
              <a:rPr lang="en-US" b="1" dirty="0"/>
              <a:t>References : </a:t>
            </a:r>
          </a:p>
        </p:txBody>
      </p:sp>
      <p:sp>
        <p:nvSpPr>
          <p:cNvPr id="3" name="Content Placeholder 2">
            <a:extLst>
              <a:ext uri="{FF2B5EF4-FFF2-40B4-BE49-F238E27FC236}">
                <a16:creationId xmlns:a16="http://schemas.microsoft.com/office/drawing/2014/main" id="{AADF9337-2B61-4A76-9A78-2A41054F1259}"/>
              </a:ext>
            </a:extLst>
          </p:cNvPr>
          <p:cNvSpPr>
            <a:spLocks noGrp="1"/>
          </p:cNvSpPr>
          <p:nvPr>
            <p:ph idx="1"/>
          </p:nvPr>
        </p:nvSpPr>
        <p:spPr/>
        <p:txBody>
          <a:bodyPr/>
          <a:lstStyle/>
          <a:p>
            <a:pPr marL="342900" marR="0" lvl="0" indent="-342900">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rPr>
              <a:t>https://en.wikipedia.org/wiki/Python_(programming_language)</a:t>
            </a:r>
          </a:p>
          <a:p>
            <a:pPr marL="342900" marR="0" lvl="0" indent="-342900">
              <a:lnSpc>
                <a:spcPct val="150000"/>
              </a:lnSpc>
              <a:spcBef>
                <a:spcPts val="0"/>
              </a:spcBef>
              <a:spcAft>
                <a:spcPts val="0"/>
              </a:spcAft>
              <a:buFont typeface="Symbol" panose="05050102010706020507" pitchFamily="18" charset="2"/>
              <a:buChar char=""/>
            </a:pPr>
            <a:r>
              <a:rPr lang="en-US" sz="2400" u="sng" dirty="0">
                <a:solidFill>
                  <a:srgbClr val="0563C1"/>
                </a:solidFill>
                <a:effectLst/>
                <a:latin typeface="Times New Roman" panose="02020603050405020304" pitchFamily="18" charset="0"/>
                <a:ea typeface="Calibri" panose="020F0502020204030204" pitchFamily="34" charset="0"/>
                <a:hlinkClick r:id="rId2"/>
              </a:rPr>
              <a:t>https://mediapipe.dev</a:t>
            </a:r>
            <a:endParaRPr lang="en-US" sz="24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2400" u="sng" dirty="0">
                <a:solidFill>
                  <a:srgbClr val="0563C1"/>
                </a:solidFill>
                <a:effectLst/>
                <a:latin typeface="Times New Roman" panose="02020603050405020304" pitchFamily="18" charset="0"/>
                <a:ea typeface="Calibri" panose="020F0502020204030204" pitchFamily="34" charset="0"/>
                <a:hlinkClick r:id="rId3"/>
              </a:rPr>
              <a:t>https://opencv.org</a:t>
            </a:r>
            <a:endParaRPr lang="en-US" sz="24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2400" u="sng" dirty="0">
                <a:solidFill>
                  <a:srgbClr val="0563C1"/>
                </a:solidFill>
                <a:effectLst/>
                <a:latin typeface="Times New Roman" panose="02020603050405020304" pitchFamily="18" charset="0"/>
                <a:ea typeface="Calibri" panose="020F0502020204030204" pitchFamily="34" charset="0"/>
                <a:hlinkClick r:id="rId4"/>
              </a:rPr>
              <a:t>https://jupyter.org</a:t>
            </a:r>
            <a:endParaRPr lang="en-US" sz="24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23538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under water&#10;&#10;Description automatically generated with low confidence">
            <a:extLst>
              <a:ext uri="{FF2B5EF4-FFF2-40B4-BE49-F238E27FC236}">
                <a16:creationId xmlns:a16="http://schemas.microsoft.com/office/drawing/2014/main" id="{9F1EDB9A-564B-47B1-B357-17A0B36DBA15}"/>
              </a:ext>
            </a:extLst>
          </p:cNvPr>
          <p:cNvPicPr>
            <a:picLocks noChangeAspect="1"/>
          </p:cNvPicPr>
          <p:nvPr/>
        </p:nvPicPr>
        <p:blipFill>
          <a:blip r:embed="rId2"/>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A388BCC3-95F9-48AE-A6B6-D5BA475D1433}"/>
              </a:ext>
            </a:extLst>
          </p:cNvPr>
          <p:cNvSpPr txBox="1"/>
          <p:nvPr/>
        </p:nvSpPr>
        <p:spPr>
          <a:xfrm>
            <a:off x="897467" y="1215999"/>
            <a:ext cx="4766733" cy="1323439"/>
          </a:xfrm>
          <a:prstGeom prst="rect">
            <a:avLst/>
          </a:prstGeom>
          <a:noFill/>
        </p:spPr>
        <p:txBody>
          <a:bodyPr wrap="square" rtlCol="0">
            <a:spAutoFit/>
          </a:bodyPr>
          <a:lstStyle/>
          <a:p>
            <a:r>
              <a:rPr lang="en-US" sz="8000" b="1" i="1" u="sng" dirty="0">
                <a:solidFill>
                  <a:srgbClr val="002060"/>
                </a:solidFill>
                <a:latin typeface="Century" panose="02040604050505020304" pitchFamily="18" charset="0"/>
              </a:rPr>
              <a:t>THANK</a:t>
            </a:r>
          </a:p>
        </p:txBody>
      </p:sp>
      <p:sp>
        <p:nvSpPr>
          <p:cNvPr id="12" name="TextBox 11">
            <a:extLst>
              <a:ext uri="{FF2B5EF4-FFF2-40B4-BE49-F238E27FC236}">
                <a16:creationId xmlns:a16="http://schemas.microsoft.com/office/drawing/2014/main" id="{F561E6F0-62E4-4E63-B51A-100F628CA473}"/>
              </a:ext>
            </a:extLst>
          </p:cNvPr>
          <p:cNvSpPr txBox="1"/>
          <p:nvPr/>
        </p:nvSpPr>
        <p:spPr>
          <a:xfrm>
            <a:off x="7823200" y="4334933"/>
            <a:ext cx="3793067" cy="1323439"/>
          </a:xfrm>
          <a:prstGeom prst="rect">
            <a:avLst/>
          </a:prstGeom>
          <a:noFill/>
        </p:spPr>
        <p:txBody>
          <a:bodyPr wrap="square" rtlCol="0">
            <a:spAutoFit/>
          </a:bodyPr>
          <a:lstStyle/>
          <a:p>
            <a:r>
              <a:rPr lang="en-US" sz="8000" b="1" i="1" u="sng" dirty="0">
                <a:solidFill>
                  <a:srgbClr val="002060"/>
                </a:solidFill>
                <a:latin typeface="Century" panose="02040604050505020304" pitchFamily="18" charset="0"/>
                <a:cs typeface="Aldhabi" panose="020B0604020202020204" pitchFamily="2" charset="-78"/>
              </a:rPr>
              <a:t>YOU</a:t>
            </a:r>
          </a:p>
        </p:txBody>
      </p:sp>
    </p:spTree>
    <p:extLst>
      <p:ext uri="{BB962C8B-B14F-4D97-AF65-F5344CB8AC3E}">
        <p14:creationId xmlns:p14="http://schemas.microsoft.com/office/powerpoint/2010/main" val="290769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dark&#10;&#10;Description automatically generated">
            <a:extLst>
              <a:ext uri="{FF2B5EF4-FFF2-40B4-BE49-F238E27FC236}">
                <a16:creationId xmlns:a16="http://schemas.microsoft.com/office/drawing/2014/main" id="{E9E7DB35-A4D4-4A58-8734-CA9634B9B53B}"/>
              </a:ext>
            </a:extLst>
          </p:cNvPr>
          <p:cNvPicPr>
            <a:picLocks noGrp="1" noChangeAspect="1"/>
          </p:cNvPicPr>
          <p:nvPr>
            <p:ph type="pic" idx="1"/>
          </p:nvPr>
        </p:nvPicPr>
        <p:blipFill rotWithShape="1">
          <a:blip r:embed="rId3"/>
          <a:srcRect l="32171" r="5" b="5"/>
          <a:stretch/>
        </p:blipFill>
        <p:spPr>
          <a:xfrm>
            <a:off x="228599" y="237744"/>
            <a:ext cx="7696201" cy="6382512"/>
          </a:xfrm>
          <a:noFill/>
        </p:spPr>
      </p:pic>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a:xfrm>
            <a:off x="8477250" y="237744"/>
            <a:ext cx="3144774" cy="1645920"/>
          </a:xfrm>
        </p:spPr>
        <p:txBody>
          <a:bodyPr anchor="b">
            <a:normAutofit/>
          </a:bodyPr>
          <a:lstStyle/>
          <a:p>
            <a:r>
              <a:rPr lang="en-GB" b="1" dirty="0"/>
              <a:t>What is AI Curl Tracker ?</a:t>
            </a:r>
            <a:endParaRPr lang="ru-RU" b="1" dirty="0"/>
          </a:p>
        </p:txBody>
      </p:sp>
      <p:sp>
        <p:nvSpPr>
          <p:cNvPr id="4" name="Text Placeholder 3">
            <a:extLst>
              <a:ext uri="{FF2B5EF4-FFF2-40B4-BE49-F238E27FC236}">
                <a16:creationId xmlns:a16="http://schemas.microsoft.com/office/drawing/2014/main" id="{5ECC3DCE-4CD8-4370-8B3F-47DEAB635ED9}"/>
              </a:ext>
            </a:extLst>
          </p:cNvPr>
          <p:cNvSpPr>
            <a:spLocks noGrp="1"/>
          </p:cNvSpPr>
          <p:nvPr>
            <p:ph type="body" sz="half" idx="2"/>
          </p:nvPr>
        </p:nvSpPr>
        <p:spPr>
          <a:xfrm>
            <a:off x="8477250" y="2386584"/>
            <a:ext cx="3144774" cy="3511296"/>
          </a:xfrm>
        </p:spPr>
        <p:txBody>
          <a:bodyPr>
            <a:normAutofit fontScale="92500" lnSpcReduction="20000"/>
          </a:bodyPr>
          <a:lstStyle/>
          <a:p>
            <a:pPr marL="0" marR="0">
              <a:lnSpc>
                <a:spcPct val="115000"/>
              </a:lnSpc>
              <a:spcBef>
                <a:spcPts val="0"/>
              </a:spcBef>
              <a:spcAft>
                <a:spcPts val="1000"/>
              </a:spcAft>
            </a:pPr>
            <a:r>
              <a:rPr lang="en-US"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AI Curl Tracker is an AI based Fitness Tracker using </a:t>
            </a:r>
            <a:r>
              <a:rPr lang="en-US" sz="1800" dirty="0" err="1">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MediaPipe</a:t>
            </a:r>
            <a:r>
              <a:rPr lang="en-US"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 , OpenCV and Python. It can detect various body postures like bicep curls, squats and so on. We have used the pose estimation to find the correct points and using these points we’ll get the desire angles. This tracker is going to track different fitness activities and render the results to the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723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3577A92-1D3E-2CD8-9B43-27A2A9B96381}"/>
              </a:ext>
            </a:extLst>
          </p:cNvPr>
          <p:cNvSpPr>
            <a:spLocks noGrp="1"/>
          </p:cNvSpPr>
          <p:nvPr>
            <p:ph type="title"/>
          </p:nvPr>
        </p:nvSpPr>
        <p:spPr>
          <a:xfrm>
            <a:off x="1066800" y="464794"/>
            <a:ext cx="10058400" cy="1371600"/>
          </a:xfrm>
        </p:spPr>
        <p:txBody>
          <a:bodyPr>
            <a:normAutofit/>
          </a:bodyPr>
          <a:lstStyle/>
          <a:p>
            <a:r>
              <a:rPr lang="en-US" b="1" dirty="0"/>
              <a:t>Overview :</a:t>
            </a:r>
          </a:p>
        </p:txBody>
      </p:sp>
      <p:sp>
        <p:nvSpPr>
          <p:cNvPr id="12" name="Content Placeholder 2">
            <a:extLst>
              <a:ext uri="{FF2B5EF4-FFF2-40B4-BE49-F238E27FC236}">
                <a16:creationId xmlns:a16="http://schemas.microsoft.com/office/drawing/2014/main" id="{CD27119F-4235-6B4A-1564-80A8443BC1A0}"/>
              </a:ext>
            </a:extLst>
          </p:cNvPr>
          <p:cNvSpPr>
            <a:spLocks noGrp="1"/>
          </p:cNvSpPr>
          <p:nvPr>
            <p:ph idx="1"/>
          </p:nvPr>
        </p:nvSpPr>
        <p:spPr>
          <a:xfrm>
            <a:off x="1066800" y="1684867"/>
            <a:ext cx="10058400" cy="4580466"/>
          </a:xfrm>
        </p:spPr>
        <p:txBody>
          <a:bodyPr>
            <a:normAutofit/>
          </a:bodyPr>
          <a:lstStyle/>
          <a:p>
            <a:pPr marL="0" indent="0">
              <a:buNone/>
            </a:pPr>
            <a:endParaRPr lang="en-US" sz="2800" dirty="0">
              <a:solidFill>
                <a:srgbClr val="24292E"/>
              </a:solidFill>
              <a:latin typeface="Segoe UI" panose="020B0502040204020203"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2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AI Curl tracker is a software based on human pose estimation technique. The idea is to make the user aware of inaccurate range of motion in real time so that he/she can correct it immediately without the need of human exercising partner. Often as a novice we are dealing with incorrect exercising postures which eventually leads to no gain or in the worst conditions , unwanted damage and tear to the muscles.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53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4D4F5-5776-4376-BC49-ACBBBF49F000}"/>
              </a:ext>
            </a:extLst>
          </p:cNvPr>
          <p:cNvSpPr>
            <a:spLocks noGrp="1"/>
          </p:cNvSpPr>
          <p:nvPr>
            <p:ph idx="1"/>
          </p:nvPr>
        </p:nvSpPr>
        <p:spPr>
          <a:xfrm>
            <a:off x="1066800" y="719667"/>
            <a:ext cx="10058400" cy="5233077"/>
          </a:xfrm>
        </p:spPr>
        <p:txBody>
          <a:bodyPr/>
          <a:lstStyle/>
          <a:p>
            <a:pPr marL="0" marR="0" indent="0">
              <a:lnSpc>
                <a:spcPct val="115000"/>
              </a:lnSpc>
              <a:spcBef>
                <a:spcPts val="0"/>
              </a:spcBef>
              <a:spcAft>
                <a:spcPts val="1000"/>
              </a:spcAft>
              <a:buNone/>
            </a:pPr>
            <a:endParaRPr lang="en-US"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buFont typeface="Arial" panose="020B0604020202020204" pitchFamily="34" charset="0"/>
              <a:buChar char="•"/>
            </a:pPr>
            <a:r>
              <a:rPr lang="en-US" sz="2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The counter doesn’t tick if the range of motion during the bicep curl is within 40 degrees and 160 degrees. Hence to get the counter going, user has to curl and uncurl his/her biceps in a full range of motion. No cheating now!</a:t>
            </a:r>
          </a:p>
          <a:p>
            <a:pPr marL="0" marR="0" indent="0">
              <a:lnSpc>
                <a:spcPct val="115000"/>
              </a:lnSpc>
              <a:spcBef>
                <a:spcPts val="0"/>
              </a:spcBef>
              <a:spcAft>
                <a:spcPts val="100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buFont typeface="Arial" panose="020B0604020202020204" pitchFamily="34" charset="0"/>
              <a:buChar char="•"/>
            </a:pPr>
            <a:r>
              <a:rPr lang="en-US" sz="2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Pose Landmark Model(</a:t>
            </a:r>
            <a:r>
              <a:rPr lang="en-US" sz="2800" dirty="0" err="1">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BlazePose</a:t>
            </a:r>
            <a:r>
              <a:rPr lang="en-US" sz="2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 GHUM 3d) The landmark model in </a:t>
            </a:r>
            <a:r>
              <a:rPr lang="en-US" sz="2800" dirty="0" err="1">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MediaPipe</a:t>
            </a:r>
            <a:r>
              <a:rPr lang="en-US" sz="2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 pose predicts the location of 33 pose landmarks(see figure below)</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979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B760-BF59-4BFD-85ED-3E54DA5720F5}"/>
              </a:ext>
            </a:extLst>
          </p:cNvPr>
          <p:cNvSpPr>
            <a:spLocks noGrp="1"/>
          </p:cNvSpPr>
          <p:nvPr>
            <p:ph type="title"/>
          </p:nvPr>
        </p:nvSpPr>
        <p:spPr/>
        <p:txBody>
          <a:bodyPr/>
          <a:lstStyle/>
          <a:p>
            <a:r>
              <a:rPr lang="en-US" b="1" dirty="0"/>
              <a:t>What is Pose Landmark Model:</a:t>
            </a:r>
          </a:p>
        </p:txBody>
      </p:sp>
      <p:sp>
        <p:nvSpPr>
          <p:cNvPr id="3" name="Content Placeholder 2">
            <a:extLst>
              <a:ext uri="{FF2B5EF4-FFF2-40B4-BE49-F238E27FC236}">
                <a16:creationId xmlns:a16="http://schemas.microsoft.com/office/drawing/2014/main" id="{713E6437-C17E-476E-86E5-17481CD3AFCC}"/>
              </a:ext>
            </a:extLst>
          </p:cNvPr>
          <p:cNvSpPr>
            <a:spLocks noGrp="1"/>
          </p:cNvSpPr>
          <p:nvPr>
            <p:ph idx="1"/>
          </p:nvPr>
        </p:nvSpPr>
        <p:spPr/>
        <p:txBody>
          <a:bodyPr>
            <a:normAutofit/>
          </a:bodyPr>
          <a:lstStyle/>
          <a:p>
            <a:pPr>
              <a:buFont typeface="Wingdings" panose="05000000000000000000" pitchFamily="2" charset="2"/>
              <a:buChar char="v"/>
            </a:pPr>
            <a:r>
              <a:rPr lang="en-GB" sz="2800" b="0" i="0" dirty="0">
                <a:effectLst/>
                <a:latin typeface="arial" panose="020B0604020202020204" pitchFamily="34" charset="0"/>
              </a:rPr>
              <a:t>The Pose Landmark API is a lightweight versatile solution for app developers to detect the pose of a subject's body in real time from a continuous video or static image. </a:t>
            </a:r>
          </a:p>
          <a:p>
            <a:pPr marL="0" indent="0">
              <a:buNone/>
            </a:pPr>
            <a:endParaRPr lang="en-GB" sz="2800" dirty="0">
              <a:latin typeface="arial" panose="020B0604020202020204" pitchFamily="34" charset="0"/>
            </a:endParaRPr>
          </a:p>
          <a:p>
            <a:pPr>
              <a:buFont typeface="Wingdings" panose="05000000000000000000" pitchFamily="2" charset="2"/>
              <a:buChar char="v"/>
            </a:pPr>
            <a:r>
              <a:rPr lang="en-GB" sz="2800" i="0" dirty="0">
                <a:effectLst/>
                <a:latin typeface="arial" panose="020B0604020202020204" pitchFamily="34" charset="0"/>
              </a:rPr>
              <a:t>A pose describes the body's position at one moment in time with a set of skeletal landmark points.</a:t>
            </a:r>
            <a:endParaRPr lang="en-US" sz="2800" dirty="0"/>
          </a:p>
        </p:txBody>
      </p:sp>
    </p:spTree>
    <p:extLst>
      <p:ext uri="{BB962C8B-B14F-4D97-AF65-F5344CB8AC3E}">
        <p14:creationId xmlns:p14="http://schemas.microsoft.com/office/powerpoint/2010/main" val="17239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294FD4-40A1-4905-A9C9-F0B56E736239}"/>
              </a:ext>
            </a:extLst>
          </p:cNvPr>
          <p:cNvPicPr>
            <a:picLocks noGrp="1" noChangeAspect="1"/>
          </p:cNvPicPr>
          <p:nvPr>
            <p:ph idx="1"/>
          </p:nvPr>
        </p:nvPicPr>
        <p:blipFill>
          <a:blip r:embed="rId2"/>
          <a:stretch>
            <a:fillRect/>
          </a:stretch>
        </p:blipFill>
        <p:spPr>
          <a:xfrm>
            <a:off x="2081255" y="494863"/>
            <a:ext cx="8029489" cy="4555591"/>
          </a:xfrm>
          <a:prstGeom prst="rect">
            <a:avLst/>
          </a:prstGeom>
        </p:spPr>
      </p:pic>
      <p:sp>
        <p:nvSpPr>
          <p:cNvPr id="5" name="TextBox 4">
            <a:extLst>
              <a:ext uri="{FF2B5EF4-FFF2-40B4-BE49-F238E27FC236}">
                <a16:creationId xmlns:a16="http://schemas.microsoft.com/office/drawing/2014/main" id="{38CB6EC2-6B84-4A15-978B-FF0385022032}"/>
              </a:ext>
            </a:extLst>
          </p:cNvPr>
          <p:cNvSpPr txBox="1"/>
          <p:nvPr/>
        </p:nvSpPr>
        <p:spPr>
          <a:xfrm>
            <a:off x="1972732" y="5350933"/>
            <a:ext cx="8138012" cy="584775"/>
          </a:xfrm>
          <a:prstGeom prst="rect">
            <a:avLst/>
          </a:prstGeom>
          <a:noFill/>
        </p:spPr>
        <p:txBody>
          <a:bodyPr wrap="square" rtlCol="0">
            <a:spAutoFit/>
          </a:bodyPr>
          <a:lstStyle/>
          <a:p>
            <a:pPr algn="ctr"/>
            <a:r>
              <a:rPr lang="en-US" sz="3200" dirty="0"/>
              <a:t>Fig : Pose Landmark Model </a:t>
            </a:r>
          </a:p>
        </p:txBody>
      </p:sp>
    </p:spTree>
    <p:extLst>
      <p:ext uri="{BB962C8B-B14F-4D97-AF65-F5344CB8AC3E}">
        <p14:creationId xmlns:p14="http://schemas.microsoft.com/office/powerpoint/2010/main" val="354214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D20AA74-9F14-D108-71A5-D48D27F5CBAD}"/>
              </a:ext>
            </a:extLst>
          </p:cNvPr>
          <p:cNvSpPr>
            <a:spLocks noGrp="1"/>
          </p:cNvSpPr>
          <p:nvPr>
            <p:ph type="title"/>
          </p:nvPr>
        </p:nvSpPr>
        <p:spPr>
          <a:xfrm>
            <a:off x="1066800" y="642594"/>
            <a:ext cx="10058400" cy="1371600"/>
          </a:xfrm>
        </p:spPr>
        <p:txBody>
          <a:bodyPr/>
          <a:lstStyle/>
          <a:p>
            <a:r>
              <a:rPr lang="en-US" b="1" dirty="0"/>
              <a:t>Steps Involved : </a:t>
            </a:r>
          </a:p>
        </p:txBody>
      </p:sp>
      <p:sp>
        <p:nvSpPr>
          <p:cNvPr id="11" name="Content Placeholder 2">
            <a:extLst>
              <a:ext uri="{FF2B5EF4-FFF2-40B4-BE49-F238E27FC236}">
                <a16:creationId xmlns:a16="http://schemas.microsoft.com/office/drawing/2014/main" id="{8CF54ED5-C387-1C36-892F-A78570D0A9FD}"/>
              </a:ext>
            </a:extLst>
          </p:cNvPr>
          <p:cNvSpPr>
            <a:spLocks noGrp="1"/>
          </p:cNvSpPr>
          <p:nvPr>
            <p:ph idx="1"/>
          </p:nvPr>
        </p:nvSpPr>
        <p:spPr>
          <a:xfrm>
            <a:off x="1066800" y="2103120"/>
            <a:ext cx="10058400" cy="3849624"/>
          </a:xfrm>
        </p:spPr>
        <p:txBody>
          <a:bodyPr/>
          <a:lstStyle/>
          <a:p>
            <a:pPr marL="342900" marR="0" lvl="0" indent="-342900">
              <a:spcBef>
                <a:spcPts val="0"/>
              </a:spcBef>
              <a:spcAft>
                <a:spcPts val="0"/>
              </a:spcAft>
              <a:buFont typeface="+mj-lt"/>
              <a:buAutoNum type="arabicPeriod"/>
            </a:pPr>
            <a:r>
              <a:rPr lang="en-US" sz="2800" dirty="0">
                <a:solidFill>
                  <a:srgbClr val="000000"/>
                </a:solidFill>
                <a:effectLst/>
                <a:latin typeface="Calibri" panose="020F0502020204030204" pitchFamily="34" charset="0"/>
                <a:ea typeface="Calibri" panose="020F0502020204030204" pitchFamily="34" charset="0"/>
              </a:rPr>
              <a:t>Install and Import Dependencies ( OpenCV , </a:t>
            </a:r>
            <a:r>
              <a:rPr lang="en-US" sz="2800" dirty="0" err="1">
                <a:solidFill>
                  <a:srgbClr val="000000"/>
                </a:solidFill>
                <a:effectLst/>
                <a:latin typeface="Calibri" panose="020F0502020204030204" pitchFamily="34" charset="0"/>
                <a:ea typeface="Calibri" panose="020F0502020204030204" pitchFamily="34" charset="0"/>
              </a:rPr>
              <a:t>MediaPipe</a:t>
            </a:r>
            <a:r>
              <a:rPr lang="en-US" sz="2800" dirty="0">
                <a:solidFill>
                  <a:srgbClr val="000000"/>
                </a:solidFill>
                <a:effectLst/>
                <a:latin typeface="Calibri" panose="020F0502020204030204" pitchFamily="34" charset="0"/>
                <a:ea typeface="Calibri" panose="020F0502020204030204" pitchFamily="34" charset="0"/>
              </a:rPr>
              <a:t>).</a:t>
            </a:r>
            <a:endParaRPr lang="en-US" sz="2800" dirty="0">
              <a:effectLst/>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2800" dirty="0">
                <a:solidFill>
                  <a:srgbClr val="000000"/>
                </a:solidFill>
                <a:effectLst/>
                <a:latin typeface="Calibri" panose="020F0502020204030204" pitchFamily="34" charset="0"/>
                <a:ea typeface="Calibri" panose="020F0502020204030204" pitchFamily="34" charset="0"/>
              </a:rPr>
              <a:t>Make Detections.</a:t>
            </a:r>
            <a:endParaRPr lang="en-US" sz="2800" dirty="0">
              <a:effectLst/>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2800" dirty="0">
                <a:solidFill>
                  <a:srgbClr val="000000"/>
                </a:solidFill>
                <a:effectLst/>
                <a:latin typeface="Calibri" panose="020F0502020204030204" pitchFamily="34" charset="0"/>
                <a:ea typeface="Calibri" panose="020F0502020204030204" pitchFamily="34" charset="0"/>
              </a:rPr>
              <a:t>Determining Joints.</a:t>
            </a:r>
            <a:endParaRPr lang="en-US" sz="2800" dirty="0">
              <a:effectLst/>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2800" dirty="0">
                <a:solidFill>
                  <a:srgbClr val="000000"/>
                </a:solidFill>
                <a:effectLst/>
                <a:latin typeface="Calibri" panose="020F0502020204030204" pitchFamily="34" charset="0"/>
                <a:ea typeface="Calibri" panose="020F0502020204030204" pitchFamily="34" charset="0"/>
              </a:rPr>
              <a:t>Calculate angles.</a:t>
            </a:r>
            <a:endParaRPr lang="en-US" sz="2800" dirty="0">
              <a:effectLst/>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2800" dirty="0">
                <a:solidFill>
                  <a:srgbClr val="000000"/>
                </a:solidFill>
                <a:effectLst/>
                <a:latin typeface="Calibri" panose="020F0502020204030204" pitchFamily="34" charset="0"/>
                <a:ea typeface="Calibri" panose="020F0502020204030204" pitchFamily="34" charset="0"/>
              </a:rPr>
              <a:t>Curl Counter.</a:t>
            </a:r>
            <a:endParaRPr lang="en-US" sz="2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22668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0D9B8-6731-410B-B2D1-E267B9970BBC}"/>
              </a:ext>
            </a:extLst>
          </p:cNvPr>
          <p:cNvSpPr>
            <a:spLocks noGrp="1"/>
          </p:cNvSpPr>
          <p:nvPr>
            <p:ph type="title"/>
          </p:nvPr>
        </p:nvSpPr>
        <p:spPr>
          <a:xfrm>
            <a:off x="8458200" y="607392"/>
            <a:ext cx="3161963" cy="1645920"/>
          </a:xfrm>
        </p:spPr>
        <p:txBody>
          <a:bodyPr vert="horz" lIns="91440" tIns="45720" rIns="91440" bIns="45720" rtlCol="0" anchor="b">
            <a:normAutofit fontScale="90000"/>
          </a:bodyPr>
          <a:lstStyle/>
          <a:p>
            <a:r>
              <a:rPr lang="en-US" b="1" kern="1200" cap="none" spc="0" baseline="0" dirty="0">
                <a:effectLst/>
                <a:latin typeface="+mj-lt"/>
                <a:ea typeface="+mn-ea"/>
                <a:cs typeface="+mn-cs"/>
              </a:rPr>
              <a:t>What is MediaPipe ? </a:t>
            </a:r>
          </a:p>
        </p:txBody>
      </p:sp>
      <p:pic>
        <p:nvPicPr>
          <p:cNvPr id="5" name="Content Placeholder 4" descr="Logo, company name&#10;&#10;Description automatically generated">
            <a:extLst>
              <a:ext uri="{FF2B5EF4-FFF2-40B4-BE49-F238E27FC236}">
                <a16:creationId xmlns:a16="http://schemas.microsoft.com/office/drawing/2014/main" id="{8C0151EC-5D6E-4E48-A67A-536D05D00ABC}"/>
              </a:ext>
            </a:extLst>
          </p:cNvPr>
          <p:cNvPicPr>
            <a:picLocks noGrp="1" noChangeAspect="1"/>
          </p:cNvPicPr>
          <p:nvPr>
            <p:ph idx="1"/>
          </p:nvPr>
        </p:nvPicPr>
        <p:blipFill>
          <a:blip r:embed="rId2"/>
          <a:stretch>
            <a:fillRect/>
          </a:stretch>
        </p:blipFill>
        <p:spPr>
          <a:xfrm>
            <a:off x="1447800" y="609600"/>
            <a:ext cx="5334000" cy="5334000"/>
          </a:xfrm>
          <a:noFill/>
        </p:spPr>
      </p:pic>
      <p:sp>
        <p:nvSpPr>
          <p:cNvPr id="6" name="TextBox 5">
            <a:extLst>
              <a:ext uri="{FF2B5EF4-FFF2-40B4-BE49-F238E27FC236}">
                <a16:creationId xmlns:a16="http://schemas.microsoft.com/office/drawing/2014/main" id="{6E152E3A-F0DA-4BF8-A58E-05E8A0695746}"/>
              </a:ext>
            </a:extLst>
          </p:cNvPr>
          <p:cNvSpPr txBox="1"/>
          <p:nvPr/>
        </p:nvSpPr>
        <p:spPr>
          <a:xfrm>
            <a:off x="8458200" y="2336800"/>
            <a:ext cx="3161963" cy="3606800"/>
          </a:xfrm>
          <a:prstGeom prst="rect">
            <a:avLst/>
          </a:prstGeom>
        </p:spPr>
        <p:txBody>
          <a:bodyPr vert="horz" lIns="91440" tIns="45720" rIns="91440" bIns="45720" rtlCol="0">
            <a:normAutofit/>
          </a:bodyPr>
          <a:lstStyle/>
          <a:p>
            <a:pPr>
              <a:lnSpc>
                <a:spcPct val="110000"/>
              </a:lnSpc>
              <a:spcBef>
                <a:spcPts val="800"/>
              </a:spcBef>
              <a:buClr>
                <a:schemeClr val="tx1">
                  <a:lumMod val="85000"/>
                  <a:lumOff val="15000"/>
                </a:schemeClr>
              </a:buClr>
            </a:pPr>
            <a:r>
              <a:rPr lang="en-US" b="0" i="0" kern="1200">
                <a:solidFill>
                  <a:schemeClr val="bg1">
                    <a:lumMod val="95000"/>
                  </a:schemeClr>
                </a:solidFill>
                <a:effectLst/>
                <a:latin typeface="+mn-lt"/>
                <a:ea typeface="+mn-ea"/>
                <a:cs typeface="+mn-cs"/>
              </a:rPr>
              <a:t>MediaPipe is </a:t>
            </a:r>
            <a:r>
              <a:rPr lang="en-US" b="1" i="0" kern="1200">
                <a:solidFill>
                  <a:schemeClr val="bg1">
                    <a:lumMod val="95000"/>
                  </a:schemeClr>
                </a:solidFill>
                <a:effectLst/>
                <a:latin typeface="+mn-lt"/>
                <a:ea typeface="+mn-ea"/>
                <a:cs typeface="+mn-cs"/>
              </a:rPr>
              <a:t>a Framework for building machine learning pipelines for processing time-series data like video, audio, etc</a:t>
            </a:r>
            <a:r>
              <a:rPr lang="en-US" b="0" i="0" kern="1200">
                <a:solidFill>
                  <a:schemeClr val="bg1">
                    <a:lumMod val="95000"/>
                  </a:schemeClr>
                </a:solidFill>
                <a:effectLst/>
                <a:latin typeface="+mn-lt"/>
                <a:ea typeface="+mn-ea"/>
                <a:cs typeface="+mn-cs"/>
              </a:rPr>
              <a:t>. This cross-platform Framework works in Desktop/Server, Android, iOS, and embedded devices like Raspberry Pi and Jetson Nano.</a:t>
            </a:r>
            <a:endParaRPr lang="en-US" kern="1200">
              <a:solidFill>
                <a:schemeClr val="bg1">
                  <a:lumMod val="95000"/>
                </a:schemeClr>
              </a:solidFill>
              <a:latin typeface="+mn-lt"/>
              <a:ea typeface="+mn-ea"/>
              <a:cs typeface="+mn-cs"/>
            </a:endParaRPr>
          </a:p>
        </p:txBody>
      </p:sp>
    </p:spTree>
    <p:extLst>
      <p:ext uri="{BB962C8B-B14F-4D97-AF65-F5344CB8AC3E}">
        <p14:creationId xmlns:p14="http://schemas.microsoft.com/office/powerpoint/2010/main" val="56076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0807FC-1A71-A340-3A37-3140B904D09F}"/>
              </a:ext>
            </a:extLst>
          </p:cNvPr>
          <p:cNvSpPr>
            <a:spLocks noGrp="1"/>
          </p:cNvSpPr>
          <p:nvPr>
            <p:ph type="title"/>
          </p:nvPr>
        </p:nvSpPr>
        <p:spPr>
          <a:xfrm>
            <a:off x="1066800" y="642594"/>
            <a:ext cx="10058400" cy="1371600"/>
          </a:xfrm>
        </p:spPr>
        <p:txBody>
          <a:bodyPr/>
          <a:lstStyle/>
          <a:p>
            <a:r>
              <a:rPr lang="en-US" b="1" dirty="0"/>
              <a:t>Hardware Requirement : </a:t>
            </a:r>
          </a:p>
        </p:txBody>
      </p:sp>
      <p:sp>
        <p:nvSpPr>
          <p:cNvPr id="11" name="Content Placeholder 2">
            <a:extLst>
              <a:ext uri="{FF2B5EF4-FFF2-40B4-BE49-F238E27FC236}">
                <a16:creationId xmlns:a16="http://schemas.microsoft.com/office/drawing/2014/main" id="{5681A3D5-0AD7-D104-C625-82CE5ACC82E1}"/>
              </a:ext>
            </a:extLst>
          </p:cNvPr>
          <p:cNvSpPr>
            <a:spLocks noGrp="1"/>
          </p:cNvSpPr>
          <p:nvPr>
            <p:ph idx="1"/>
          </p:nvPr>
        </p:nvSpPr>
        <p:spPr>
          <a:xfrm>
            <a:off x="1066800" y="2103120"/>
            <a:ext cx="10058400" cy="3849624"/>
          </a:xfrm>
        </p:spPr>
        <p:txBody>
          <a:bodyPr/>
          <a:lstStyle/>
          <a:p>
            <a:pPr marL="331470" marR="0" indent="-285750">
              <a:lnSpc>
                <a:spcPct val="150000"/>
              </a:lnSpc>
              <a:spcBef>
                <a:spcPts val="1200"/>
              </a:spcBef>
              <a:spcAft>
                <a:spcPts val="0"/>
              </a:spcAft>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Processor				:		core i5 11</a:t>
            </a:r>
            <a:r>
              <a:rPr lang="en-US" sz="1800" baseline="300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th</a:t>
            </a:r>
            <a:r>
              <a:rPr lang="en-US" sz="18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 gen</a:t>
            </a:r>
            <a:endParaRPr lang="en-US" sz="18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L="331470" marR="0" indent="-28575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Storage Required			:		20 GB</a:t>
            </a:r>
            <a:endParaRPr lang="en-US" sz="18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L="331470" marR="0" indent="-28575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RAM					:		 8 GB</a:t>
            </a:r>
            <a:endParaRPr lang="en-US" sz="18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marL="331470" marR="0" indent="-28575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libri" panose="020F0502020204030204" pitchFamily="34" charset="0"/>
                <a:ea typeface="Times New Roman" panose="02020603050405020304" pitchFamily="18" charset="0"/>
                <a:cs typeface="Papyrus" panose="03070502060502030205" pitchFamily="66" charset="0"/>
              </a:rPr>
              <a:t>Storage type                                                           :                                   SSD</a:t>
            </a:r>
            <a:endParaRPr lang="en-US" sz="18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endParaRPr lang="en-US" dirty="0"/>
          </a:p>
        </p:txBody>
      </p:sp>
    </p:spTree>
    <p:extLst>
      <p:ext uri="{BB962C8B-B14F-4D97-AF65-F5344CB8AC3E}">
        <p14:creationId xmlns:p14="http://schemas.microsoft.com/office/powerpoint/2010/main" val="3960339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2F5E4A76-0180-4CD0-B081-82F74A33613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165</TotalTime>
  <Words>812</Words>
  <Application>Microsoft Office PowerPoint</Application>
  <PresentationFormat>Widescreen</PresentationFormat>
  <Paragraphs>60</Paragraphs>
  <Slides>17</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Algerian</vt:lpstr>
      <vt:lpstr>arial</vt:lpstr>
      <vt:lpstr>arial</vt:lpstr>
      <vt:lpstr>Calibri</vt:lpstr>
      <vt:lpstr>Century</vt:lpstr>
      <vt:lpstr>Garamond</vt:lpstr>
      <vt:lpstr>Papyrus</vt:lpstr>
      <vt:lpstr>Segoe UI</vt:lpstr>
      <vt:lpstr>Symbol</vt:lpstr>
      <vt:lpstr>Times New Roman</vt:lpstr>
      <vt:lpstr>Wingdings</vt:lpstr>
      <vt:lpstr>SavonVTI</vt:lpstr>
      <vt:lpstr>PowerPoint Presentation</vt:lpstr>
      <vt:lpstr>What is AI Curl Tracker ?</vt:lpstr>
      <vt:lpstr>Overview :</vt:lpstr>
      <vt:lpstr>PowerPoint Presentation</vt:lpstr>
      <vt:lpstr>What is Pose Landmark Model:</vt:lpstr>
      <vt:lpstr>PowerPoint Presentation</vt:lpstr>
      <vt:lpstr>Steps Involved : </vt:lpstr>
      <vt:lpstr>What is MediaPipe ? </vt:lpstr>
      <vt:lpstr>Hardware Requirement : </vt:lpstr>
      <vt:lpstr>Software Requirement : </vt:lpstr>
      <vt:lpstr>Working : </vt:lpstr>
      <vt:lpstr>Advantages : </vt:lpstr>
      <vt:lpstr>Disadvantages : </vt:lpstr>
      <vt:lpstr>Future Scope : </vt:lpstr>
      <vt:lpstr>Conclusion :</vt:lpstr>
      <vt:lpstr>References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POINT</dc:title>
  <dc:creator>Mayank Raman</dc:creator>
  <cp:lastModifiedBy>Mayank Raman</cp:lastModifiedBy>
  <cp:revision>2</cp:revision>
  <dcterms:created xsi:type="dcterms:W3CDTF">2022-04-09T11:39:43Z</dcterms:created>
  <dcterms:modified xsi:type="dcterms:W3CDTF">2022-04-11T18:46:18Z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