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9" Type="http://schemas.openxmlformats.org/officeDocument/2006/relationships/image" Target="../media/image7.png"/><Relationship Id="rId5" Type="http://schemas.openxmlformats.org/officeDocument/2006/relationships/image" Target="../media/image4.png"/><Relationship Id="rId6" Type="http://schemas.openxmlformats.org/officeDocument/2006/relationships/image" Target="../media/image1.png"/><Relationship Id="rId7" Type="http://schemas.openxmlformats.org/officeDocument/2006/relationships/image" Target="../media/image5.png"/><Relationship Id="rId8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3"/>
          <p:cNvGrpSpPr/>
          <p:nvPr/>
        </p:nvGrpSpPr>
        <p:grpSpPr>
          <a:xfrm>
            <a:off x="973588" y="1189020"/>
            <a:ext cx="3529140" cy="2155851"/>
            <a:chOff x="303149" y="322224"/>
            <a:chExt cx="3034775" cy="2138105"/>
          </a:xfrm>
        </p:grpSpPr>
        <p:sp>
          <p:nvSpPr>
            <p:cNvPr id="55" name="Google Shape;55;p13"/>
            <p:cNvSpPr/>
            <p:nvPr/>
          </p:nvSpPr>
          <p:spPr>
            <a:xfrm>
              <a:off x="305524" y="322229"/>
              <a:ext cx="3032400" cy="2138100"/>
            </a:xfrm>
            <a:prstGeom prst="rect">
              <a:avLst/>
            </a:prstGeom>
            <a:noFill/>
            <a:ln cap="flat" cmpd="sng" w="12700">
              <a:solidFill>
                <a:srgbClr val="232F3D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274300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Central Account</a:t>
              </a:r>
              <a:endParaRPr sz="800"/>
            </a:p>
          </p:txBody>
        </p:sp>
        <p:pic>
          <p:nvPicPr>
            <p:cNvPr id="56" name="Google Shape;56;p1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03149" y="322224"/>
              <a:ext cx="170900" cy="1709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7" name="Google Shape;57;p13"/>
          <p:cNvGrpSpPr/>
          <p:nvPr/>
        </p:nvGrpSpPr>
        <p:grpSpPr>
          <a:xfrm>
            <a:off x="1188609" y="1652556"/>
            <a:ext cx="1954933" cy="1489057"/>
            <a:chOff x="961742" y="1024950"/>
            <a:chExt cx="4861808" cy="3703200"/>
          </a:xfrm>
        </p:grpSpPr>
        <p:sp>
          <p:nvSpPr>
            <p:cNvPr id="58" name="Google Shape;58;p13"/>
            <p:cNvSpPr/>
            <p:nvPr/>
          </p:nvSpPr>
          <p:spPr>
            <a:xfrm>
              <a:off x="961750" y="1024950"/>
              <a:ext cx="4861800" cy="3703200"/>
            </a:xfrm>
            <a:prstGeom prst="rect">
              <a:avLst/>
            </a:prstGeom>
            <a:noFill/>
            <a:ln cap="flat" cmpd="sng" w="12700">
              <a:solidFill>
                <a:srgbClr val="0097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34275" lIns="164575" spcFirstLastPara="1" rIns="68575" wrap="square" tIns="27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rgbClr val="0097A7"/>
                  </a:solidFill>
                </a:rPr>
                <a:t>VPC 01</a:t>
              </a:r>
              <a:endParaRPr sz="600"/>
            </a:p>
          </p:txBody>
        </p:sp>
        <p:pic>
          <p:nvPicPr>
            <p:cNvPr id="59" name="Google Shape;59;p1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961742" y="1024960"/>
              <a:ext cx="247650" cy="2476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0" name="Google Shape;60;p13"/>
          <p:cNvSpPr/>
          <p:nvPr/>
        </p:nvSpPr>
        <p:spPr>
          <a:xfrm>
            <a:off x="3224900" y="1646676"/>
            <a:ext cx="1175100" cy="895200"/>
          </a:xfrm>
          <a:prstGeom prst="rect">
            <a:avLst/>
          </a:prstGeom>
          <a:solidFill>
            <a:srgbClr val="5A6B86">
              <a:alpha val="980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232F3D"/>
                </a:solidFill>
              </a:rPr>
              <a:t>Resource Access Manager</a:t>
            </a:r>
            <a:endParaRPr sz="800"/>
          </a:p>
        </p:txBody>
      </p:sp>
      <p:sp>
        <p:nvSpPr>
          <p:cNvPr id="61" name="Google Shape;61;p13"/>
          <p:cNvSpPr/>
          <p:nvPr/>
        </p:nvSpPr>
        <p:spPr>
          <a:xfrm>
            <a:off x="1252412" y="1478350"/>
            <a:ext cx="841800" cy="1749900"/>
          </a:xfrm>
          <a:prstGeom prst="rect">
            <a:avLst/>
          </a:prstGeom>
          <a:noFill/>
          <a:ln cap="flat" cmpd="sng" w="12700">
            <a:solidFill>
              <a:srgbClr val="78909C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685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78909C"/>
                </a:solidFill>
              </a:rPr>
              <a:t>Availability Zone 1</a:t>
            </a:r>
            <a:endParaRPr sz="600"/>
          </a:p>
        </p:txBody>
      </p:sp>
      <p:grpSp>
        <p:nvGrpSpPr>
          <p:cNvPr id="62" name="Google Shape;62;p13"/>
          <p:cNvGrpSpPr/>
          <p:nvPr/>
        </p:nvGrpSpPr>
        <p:grpSpPr>
          <a:xfrm>
            <a:off x="1302649" y="1772552"/>
            <a:ext cx="741618" cy="396576"/>
            <a:chOff x="573250" y="1522050"/>
            <a:chExt cx="1495800" cy="864000"/>
          </a:xfrm>
        </p:grpSpPr>
        <p:sp>
          <p:nvSpPr>
            <p:cNvPr id="63" name="Google Shape;63;p13"/>
            <p:cNvSpPr/>
            <p:nvPr/>
          </p:nvSpPr>
          <p:spPr>
            <a:xfrm>
              <a:off x="573250" y="1522050"/>
              <a:ext cx="1495800" cy="864000"/>
            </a:xfrm>
            <a:prstGeom prst="rect">
              <a:avLst/>
            </a:prstGeom>
            <a:solidFill>
              <a:srgbClr val="1D8900">
                <a:alpha val="9800"/>
              </a:srgbClr>
            </a:solidFill>
            <a:ln>
              <a:noFill/>
            </a:ln>
          </p:spPr>
          <p:txBody>
            <a:bodyPr anchorCtr="0" anchor="t" bIns="34275" lIns="164575" spcFirstLastPara="1" rIns="68575" wrap="square" tIns="18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rgbClr val="0097A7"/>
                  </a:solidFill>
                  <a:latin typeface="Arial"/>
                  <a:ea typeface="Arial"/>
                  <a:cs typeface="Arial"/>
                  <a:sym typeface="Arial"/>
                </a:rPr>
                <a:t>Public </a:t>
              </a:r>
              <a:r>
                <a:rPr lang="en" sz="600">
                  <a:solidFill>
                    <a:srgbClr val="0097A7"/>
                  </a:solidFill>
                </a:rPr>
                <a:t>S</a:t>
              </a:r>
              <a:r>
                <a:rPr lang="en" sz="600">
                  <a:solidFill>
                    <a:srgbClr val="0097A7"/>
                  </a:solidFill>
                  <a:latin typeface="Arial"/>
                  <a:ea typeface="Arial"/>
                  <a:cs typeface="Arial"/>
                  <a:sym typeface="Arial"/>
                </a:rPr>
                <a:t>ubnet</a:t>
              </a:r>
              <a:endParaRPr sz="600"/>
            </a:p>
          </p:txBody>
        </p:sp>
        <p:pic>
          <p:nvPicPr>
            <p:cNvPr id="64" name="Google Shape;64;p1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577212" y="1522054"/>
              <a:ext cx="205740" cy="20574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5" name="Google Shape;65;p13"/>
          <p:cNvGrpSpPr/>
          <p:nvPr/>
        </p:nvGrpSpPr>
        <p:grpSpPr>
          <a:xfrm>
            <a:off x="1302626" y="2215795"/>
            <a:ext cx="741447" cy="401529"/>
            <a:chOff x="766152" y="2153754"/>
            <a:chExt cx="1500298" cy="835996"/>
          </a:xfrm>
        </p:grpSpPr>
        <p:sp>
          <p:nvSpPr>
            <p:cNvPr id="66" name="Google Shape;66;p13"/>
            <p:cNvSpPr/>
            <p:nvPr/>
          </p:nvSpPr>
          <p:spPr>
            <a:xfrm>
              <a:off x="770650" y="2161150"/>
              <a:ext cx="1495800" cy="828600"/>
            </a:xfrm>
            <a:prstGeom prst="rect">
              <a:avLst/>
            </a:prstGeom>
            <a:solidFill>
              <a:srgbClr val="007CBC">
                <a:alpha val="9800"/>
              </a:srgbClr>
            </a:solidFill>
            <a:ln>
              <a:noFill/>
            </a:ln>
          </p:spPr>
          <p:txBody>
            <a:bodyPr anchorCtr="0" anchor="t" bIns="34275" lIns="164575" spcFirstLastPara="1" rIns="68575" wrap="square" tIns="18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rgbClr val="78909C"/>
                  </a:solidFill>
                  <a:latin typeface="Arial"/>
                  <a:ea typeface="Arial"/>
                  <a:cs typeface="Arial"/>
                  <a:sym typeface="Arial"/>
                </a:rPr>
                <a:t>Private </a:t>
              </a:r>
              <a:r>
                <a:rPr lang="en" sz="600">
                  <a:solidFill>
                    <a:srgbClr val="78909C"/>
                  </a:solidFill>
                </a:rPr>
                <a:t>S</a:t>
              </a:r>
              <a:r>
                <a:rPr lang="en" sz="600">
                  <a:solidFill>
                    <a:srgbClr val="78909C"/>
                  </a:solidFill>
                  <a:latin typeface="Arial"/>
                  <a:ea typeface="Arial"/>
                  <a:cs typeface="Arial"/>
                  <a:sym typeface="Arial"/>
                </a:rPr>
                <a:t>ubnet</a:t>
              </a:r>
              <a:endParaRPr sz="600"/>
            </a:p>
          </p:txBody>
        </p:sp>
        <p:pic>
          <p:nvPicPr>
            <p:cNvPr id="67" name="Google Shape;67;p13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766152" y="2153754"/>
              <a:ext cx="205740" cy="20574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8" name="Google Shape;68;p13"/>
          <p:cNvGrpSpPr/>
          <p:nvPr/>
        </p:nvGrpSpPr>
        <p:grpSpPr>
          <a:xfrm>
            <a:off x="1302634" y="2664935"/>
            <a:ext cx="741447" cy="406712"/>
            <a:chOff x="766152" y="2153754"/>
            <a:chExt cx="1500298" cy="835996"/>
          </a:xfrm>
        </p:grpSpPr>
        <p:sp>
          <p:nvSpPr>
            <p:cNvPr id="69" name="Google Shape;69;p13"/>
            <p:cNvSpPr/>
            <p:nvPr/>
          </p:nvSpPr>
          <p:spPr>
            <a:xfrm>
              <a:off x="770650" y="2161150"/>
              <a:ext cx="1495800" cy="828600"/>
            </a:xfrm>
            <a:prstGeom prst="rect">
              <a:avLst/>
            </a:prstGeom>
            <a:solidFill>
              <a:srgbClr val="007CBC">
                <a:alpha val="9800"/>
              </a:srgbClr>
            </a:solidFill>
            <a:ln>
              <a:noFill/>
            </a:ln>
          </p:spPr>
          <p:txBody>
            <a:bodyPr anchorCtr="0" anchor="t" bIns="34275" lIns="164575" spcFirstLastPara="1" rIns="68575" wrap="square" tIns="18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rgbClr val="78909C"/>
                  </a:solidFill>
                  <a:latin typeface="Arial"/>
                  <a:ea typeface="Arial"/>
                  <a:cs typeface="Arial"/>
                  <a:sym typeface="Arial"/>
                </a:rPr>
                <a:t>Private Data </a:t>
              </a:r>
              <a:r>
                <a:rPr lang="en" sz="600">
                  <a:solidFill>
                    <a:srgbClr val="78909C"/>
                  </a:solidFill>
                </a:rPr>
                <a:t>S</a:t>
              </a:r>
              <a:r>
                <a:rPr lang="en" sz="600">
                  <a:solidFill>
                    <a:srgbClr val="78909C"/>
                  </a:solidFill>
                  <a:latin typeface="Arial"/>
                  <a:ea typeface="Arial"/>
                  <a:cs typeface="Arial"/>
                  <a:sym typeface="Arial"/>
                </a:rPr>
                <a:t>ubnet</a:t>
              </a:r>
              <a:endParaRPr sz="600"/>
            </a:p>
          </p:txBody>
        </p:sp>
        <p:pic>
          <p:nvPicPr>
            <p:cNvPr id="70" name="Google Shape;70;p13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766152" y="2153754"/>
              <a:ext cx="205740" cy="20574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1" name="Google Shape;71;p13"/>
          <p:cNvSpPr/>
          <p:nvPr/>
        </p:nvSpPr>
        <p:spPr>
          <a:xfrm>
            <a:off x="2238656" y="1478350"/>
            <a:ext cx="841800" cy="1749900"/>
          </a:xfrm>
          <a:prstGeom prst="rect">
            <a:avLst/>
          </a:prstGeom>
          <a:noFill/>
          <a:ln cap="flat" cmpd="sng" w="12700">
            <a:solidFill>
              <a:srgbClr val="78909C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685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78909C"/>
                </a:solidFill>
              </a:rPr>
              <a:t>Availability Zone 2</a:t>
            </a:r>
            <a:endParaRPr sz="600"/>
          </a:p>
        </p:txBody>
      </p:sp>
      <p:grpSp>
        <p:nvGrpSpPr>
          <p:cNvPr id="72" name="Google Shape;72;p13"/>
          <p:cNvGrpSpPr/>
          <p:nvPr/>
        </p:nvGrpSpPr>
        <p:grpSpPr>
          <a:xfrm>
            <a:off x="2288894" y="1772552"/>
            <a:ext cx="741618" cy="396576"/>
            <a:chOff x="573250" y="1522050"/>
            <a:chExt cx="1495800" cy="864000"/>
          </a:xfrm>
        </p:grpSpPr>
        <p:sp>
          <p:nvSpPr>
            <p:cNvPr id="73" name="Google Shape;73;p13"/>
            <p:cNvSpPr/>
            <p:nvPr/>
          </p:nvSpPr>
          <p:spPr>
            <a:xfrm>
              <a:off x="573250" y="1522050"/>
              <a:ext cx="1495800" cy="864000"/>
            </a:xfrm>
            <a:prstGeom prst="rect">
              <a:avLst/>
            </a:prstGeom>
            <a:solidFill>
              <a:srgbClr val="1D8900">
                <a:alpha val="9800"/>
              </a:srgbClr>
            </a:solidFill>
            <a:ln>
              <a:noFill/>
            </a:ln>
          </p:spPr>
          <p:txBody>
            <a:bodyPr anchorCtr="0" anchor="t" bIns="34275" lIns="164575" spcFirstLastPara="1" rIns="68575" wrap="square" tIns="18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rgbClr val="0097A7"/>
                  </a:solidFill>
                  <a:latin typeface="Arial"/>
                  <a:ea typeface="Arial"/>
                  <a:cs typeface="Arial"/>
                  <a:sym typeface="Arial"/>
                </a:rPr>
                <a:t>Public </a:t>
              </a:r>
              <a:r>
                <a:rPr lang="en" sz="600">
                  <a:solidFill>
                    <a:srgbClr val="0097A7"/>
                  </a:solidFill>
                </a:rPr>
                <a:t>S</a:t>
              </a:r>
              <a:r>
                <a:rPr lang="en" sz="600">
                  <a:solidFill>
                    <a:srgbClr val="0097A7"/>
                  </a:solidFill>
                  <a:latin typeface="Arial"/>
                  <a:ea typeface="Arial"/>
                  <a:cs typeface="Arial"/>
                  <a:sym typeface="Arial"/>
                </a:rPr>
                <a:t>ubnet</a:t>
              </a:r>
              <a:endParaRPr sz="600"/>
            </a:p>
          </p:txBody>
        </p:sp>
        <p:pic>
          <p:nvPicPr>
            <p:cNvPr id="74" name="Google Shape;74;p1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577212" y="1522054"/>
              <a:ext cx="205740" cy="20574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5" name="Google Shape;75;p13"/>
          <p:cNvGrpSpPr/>
          <p:nvPr/>
        </p:nvGrpSpPr>
        <p:grpSpPr>
          <a:xfrm>
            <a:off x="2288870" y="2215795"/>
            <a:ext cx="741447" cy="401529"/>
            <a:chOff x="766152" y="2153754"/>
            <a:chExt cx="1500298" cy="835996"/>
          </a:xfrm>
        </p:grpSpPr>
        <p:sp>
          <p:nvSpPr>
            <p:cNvPr id="76" name="Google Shape;76;p13"/>
            <p:cNvSpPr/>
            <p:nvPr/>
          </p:nvSpPr>
          <p:spPr>
            <a:xfrm>
              <a:off x="770650" y="2161150"/>
              <a:ext cx="1495800" cy="828600"/>
            </a:xfrm>
            <a:prstGeom prst="rect">
              <a:avLst/>
            </a:prstGeom>
            <a:solidFill>
              <a:srgbClr val="007CBC">
                <a:alpha val="9800"/>
              </a:srgbClr>
            </a:solidFill>
            <a:ln>
              <a:noFill/>
            </a:ln>
          </p:spPr>
          <p:txBody>
            <a:bodyPr anchorCtr="0" anchor="t" bIns="34275" lIns="164575" spcFirstLastPara="1" rIns="68575" wrap="square" tIns="18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rgbClr val="78909C"/>
                  </a:solidFill>
                  <a:latin typeface="Arial"/>
                  <a:ea typeface="Arial"/>
                  <a:cs typeface="Arial"/>
                  <a:sym typeface="Arial"/>
                </a:rPr>
                <a:t>Private </a:t>
              </a:r>
              <a:r>
                <a:rPr lang="en" sz="600">
                  <a:solidFill>
                    <a:srgbClr val="78909C"/>
                  </a:solidFill>
                </a:rPr>
                <a:t>S</a:t>
              </a:r>
              <a:r>
                <a:rPr lang="en" sz="600">
                  <a:solidFill>
                    <a:srgbClr val="78909C"/>
                  </a:solidFill>
                  <a:latin typeface="Arial"/>
                  <a:ea typeface="Arial"/>
                  <a:cs typeface="Arial"/>
                  <a:sym typeface="Arial"/>
                </a:rPr>
                <a:t>ubnet</a:t>
              </a:r>
              <a:endParaRPr sz="600"/>
            </a:p>
          </p:txBody>
        </p:sp>
        <p:pic>
          <p:nvPicPr>
            <p:cNvPr id="77" name="Google Shape;77;p13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766152" y="2153754"/>
              <a:ext cx="205740" cy="20574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8" name="Google Shape;78;p13"/>
          <p:cNvGrpSpPr/>
          <p:nvPr/>
        </p:nvGrpSpPr>
        <p:grpSpPr>
          <a:xfrm>
            <a:off x="2288878" y="2664935"/>
            <a:ext cx="741447" cy="406712"/>
            <a:chOff x="766152" y="2153754"/>
            <a:chExt cx="1500298" cy="835996"/>
          </a:xfrm>
        </p:grpSpPr>
        <p:sp>
          <p:nvSpPr>
            <p:cNvPr id="79" name="Google Shape;79;p13"/>
            <p:cNvSpPr/>
            <p:nvPr/>
          </p:nvSpPr>
          <p:spPr>
            <a:xfrm>
              <a:off x="770650" y="2161150"/>
              <a:ext cx="1495800" cy="828600"/>
            </a:xfrm>
            <a:prstGeom prst="rect">
              <a:avLst/>
            </a:prstGeom>
            <a:solidFill>
              <a:srgbClr val="007CBC">
                <a:alpha val="9800"/>
              </a:srgbClr>
            </a:solidFill>
            <a:ln>
              <a:noFill/>
            </a:ln>
          </p:spPr>
          <p:txBody>
            <a:bodyPr anchorCtr="0" anchor="t" bIns="34275" lIns="164575" spcFirstLastPara="1" rIns="68575" wrap="square" tIns="18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rgbClr val="78909C"/>
                  </a:solidFill>
                  <a:latin typeface="Arial"/>
                  <a:ea typeface="Arial"/>
                  <a:cs typeface="Arial"/>
                  <a:sym typeface="Arial"/>
                </a:rPr>
                <a:t>Private Data </a:t>
              </a:r>
              <a:r>
                <a:rPr lang="en" sz="600">
                  <a:solidFill>
                    <a:srgbClr val="78909C"/>
                  </a:solidFill>
                </a:rPr>
                <a:t>S</a:t>
              </a:r>
              <a:r>
                <a:rPr lang="en" sz="600">
                  <a:solidFill>
                    <a:srgbClr val="78909C"/>
                  </a:solidFill>
                  <a:latin typeface="Arial"/>
                  <a:ea typeface="Arial"/>
                  <a:cs typeface="Arial"/>
                  <a:sym typeface="Arial"/>
                </a:rPr>
                <a:t>ubnet</a:t>
              </a:r>
              <a:endParaRPr sz="600"/>
            </a:p>
          </p:txBody>
        </p:sp>
        <p:pic>
          <p:nvPicPr>
            <p:cNvPr id="80" name="Google Shape;80;p13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766152" y="2153754"/>
              <a:ext cx="205740" cy="20574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81" name="Google Shape;81;p1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665523" y="2050607"/>
            <a:ext cx="281400" cy="28140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3"/>
          <p:cNvSpPr txBox="1"/>
          <p:nvPr/>
        </p:nvSpPr>
        <p:spPr>
          <a:xfrm>
            <a:off x="3441800" y="2260022"/>
            <a:ext cx="741300" cy="2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Transit Gateway</a:t>
            </a:r>
            <a:endParaRPr sz="600"/>
          </a:p>
        </p:txBody>
      </p:sp>
      <p:pic>
        <p:nvPicPr>
          <p:cNvPr id="83" name="Google Shape;83;p1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619344" y="3588664"/>
            <a:ext cx="368500" cy="36850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3"/>
          <p:cNvSpPr txBox="1"/>
          <p:nvPr/>
        </p:nvSpPr>
        <p:spPr>
          <a:xfrm>
            <a:off x="3175397" y="3877236"/>
            <a:ext cx="1256400" cy="2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Corporate Network</a:t>
            </a:r>
            <a:br>
              <a:rPr lang="en" sz="700"/>
            </a:br>
            <a:r>
              <a:rPr lang="en" sz="700"/>
              <a:t>VPN Connection</a:t>
            </a:r>
            <a:endParaRPr sz="700"/>
          </a:p>
        </p:txBody>
      </p:sp>
      <p:pic>
        <p:nvPicPr>
          <p:cNvPr id="85" name="Google Shape;85;p1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551797" y="2374331"/>
            <a:ext cx="243000" cy="243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6" name="Google Shape;86;p13"/>
          <p:cNvCxnSpPr>
            <a:stCxn id="81" idx="1"/>
            <a:endCxn id="87" idx="3"/>
          </p:cNvCxnSpPr>
          <p:nvPr/>
        </p:nvCxnSpPr>
        <p:spPr>
          <a:xfrm flipH="1">
            <a:off x="2781123" y="2191307"/>
            <a:ext cx="884400" cy="304500"/>
          </a:xfrm>
          <a:prstGeom prst="bentConnector3">
            <a:avLst>
              <a:gd fmla="val 5000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8" name="Google Shape;88;p13"/>
          <p:cNvCxnSpPr>
            <a:stCxn id="81" idx="1"/>
            <a:endCxn id="85" idx="3"/>
          </p:cNvCxnSpPr>
          <p:nvPr/>
        </p:nvCxnSpPr>
        <p:spPr>
          <a:xfrm flipH="1">
            <a:off x="1794723" y="2191307"/>
            <a:ext cx="1870800" cy="304500"/>
          </a:xfrm>
          <a:prstGeom prst="bentConnector3">
            <a:avLst>
              <a:gd fmla="val 7999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87" name="Google Shape;87;p1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2538047" y="2374331"/>
            <a:ext cx="243000" cy="243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9" name="Google Shape;89;p13"/>
          <p:cNvGrpSpPr/>
          <p:nvPr/>
        </p:nvGrpSpPr>
        <p:grpSpPr>
          <a:xfrm>
            <a:off x="5815102" y="1189019"/>
            <a:ext cx="2317051" cy="2155851"/>
            <a:chOff x="303149" y="322224"/>
            <a:chExt cx="3034775" cy="2138105"/>
          </a:xfrm>
        </p:grpSpPr>
        <p:sp>
          <p:nvSpPr>
            <p:cNvPr id="90" name="Google Shape;90;p13"/>
            <p:cNvSpPr/>
            <p:nvPr/>
          </p:nvSpPr>
          <p:spPr>
            <a:xfrm>
              <a:off x="305524" y="322229"/>
              <a:ext cx="3032400" cy="2138100"/>
            </a:xfrm>
            <a:prstGeom prst="rect">
              <a:avLst/>
            </a:prstGeom>
            <a:noFill/>
            <a:ln cap="flat" cmpd="sng" w="12700">
              <a:solidFill>
                <a:srgbClr val="232F3D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274300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Secondary Account</a:t>
              </a:r>
              <a:endParaRPr sz="800"/>
            </a:p>
          </p:txBody>
        </p:sp>
        <p:pic>
          <p:nvPicPr>
            <p:cNvPr id="91" name="Google Shape;91;p1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03149" y="322224"/>
              <a:ext cx="170900" cy="1709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2" name="Google Shape;92;p13"/>
          <p:cNvGrpSpPr/>
          <p:nvPr/>
        </p:nvGrpSpPr>
        <p:grpSpPr>
          <a:xfrm>
            <a:off x="6030134" y="1652556"/>
            <a:ext cx="1954933" cy="1489057"/>
            <a:chOff x="961742" y="1024950"/>
            <a:chExt cx="4861808" cy="3703200"/>
          </a:xfrm>
        </p:grpSpPr>
        <p:sp>
          <p:nvSpPr>
            <p:cNvPr id="93" name="Google Shape;93;p13"/>
            <p:cNvSpPr/>
            <p:nvPr/>
          </p:nvSpPr>
          <p:spPr>
            <a:xfrm>
              <a:off x="961750" y="1024950"/>
              <a:ext cx="4861800" cy="3703200"/>
            </a:xfrm>
            <a:prstGeom prst="rect">
              <a:avLst/>
            </a:prstGeom>
            <a:noFill/>
            <a:ln cap="flat" cmpd="sng" w="12700">
              <a:solidFill>
                <a:srgbClr val="0097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34275" lIns="164575" spcFirstLastPara="1" rIns="68575" wrap="square" tIns="27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rgbClr val="0097A7"/>
                  </a:solidFill>
                </a:rPr>
                <a:t>VPC 01</a:t>
              </a:r>
              <a:endParaRPr sz="600"/>
            </a:p>
          </p:txBody>
        </p:sp>
        <p:pic>
          <p:nvPicPr>
            <p:cNvPr id="94" name="Google Shape;94;p1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961742" y="1024960"/>
              <a:ext cx="247650" cy="2476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5" name="Google Shape;95;p13"/>
          <p:cNvSpPr/>
          <p:nvPr/>
        </p:nvSpPr>
        <p:spPr>
          <a:xfrm>
            <a:off x="6093937" y="1478350"/>
            <a:ext cx="841800" cy="1749900"/>
          </a:xfrm>
          <a:prstGeom prst="rect">
            <a:avLst/>
          </a:prstGeom>
          <a:noFill/>
          <a:ln cap="flat" cmpd="sng" w="12700">
            <a:solidFill>
              <a:srgbClr val="78909C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685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78909C"/>
                </a:solidFill>
              </a:rPr>
              <a:t>Availability Zone 1</a:t>
            </a:r>
            <a:endParaRPr sz="600"/>
          </a:p>
        </p:txBody>
      </p:sp>
      <p:grpSp>
        <p:nvGrpSpPr>
          <p:cNvPr id="96" name="Google Shape;96;p13"/>
          <p:cNvGrpSpPr/>
          <p:nvPr/>
        </p:nvGrpSpPr>
        <p:grpSpPr>
          <a:xfrm>
            <a:off x="6144174" y="1772552"/>
            <a:ext cx="741618" cy="396576"/>
            <a:chOff x="573250" y="1522050"/>
            <a:chExt cx="1495800" cy="864000"/>
          </a:xfrm>
        </p:grpSpPr>
        <p:sp>
          <p:nvSpPr>
            <p:cNvPr id="97" name="Google Shape;97;p13"/>
            <p:cNvSpPr/>
            <p:nvPr/>
          </p:nvSpPr>
          <p:spPr>
            <a:xfrm>
              <a:off x="573250" y="1522050"/>
              <a:ext cx="1495800" cy="864000"/>
            </a:xfrm>
            <a:prstGeom prst="rect">
              <a:avLst/>
            </a:prstGeom>
            <a:solidFill>
              <a:srgbClr val="1D8900">
                <a:alpha val="9800"/>
              </a:srgbClr>
            </a:solidFill>
            <a:ln>
              <a:noFill/>
            </a:ln>
          </p:spPr>
          <p:txBody>
            <a:bodyPr anchorCtr="0" anchor="t" bIns="34275" lIns="164575" spcFirstLastPara="1" rIns="68575" wrap="square" tIns="18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rgbClr val="0097A7"/>
                  </a:solidFill>
                  <a:latin typeface="Arial"/>
                  <a:ea typeface="Arial"/>
                  <a:cs typeface="Arial"/>
                  <a:sym typeface="Arial"/>
                </a:rPr>
                <a:t>Public </a:t>
              </a:r>
              <a:r>
                <a:rPr lang="en" sz="600">
                  <a:solidFill>
                    <a:srgbClr val="0097A7"/>
                  </a:solidFill>
                </a:rPr>
                <a:t>S</a:t>
              </a:r>
              <a:r>
                <a:rPr lang="en" sz="600">
                  <a:solidFill>
                    <a:srgbClr val="0097A7"/>
                  </a:solidFill>
                  <a:latin typeface="Arial"/>
                  <a:ea typeface="Arial"/>
                  <a:cs typeface="Arial"/>
                  <a:sym typeface="Arial"/>
                </a:rPr>
                <a:t>ubnet</a:t>
              </a:r>
              <a:endParaRPr sz="600"/>
            </a:p>
          </p:txBody>
        </p:sp>
        <p:pic>
          <p:nvPicPr>
            <p:cNvPr id="98" name="Google Shape;98;p1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577212" y="1522054"/>
              <a:ext cx="205740" cy="20574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9" name="Google Shape;99;p13"/>
          <p:cNvGrpSpPr/>
          <p:nvPr/>
        </p:nvGrpSpPr>
        <p:grpSpPr>
          <a:xfrm>
            <a:off x="6144151" y="2215795"/>
            <a:ext cx="741447" cy="401529"/>
            <a:chOff x="766152" y="2153754"/>
            <a:chExt cx="1500298" cy="835996"/>
          </a:xfrm>
        </p:grpSpPr>
        <p:sp>
          <p:nvSpPr>
            <p:cNvPr id="100" name="Google Shape;100;p13"/>
            <p:cNvSpPr/>
            <p:nvPr/>
          </p:nvSpPr>
          <p:spPr>
            <a:xfrm>
              <a:off x="770650" y="2161150"/>
              <a:ext cx="1495800" cy="828600"/>
            </a:xfrm>
            <a:prstGeom prst="rect">
              <a:avLst/>
            </a:prstGeom>
            <a:solidFill>
              <a:srgbClr val="007CBC">
                <a:alpha val="9800"/>
              </a:srgbClr>
            </a:solidFill>
            <a:ln>
              <a:noFill/>
            </a:ln>
          </p:spPr>
          <p:txBody>
            <a:bodyPr anchorCtr="0" anchor="t" bIns="34275" lIns="164575" spcFirstLastPara="1" rIns="68575" wrap="square" tIns="18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rgbClr val="78909C"/>
                  </a:solidFill>
                  <a:latin typeface="Arial"/>
                  <a:ea typeface="Arial"/>
                  <a:cs typeface="Arial"/>
                  <a:sym typeface="Arial"/>
                </a:rPr>
                <a:t>Private </a:t>
              </a:r>
              <a:r>
                <a:rPr lang="en" sz="600">
                  <a:solidFill>
                    <a:srgbClr val="78909C"/>
                  </a:solidFill>
                </a:rPr>
                <a:t>S</a:t>
              </a:r>
              <a:r>
                <a:rPr lang="en" sz="600">
                  <a:solidFill>
                    <a:srgbClr val="78909C"/>
                  </a:solidFill>
                  <a:latin typeface="Arial"/>
                  <a:ea typeface="Arial"/>
                  <a:cs typeface="Arial"/>
                  <a:sym typeface="Arial"/>
                </a:rPr>
                <a:t>ubnet</a:t>
              </a:r>
              <a:endParaRPr sz="600"/>
            </a:p>
          </p:txBody>
        </p:sp>
        <p:pic>
          <p:nvPicPr>
            <p:cNvPr id="101" name="Google Shape;101;p13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766152" y="2153754"/>
              <a:ext cx="205740" cy="20574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2" name="Google Shape;102;p13"/>
          <p:cNvGrpSpPr/>
          <p:nvPr/>
        </p:nvGrpSpPr>
        <p:grpSpPr>
          <a:xfrm>
            <a:off x="6144159" y="2664935"/>
            <a:ext cx="741447" cy="406712"/>
            <a:chOff x="766152" y="2153754"/>
            <a:chExt cx="1500298" cy="835996"/>
          </a:xfrm>
        </p:grpSpPr>
        <p:sp>
          <p:nvSpPr>
            <p:cNvPr id="103" name="Google Shape;103;p13"/>
            <p:cNvSpPr/>
            <p:nvPr/>
          </p:nvSpPr>
          <p:spPr>
            <a:xfrm>
              <a:off x="770650" y="2161150"/>
              <a:ext cx="1495800" cy="828600"/>
            </a:xfrm>
            <a:prstGeom prst="rect">
              <a:avLst/>
            </a:prstGeom>
            <a:solidFill>
              <a:srgbClr val="007CBC">
                <a:alpha val="9800"/>
              </a:srgbClr>
            </a:solidFill>
            <a:ln>
              <a:noFill/>
            </a:ln>
          </p:spPr>
          <p:txBody>
            <a:bodyPr anchorCtr="0" anchor="t" bIns="34275" lIns="164575" spcFirstLastPara="1" rIns="68575" wrap="square" tIns="18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rgbClr val="78909C"/>
                  </a:solidFill>
                  <a:latin typeface="Arial"/>
                  <a:ea typeface="Arial"/>
                  <a:cs typeface="Arial"/>
                  <a:sym typeface="Arial"/>
                </a:rPr>
                <a:t>Private Data </a:t>
              </a:r>
              <a:r>
                <a:rPr lang="en" sz="600">
                  <a:solidFill>
                    <a:srgbClr val="78909C"/>
                  </a:solidFill>
                </a:rPr>
                <a:t>S</a:t>
              </a:r>
              <a:r>
                <a:rPr lang="en" sz="600">
                  <a:solidFill>
                    <a:srgbClr val="78909C"/>
                  </a:solidFill>
                  <a:latin typeface="Arial"/>
                  <a:ea typeface="Arial"/>
                  <a:cs typeface="Arial"/>
                  <a:sym typeface="Arial"/>
                </a:rPr>
                <a:t>ubnet</a:t>
              </a:r>
              <a:endParaRPr sz="600"/>
            </a:p>
          </p:txBody>
        </p:sp>
        <p:pic>
          <p:nvPicPr>
            <p:cNvPr id="104" name="Google Shape;104;p13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766152" y="2153754"/>
              <a:ext cx="205740" cy="20574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5" name="Google Shape;105;p13"/>
          <p:cNvSpPr/>
          <p:nvPr/>
        </p:nvSpPr>
        <p:spPr>
          <a:xfrm>
            <a:off x="7080181" y="1478350"/>
            <a:ext cx="841800" cy="1749900"/>
          </a:xfrm>
          <a:prstGeom prst="rect">
            <a:avLst/>
          </a:prstGeom>
          <a:noFill/>
          <a:ln cap="flat" cmpd="sng" w="12700">
            <a:solidFill>
              <a:srgbClr val="78909C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685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78909C"/>
                </a:solidFill>
              </a:rPr>
              <a:t>Availability Zone 2</a:t>
            </a:r>
            <a:endParaRPr sz="600"/>
          </a:p>
        </p:txBody>
      </p:sp>
      <p:grpSp>
        <p:nvGrpSpPr>
          <p:cNvPr id="106" name="Google Shape;106;p13"/>
          <p:cNvGrpSpPr/>
          <p:nvPr/>
        </p:nvGrpSpPr>
        <p:grpSpPr>
          <a:xfrm>
            <a:off x="7130419" y="1772552"/>
            <a:ext cx="741618" cy="396576"/>
            <a:chOff x="573250" y="1522050"/>
            <a:chExt cx="1495800" cy="864000"/>
          </a:xfrm>
        </p:grpSpPr>
        <p:sp>
          <p:nvSpPr>
            <p:cNvPr id="107" name="Google Shape;107;p13"/>
            <p:cNvSpPr/>
            <p:nvPr/>
          </p:nvSpPr>
          <p:spPr>
            <a:xfrm>
              <a:off x="573250" y="1522050"/>
              <a:ext cx="1495800" cy="864000"/>
            </a:xfrm>
            <a:prstGeom prst="rect">
              <a:avLst/>
            </a:prstGeom>
            <a:solidFill>
              <a:srgbClr val="1D8900">
                <a:alpha val="9800"/>
              </a:srgbClr>
            </a:solidFill>
            <a:ln>
              <a:noFill/>
            </a:ln>
          </p:spPr>
          <p:txBody>
            <a:bodyPr anchorCtr="0" anchor="t" bIns="34275" lIns="164575" spcFirstLastPara="1" rIns="68575" wrap="square" tIns="18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rgbClr val="0097A7"/>
                  </a:solidFill>
                  <a:latin typeface="Arial"/>
                  <a:ea typeface="Arial"/>
                  <a:cs typeface="Arial"/>
                  <a:sym typeface="Arial"/>
                </a:rPr>
                <a:t>Public </a:t>
              </a:r>
              <a:r>
                <a:rPr lang="en" sz="600">
                  <a:solidFill>
                    <a:srgbClr val="0097A7"/>
                  </a:solidFill>
                </a:rPr>
                <a:t>S</a:t>
              </a:r>
              <a:r>
                <a:rPr lang="en" sz="600">
                  <a:solidFill>
                    <a:srgbClr val="0097A7"/>
                  </a:solidFill>
                  <a:latin typeface="Arial"/>
                  <a:ea typeface="Arial"/>
                  <a:cs typeface="Arial"/>
                  <a:sym typeface="Arial"/>
                </a:rPr>
                <a:t>ubnet</a:t>
              </a:r>
              <a:endParaRPr sz="600"/>
            </a:p>
          </p:txBody>
        </p:sp>
        <p:pic>
          <p:nvPicPr>
            <p:cNvPr id="108" name="Google Shape;108;p1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577212" y="1522054"/>
              <a:ext cx="205740" cy="20574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9" name="Google Shape;109;p13"/>
          <p:cNvGrpSpPr/>
          <p:nvPr/>
        </p:nvGrpSpPr>
        <p:grpSpPr>
          <a:xfrm>
            <a:off x="7130395" y="2215795"/>
            <a:ext cx="741447" cy="401529"/>
            <a:chOff x="766152" y="2153754"/>
            <a:chExt cx="1500298" cy="835996"/>
          </a:xfrm>
        </p:grpSpPr>
        <p:sp>
          <p:nvSpPr>
            <p:cNvPr id="110" name="Google Shape;110;p13"/>
            <p:cNvSpPr/>
            <p:nvPr/>
          </p:nvSpPr>
          <p:spPr>
            <a:xfrm>
              <a:off x="770650" y="2161150"/>
              <a:ext cx="1495800" cy="828600"/>
            </a:xfrm>
            <a:prstGeom prst="rect">
              <a:avLst/>
            </a:prstGeom>
            <a:solidFill>
              <a:srgbClr val="007CBC">
                <a:alpha val="9800"/>
              </a:srgbClr>
            </a:solidFill>
            <a:ln>
              <a:noFill/>
            </a:ln>
          </p:spPr>
          <p:txBody>
            <a:bodyPr anchorCtr="0" anchor="t" bIns="34275" lIns="164575" spcFirstLastPara="1" rIns="68575" wrap="square" tIns="18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rgbClr val="78909C"/>
                  </a:solidFill>
                  <a:latin typeface="Arial"/>
                  <a:ea typeface="Arial"/>
                  <a:cs typeface="Arial"/>
                  <a:sym typeface="Arial"/>
                </a:rPr>
                <a:t>Private </a:t>
              </a:r>
              <a:r>
                <a:rPr lang="en" sz="600">
                  <a:solidFill>
                    <a:srgbClr val="78909C"/>
                  </a:solidFill>
                </a:rPr>
                <a:t>S</a:t>
              </a:r>
              <a:r>
                <a:rPr lang="en" sz="600">
                  <a:solidFill>
                    <a:srgbClr val="78909C"/>
                  </a:solidFill>
                  <a:latin typeface="Arial"/>
                  <a:ea typeface="Arial"/>
                  <a:cs typeface="Arial"/>
                  <a:sym typeface="Arial"/>
                </a:rPr>
                <a:t>ubnet</a:t>
              </a:r>
              <a:endParaRPr sz="600"/>
            </a:p>
          </p:txBody>
        </p:sp>
        <p:pic>
          <p:nvPicPr>
            <p:cNvPr id="111" name="Google Shape;111;p13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766152" y="2153754"/>
              <a:ext cx="205740" cy="20574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2" name="Google Shape;112;p13"/>
          <p:cNvGrpSpPr/>
          <p:nvPr/>
        </p:nvGrpSpPr>
        <p:grpSpPr>
          <a:xfrm>
            <a:off x="7130403" y="2664935"/>
            <a:ext cx="741447" cy="406712"/>
            <a:chOff x="766152" y="2153754"/>
            <a:chExt cx="1500298" cy="835996"/>
          </a:xfrm>
        </p:grpSpPr>
        <p:sp>
          <p:nvSpPr>
            <p:cNvPr id="113" name="Google Shape;113;p13"/>
            <p:cNvSpPr/>
            <p:nvPr/>
          </p:nvSpPr>
          <p:spPr>
            <a:xfrm>
              <a:off x="770650" y="2161150"/>
              <a:ext cx="1495800" cy="828600"/>
            </a:xfrm>
            <a:prstGeom prst="rect">
              <a:avLst/>
            </a:prstGeom>
            <a:solidFill>
              <a:srgbClr val="007CBC">
                <a:alpha val="9800"/>
              </a:srgbClr>
            </a:solidFill>
            <a:ln>
              <a:noFill/>
            </a:ln>
          </p:spPr>
          <p:txBody>
            <a:bodyPr anchorCtr="0" anchor="t" bIns="34275" lIns="164575" spcFirstLastPara="1" rIns="68575" wrap="square" tIns="18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rgbClr val="78909C"/>
                  </a:solidFill>
                  <a:latin typeface="Arial"/>
                  <a:ea typeface="Arial"/>
                  <a:cs typeface="Arial"/>
                  <a:sym typeface="Arial"/>
                </a:rPr>
                <a:t>Private Data </a:t>
              </a:r>
              <a:r>
                <a:rPr lang="en" sz="600">
                  <a:solidFill>
                    <a:srgbClr val="78909C"/>
                  </a:solidFill>
                </a:rPr>
                <a:t>S</a:t>
              </a:r>
              <a:r>
                <a:rPr lang="en" sz="600">
                  <a:solidFill>
                    <a:srgbClr val="78909C"/>
                  </a:solidFill>
                  <a:latin typeface="Arial"/>
                  <a:ea typeface="Arial"/>
                  <a:cs typeface="Arial"/>
                  <a:sym typeface="Arial"/>
                </a:rPr>
                <a:t>ubnet</a:t>
              </a:r>
              <a:endParaRPr sz="600"/>
            </a:p>
          </p:txBody>
        </p:sp>
        <p:pic>
          <p:nvPicPr>
            <p:cNvPr id="114" name="Google Shape;114;p13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766152" y="2153754"/>
              <a:ext cx="205740" cy="20574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15" name="Google Shape;115;p1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6393322" y="2374331"/>
            <a:ext cx="243000" cy="24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7379572" y="2374331"/>
            <a:ext cx="243000" cy="2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3"/>
          <p:cNvSpPr txBox="1"/>
          <p:nvPr/>
        </p:nvSpPr>
        <p:spPr>
          <a:xfrm>
            <a:off x="4530700" y="2408075"/>
            <a:ext cx="1256400" cy="10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If shared by the Resource Access Manager, remote accounts can accept the share, and attach Elastic Network Interfaces in each Availability Zone.</a:t>
            </a:r>
            <a:endParaRPr sz="700"/>
          </a:p>
        </p:txBody>
      </p:sp>
      <p:cxnSp>
        <p:nvCxnSpPr>
          <p:cNvPr id="118" name="Google Shape;118;p13"/>
          <p:cNvCxnSpPr>
            <a:stCxn id="83" idx="0"/>
            <a:endCxn id="82" idx="2"/>
          </p:cNvCxnSpPr>
          <p:nvPr/>
        </p:nvCxnSpPr>
        <p:spPr>
          <a:xfrm flipH="1" rot="10800000">
            <a:off x="3803594" y="2502964"/>
            <a:ext cx="9000" cy="108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19" name="Google Shape;119;p13"/>
          <p:cNvCxnSpPr>
            <a:stCxn id="81" idx="3"/>
            <a:endCxn id="116" idx="1"/>
          </p:cNvCxnSpPr>
          <p:nvPr/>
        </p:nvCxnSpPr>
        <p:spPr>
          <a:xfrm>
            <a:off x="3946923" y="2191307"/>
            <a:ext cx="3432600" cy="304500"/>
          </a:xfrm>
          <a:prstGeom prst="bentConnector3">
            <a:avLst>
              <a:gd fmla="val 89164" name="adj1"/>
            </a:avLst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triangle"/>
          </a:ln>
        </p:spPr>
      </p:cxnSp>
      <p:cxnSp>
        <p:nvCxnSpPr>
          <p:cNvPr id="120" name="Google Shape;120;p13"/>
          <p:cNvCxnSpPr>
            <a:endCxn id="115" idx="1"/>
          </p:cNvCxnSpPr>
          <p:nvPr/>
        </p:nvCxnSpPr>
        <p:spPr>
          <a:xfrm>
            <a:off x="5956222" y="2200031"/>
            <a:ext cx="437100" cy="295800"/>
          </a:xfrm>
          <a:prstGeom prst="bentConnector3">
            <a:avLst>
              <a:gd fmla="val 18" name="adj1"/>
            </a:avLst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