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CB17D6-7703-45E6-B4C1-8A97EFF95E0E}">
  <a:tblStyle styleId="{C8CB17D6-7703-45E6-B4C1-8A97EFF95E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484a59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484a59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484a591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484a591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484a591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484a591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484a591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484a591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484a591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484a591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484a591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484a591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484a591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484a591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484a591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484a591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484a591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484a591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8484a591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8484a591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3d0e49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3d0e49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484a591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484a591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484a591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484a591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8484a591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8484a591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8484a591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8484a591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84f2792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84f2792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8484a591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8484a591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84f279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84f279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3d0e49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3d0e49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4f2792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4f2792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3d0e49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3d0e49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3d0e4952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3d0e495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3d0e495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3d0e495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484a59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484a59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484a59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484a59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e4sci/defect-prediction/tree/master/src/data/turk_label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/>
              <a:t>Comparison of Tree based Learners in Incremental Dataset of Software Defect Predictions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Rayhanur Rahman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Alarm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Execution Time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Primary Memory Consumption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Abinit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25" y="1569100"/>
            <a:ext cx="3215301" cy="241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948" y="1594775"/>
            <a:ext cx="3215301" cy="241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Lammps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75" y="1680250"/>
            <a:ext cx="3558875" cy="26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300" y="1642875"/>
            <a:ext cx="3608693" cy="270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Libmesh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75" y="1640425"/>
            <a:ext cx="3697974" cy="27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050" y="1640425"/>
            <a:ext cx="3697966" cy="27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Mdanalysis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75" y="1796700"/>
            <a:ext cx="3238550" cy="24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900" y="1796700"/>
            <a:ext cx="3238566" cy="24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Alarm for All Datasets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00" y="1531075"/>
            <a:ext cx="3154723" cy="30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600" y="1553825"/>
            <a:ext cx="3107501" cy="29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5">
            <a:alphaModFix/>
          </a:blip>
          <a:srcRect b="-26129" l="242160" r="-242160" t="26130"/>
          <a:stretch/>
        </p:blipFill>
        <p:spPr>
          <a:xfrm>
            <a:off x="5811675" y="2403000"/>
            <a:ext cx="2249226" cy="21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False Alarm for All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400" y="1662150"/>
            <a:ext cx="3558355" cy="29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00" y="1662150"/>
            <a:ext cx="3875626" cy="29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of (size, precision) and (size,recall)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892100" y="13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{C8CB17D6-7703-45E6-B4C1-8A97EFF95E0E}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Dataset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Plane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FFT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VFDT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Abinit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ize,prec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4606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4816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4785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4926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Abinit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size,rec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3769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2632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3620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7014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Lammps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size,prec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5246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4969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4855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5026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Lammps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size,rec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3091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4338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4336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6653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Libmesh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size,prec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5097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5096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5087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5090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Libmesh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size,rec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6864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7576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7265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7368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Mdanalysis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size,prec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4979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4835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4996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4929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Mdanalysis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size,rec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3928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3691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3908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8585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RQ1: Performance in Defect Prediction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is overall similar for all learners across all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precision is not very far away from the random guess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and False Alarm varies for datasets and learners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VFDT yields both better recall rate and fluctuate less than the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Alarm rates and recall rates are more or less similar to the recall score of the learners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VFDT’s stable recall rate is due to the reason of reaching hoeffding bounds down to the maximum depth 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Tuning at Different Size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00" y="1566500"/>
            <a:ext cx="4169274" cy="234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25" y="1559850"/>
            <a:ext cx="4169275" cy="234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Source Code evolves - so does the source code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Defect Prediction works on top of those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Learners need to relearn everything as the source code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Relearning from scratch is not cost effective due to starting over things as soon as source code gets committed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top of this, if the dataset gets larger and larger, relearning can become infeasible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Intuitively, Decision Trees, Random Forests suffer such aforementioned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deploy an incremental/online/stream based decision tree based learner…???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Parameter Tuning at Different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50" y="1591850"/>
            <a:ext cx="4165549" cy="23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75" y="1615950"/>
            <a:ext cx="4079925" cy="22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RQ2: </a:t>
            </a:r>
            <a:r>
              <a:rPr lang="en"/>
              <a:t>Impact of 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better result, tuning can be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with streaming data, it’s not very practical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VFDT doesn’t gain much on parameter tuning compared to other two learners 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VFDT is fastest overall (one exception), FFT is the slowest. </a:t>
            </a:r>
            <a:r>
              <a:rPr lang="en"/>
              <a:t>n</a:t>
            </a:r>
            <a:r>
              <a:rPr baseline="-25000" lang="en"/>
              <a:t>min</a:t>
            </a:r>
            <a:r>
              <a:rPr baseline="-25000" lang="en"/>
              <a:t> </a:t>
            </a:r>
            <a:r>
              <a:rPr lang="en"/>
              <a:t>dominates the execution time of VFDT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223" y="1875950"/>
            <a:ext cx="4696201" cy="26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Consumption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CART and RF consumed 168MB when learning from the whole abinit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FFT and VFDT consumed 276 and 288 MB respectively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this comparison is not fair because,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implementation of FFT and BFDT isn’t as efficient as scikit-learn + numpy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garbage collection mechanism does not release memory as soon as the variables become useless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in terms of Baselines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precision, not very useful. In terms of recall, VFDT is much more useful than the other three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VFDT behaves much more stable than the other three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learning from newer and newer example consistently, VFDT is more robust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Theoretically, VFDT is computationally cheaper but parameters have to be set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VFDT is a practical option to stream in large number of examples for learning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Future Work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VFDT performed better but not that meaningfully better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false alarm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datasets can confuse the learner. For example:, observed zigzag in libmesh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for re-learn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change the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VFDT is static, C-VFDT can be a better choice for such scenario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VFDT is fast but can be made much much faster using multi-core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effectiveness of VFDT and C-VFDT can be explored in Scalable Planners based on software defect prediction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Mining high-speed data streams - Domingos. Pedro and Hulten, Geoff. ACM SIGKDD - 2000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Differential Evolution – A Simple and Efficient Heuristic for global Optimization over Continuous Spaces. Rainer S, Kenneth P. Journal of Global Optimization - 1997</a:t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non-streaming learners (CART, RF &amp; FFT) vs one streaming learner (VFDT) will be deployed to predict software defects from datasets that will be fed to the learners with increasing numbers of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observe…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Their prediction performance in defect prediction (RQ1)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Impact of parameter tuning on their performance (RQ2)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computational resource usage (RQ3)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 Targeted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Learners Used for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and Regression Tree (CART)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(RF)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Frugal Tree (FFT)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 Decision Tree (VFDT) [1]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VFDT Works...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keeps consuming examples until the hoeffding bound is reaches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Reaching hoeffding bound means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the probability of 1 - δ, the true mean of a random variable r is at least r’ - ε where,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ε</a:t>
            </a:r>
            <a:r>
              <a:rPr baseline="30000" lang="en" sz="1400"/>
              <a:t>2</a:t>
            </a:r>
            <a:r>
              <a:rPr lang="en"/>
              <a:t> = R</a:t>
            </a:r>
            <a:r>
              <a:rPr baseline="30000" lang="en"/>
              <a:t>2</a:t>
            </a:r>
            <a:r>
              <a:rPr lang="en"/>
              <a:t>ln(1/δ)/2n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the best attribute in a node, calculate the information gain of all the attributes when a new examples comes and rank the attributes from best to worst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difference of top two attribute’s information gain is bigger than the ε, we can split.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not, we have to stream in more examples unless the bound satisfies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it recursively from top to bottom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defect prediction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label is Bugs and value is either 0 or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are software code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datasets: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Abinit (around 90,000 examples, 27 attributes)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Lammps </a:t>
            </a:r>
            <a:r>
              <a:rPr lang="en"/>
              <a:t>(around 42,000 examples, 40 attributes)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Libmesh </a:t>
            </a:r>
            <a:r>
              <a:rPr lang="en"/>
              <a:t>(around 25,000 examples, 40 attributes)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Mdanalysis </a:t>
            </a:r>
            <a:r>
              <a:rPr lang="en"/>
              <a:t>(around 10,000 examples, 37 attributes)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https://github.com/se4sci/defect-prediction/tree/master/src/data/turk_labeled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Datasets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each dataset, 10 different training and test sets were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sets include 10 different set containing 20% of the original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sets include 10 different set containing 80% of the original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dataset were originally obtained sequentially, no stratification is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 validation is not done as learners will be fed increasing number of examples in each pass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learners will be fed these following amount of examples from each of the 10 training set for all of the 4 datasets: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.01%, .02%, …, .1%, .2%, …, 1%, 5%, 10%, …., 95%, 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how streaming of larger and larger set of training examples is simulated for the learner 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Tuning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Differential Evolution [2] Method is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Ranges of the parameters for different learners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952500" y="190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{C8CB17D6-7703-45E6-B4C1-8A97EFF95E0E}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Parameters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Ranges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Learners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Estimator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 to 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Maximum Depth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 to 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CART, RF, VFDT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Minimum Number of Examples to Split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 to 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rgbClr val="00FFFF"/>
                          </a:solidFill>
                        </a:rPr>
                        <a:t>5 to 500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CART, RF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rgbClr val="00FFFF"/>
                          </a:solidFill>
                        </a:rPr>
                        <a:t>VFDT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Minimum Number of Examples at Leaf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to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CART, RF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.001 to .99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VFDT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min</a:t>
                      </a:r>
                      <a:endParaRPr baseline="-25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 to 500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VFDT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