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ind SemiBold"/>
      <p:regular r:id="rId25"/>
      <p:bold r:id="rId26"/>
    </p:embeddedFont>
    <p:embeddedFont>
      <p:font typeface="Montserrat"/>
      <p:regular r:id="rId27"/>
      <p:bold r:id="rId28"/>
      <p:italic r:id="rId29"/>
      <p:boldItalic r:id="rId30"/>
    </p:embeddedFont>
    <p:embeddedFont>
      <p:font typeface="Hind"/>
      <p:regular r:id="rId31"/>
      <p:bold r:id="rId32"/>
    </p:embeddedFont>
    <p:embeddedFont>
      <p:font typeface="Hind Medium"/>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35AB4A-3AAF-401D-92FF-D63636067C35}">
  <a:tblStyle styleId="{7735AB4A-3AAF-401D-92FF-D63636067C3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indSemiBold-bold.fntdata"/><Relationship Id="rId25" Type="http://schemas.openxmlformats.org/officeDocument/2006/relationships/font" Target="fonts/HindSemiBold-regular.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ind-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HindMedium-regular.fntdata"/><Relationship Id="rId10" Type="http://schemas.openxmlformats.org/officeDocument/2006/relationships/slide" Target="slides/slide5.xml"/><Relationship Id="rId32" Type="http://schemas.openxmlformats.org/officeDocument/2006/relationships/font" Target="fonts/Hin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Hind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ac7cd38d7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ac7cd38d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ac7cd38d7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ac7cd38d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ac7cd38d7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ac7cd38d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ac7cd38d7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ac7cd38d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ac7cd38d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ac7cd3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confusion_matrix:</a:t>
            </a:r>
            <a:br>
              <a:rPr lang="en" sz="1050">
                <a:solidFill>
                  <a:schemeClr val="dk1"/>
                </a:solidFill>
                <a:highlight>
                  <a:srgbClr val="FFFFFF"/>
                </a:highlight>
              </a:rPr>
            </a:br>
            <a:r>
              <a:rPr lang="en" sz="1050">
                <a:solidFill>
                  <a:schemeClr val="dk1"/>
                </a:solidFill>
                <a:highlight>
                  <a:srgbClr val="FFFFFF"/>
                </a:highlight>
              </a:rPr>
              <a:t> [[1093   79]</a:t>
            </a:r>
            <a:br>
              <a:rPr lang="en" sz="1050">
                <a:solidFill>
                  <a:schemeClr val="dk1"/>
                </a:solidFill>
                <a:highlight>
                  <a:srgbClr val="FFFFFF"/>
                </a:highlight>
              </a:rPr>
            </a:br>
            <a:r>
              <a:rPr lang="en" sz="1050">
                <a:solidFill>
                  <a:schemeClr val="dk1"/>
                </a:solidFill>
                <a:highlight>
                  <a:srgbClr val="FFFFFF"/>
                </a:highlight>
              </a:rPr>
              <a:t> [ 220  183]]</a:t>
            </a:r>
            <a:br>
              <a:rPr lang="en" sz="1050">
                <a:solidFill>
                  <a:schemeClr val="dk1"/>
                </a:solidFill>
                <a:highlight>
                  <a:srgbClr val="FFFFFF"/>
                </a:highlight>
              </a:rPr>
            </a:br>
            <a:r>
              <a:rPr lang="en" sz="1050">
                <a:solidFill>
                  <a:schemeClr val="dk1"/>
                </a:solidFill>
                <a:highlight>
                  <a:srgbClr val="FFFFFF"/>
                </a:highlight>
              </a:rPr>
              <a:t>accuracy_score:  0.8101587301587302</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rgbClr val="000000"/>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[[1118   54]</a:t>
            </a:r>
            <a:br>
              <a:rPr lang="en" sz="1050">
                <a:solidFill>
                  <a:schemeClr val="dk1"/>
                </a:solidFill>
                <a:highlight>
                  <a:srgbClr val="FFFFFF"/>
                </a:highlight>
              </a:rPr>
            </a:br>
            <a:r>
              <a:rPr lang="en" sz="1050">
                <a:solidFill>
                  <a:schemeClr val="dk1"/>
                </a:solidFill>
                <a:highlight>
                  <a:srgbClr val="FFFFFF"/>
                </a:highlight>
              </a:rPr>
              <a:t> [ 269  134]]</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ac7cd38d7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ac7cd38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confusion_matrix:</a:t>
            </a:r>
            <a:br>
              <a:rPr lang="en" sz="1050">
                <a:solidFill>
                  <a:schemeClr val="dk1"/>
                </a:solidFill>
                <a:highlight>
                  <a:srgbClr val="FFFFFF"/>
                </a:highlight>
              </a:rPr>
            </a:br>
            <a:r>
              <a:rPr lang="en" sz="1050">
                <a:solidFill>
                  <a:schemeClr val="dk1"/>
                </a:solidFill>
                <a:highlight>
                  <a:srgbClr val="FFFFFF"/>
                </a:highlight>
              </a:rPr>
              <a:t> [[1103   69]</a:t>
            </a:r>
            <a:br>
              <a:rPr lang="en" sz="1050">
                <a:solidFill>
                  <a:schemeClr val="dk1"/>
                </a:solidFill>
                <a:highlight>
                  <a:srgbClr val="FFFFFF"/>
                </a:highlight>
              </a:rPr>
            </a:br>
            <a:r>
              <a:rPr lang="en" sz="1050">
                <a:solidFill>
                  <a:schemeClr val="dk1"/>
                </a:solidFill>
                <a:highlight>
                  <a:srgbClr val="FFFFFF"/>
                </a:highlight>
              </a:rPr>
              <a:t> [ 211  192]]</a:t>
            </a:r>
            <a:br>
              <a:rPr lang="en" sz="1050">
                <a:solidFill>
                  <a:schemeClr val="dk1"/>
                </a:solidFill>
                <a:highlight>
                  <a:srgbClr val="FFFFFF"/>
                </a:highlight>
              </a:rPr>
            </a:br>
            <a:r>
              <a:rPr lang="en" sz="1050">
                <a:solidFill>
                  <a:schemeClr val="dk1"/>
                </a:solidFill>
                <a:highlight>
                  <a:srgbClr val="FFFFFF"/>
                </a:highlight>
              </a:rPr>
              <a:t>accuracy_score:  0.8222222222222222</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ac7cd38d7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ac7cd38d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ac6f8d305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ac6f8d30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ac7cd38d7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ac7cd38d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ac7cd38d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ac7cd38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ac7cd38d7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ac7cd38d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ac7cd38d7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ac7cd38d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ac7cd38d7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ac7cd38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328150" y="1991825"/>
            <a:ext cx="4487700" cy="1159800"/>
          </a:xfrm>
          <a:prstGeom prst="rect">
            <a:avLst/>
          </a:prstGeom>
        </p:spPr>
        <p:txBody>
          <a:bodyPr anchorCtr="0" anchor="ctr" bIns="91425" lIns="91425" spcFirstLastPara="1" rIns="91425" wrap="square" tIns="91425"/>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 name="Google Shape;12;p2"/>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 name="Google Shape;13;p2"/>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 name="Google Shape;14;p2"/>
          <p:cNvSpPr/>
          <p:nvPr/>
        </p:nvSpPr>
        <p:spPr>
          <a:xfrm flipH="1" rot="-5400000">
            <a:off x="563748" y="2068298"/>
            <a:ext cx="1518900" cy="9255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flipH="1" rot="-5400000">
            <a:off x="7315902" y="2802275"/>
            <a:ext cx="1027800" cy="6261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p:nvPr/>
        </p:nvSpPr>
        <p:spPr>
          <a:xfrm flipH="1" rot="-5400000">
            <a:off x="6337825" y="578875"/>
            <a:ext cx="1520100" cy="9261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gradient">
  <p:cSld name="BLANK_2">
    <p:bg>
      <p:bgPr>
        <a:gradFill>
          <a:gsLst>
            <a:gs pos="0">
              <a:srgbClr val="33CCCC"/>
            </a:gs>
            <a:gs pos="100000">
              <a:srgbClr val="66FF33"/>
            </a:gs>
          </a:gsLst>
          <a:lin ang="5400700" scaled="0"/>
        </a:gradFill>
      </p:bgPr>
    </p:bg>
    <p:spTree>
      <p:nvGrpSpPr>
        <p:cNvPr id="143" name="Shape 143"/>
        <p:cNvGrpSpPr/>
        <p:nvPr/>
      </p:nvGrpSpPr>
      <p:grpSpPr>
        <a:xfrm>
          <a:off x="0" y="0"/>
          <a:ext cx="0" cy="0"/>
          <a:chOff x="0" y="0"/>
          <a:chExt cx="0" cy="0"/>
        </a:xfrm>
      </p:grpSpPr>
      <p:sp>
        <p:nvSpPr>
          <p:cNvPr id="144" name="Google Shape;144;p11"/>
          <p:cNvSpPr/>
          <p:nvPr/>
        </p:nvSpPr>
        <p:spPr>
          <a:xfrm flipH="1" rot="5400000">
            <a:off x="7987921" y="280747"/>
            <a:ext cx="1436798" cy="875312"/>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5" name="Google Shape;145;p11"/>
          <p:cNvSpPr/>
          <p:nvPr/>
        </p:nvSpPr>
        <p:spPr>
          <a:xfrm flipH="1" rot="5400000">
            <a:off x="7711954" y="1152043"/>
            <a:ext cx="1779871" cy="1084184"/>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8" name="Google Shape;148;p11"/>
          <p:cNvSpPr/>
          <p:nvPr/>
        </p:nvSpPr>
        <p:spPr>
          <a:xfrm flipH="1" rot="-5400000">
            <a:off x="8520892" y="2338195"/>
            <a:ext cx="542403" cy="33042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11"/>
          <p:cNvSpPr/>
          <p:nvPr/>
        </p:nvSpPr>
        <p:spPr>
          <a:xfrm flipH="1" rot="5400000">
            <a:off x="-280461" y="2947980"/>
            <a:ext cx="1435651" cy="874537"/>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1" name="Google Shape;151;p11"/>
          <p:cNvSpPr/>
          <p:nvPr/>
        </p:nvSpPr>
        <p:spPr>
          <a:xfrm flipH="1" rot="-5400000">
            <a:off x="-209916" y="4278659"/>
            <a:ext cx="1075013" cy="655177"/>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3" name="Google Shape;153;p11"/>
          <p:cNvSpPr/>
          <p:nvPr/>
        </p:nvSpPr>
        <p:spPr>
          <a:xfrm flipH="1" rot="-5400000">
            <a:off x="276080" y="3815951"/>
            <a:ext cx="743793" cy="453249"/>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4" name="Google Shape;154;p11"/>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urple gradient">
  <p:cSld name="BLANK_2_1">
    <p:bg>
      <p:bgPr>
        <a:gradFill>
          <a:gsLst>
            <a:gs pos="0">
              <a:srgbClr val="CC3399"/>
            </a:gs>
            <a:gs pos="100000">
              <a:srgbClr val="6699FF"/>
            </a:gs>
          </a:gsLst>
          <a:lin ang="5400700" scaled="0"/>
        </a:gradFill>
      </p:bgPr>
    </p:bg>
    <p:spTree>
      <p:nvGrpSpPr>
        <p:cNvPr id="155" name="Shape 155"/>
        <p:cNvGrpSpPr/>
        <p:nvPr/>
      </p:nvGrpSpPr>
      <p:grpSpPr>
        <a:xfrm>
          <a:off x="0" y="0"/>
          <a:ext cx="0" cy="0"/>
          <a:chOff x="0" y="0"/>
          <a:chExt cx="0" cy="0"/>
        </a:xfrm>
      </p:grpSpPr>
      <p:sp>
        <p:nvSpPr>
          <p:cNvPr id="156" name="Google Shape;156;p12"/>
          <p:cNvSpPr/>
          <p:nvPr/>
        </p:nvSpPr>
        <p:spPr>
          <a:xfrm flipH="1" rot="5400000">
            <a:off x="7987926" y="280753"/>
            <a:ext cx="1436700" cy="8754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12"/>
          <p:cNvSpPr/>
          <p:nvPr/>
        </p:nvSpPr>
        <p:spPr>
          <a:xfrm flipH="1" rot="5400000">
            <a:off x="7711932" y="1152020"/>
            <a:ext cx="1779900" cy="1084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0" name="Google Shape;160;p12"/>
          <p:cNvSpPr/>
          <p:nvPr/>
        </p:nvSpPr>
        <p:spPr>
          <a:xfrm flipH="1" rot="-5400000">
            <a:off x="8520834" y="2338254"/>
            <a:ext cx="542400" cy="3303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1" name="Google Shape;161;p12"/>
          <p:cNvSpPr/>
          <p:nvPr/>
        </p:nvSpPr>
        <p:spPr>
          <a:xfrm flipH="1" rot="5400000">
            <a:off x="-280517" y="2947924"/>
            <a:ext cx="1435800" cy="8745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3" name="Google Shape;163;p12"/>
          <p:cNvSpPr/>
          <p:nvPr/>
        </p:nvSpPr>
        <p:spPr>
          <a:xfrm flipH="1" rot="-5400000">
            <a:off x="-209848" y="4278591"/>
            <a:ext cx="1074900" cy="655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5" name="Google Shape;165;p12"/>
          <p:cNvSpPr/>
          <p:nvPr/>
        </p:nvSpPr>
        <p:spPr>
          <a:xfrm flipH="1" rot="-5400000">
            <a:off x="276152" y="3815879"/>
            <a:ext cx="7437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6" name="Google Shape;166;p12"/>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orange gradient">
  <p:cSld name="BLANK_2_1_1">
    <p:bg>
      <p:bgPr>
        <a:gradFill>
          <a:gsLst>
            <a:gs pos="0">
              <a:srgbClr val="FF0066"/>
            </a:gs>
            <a:gs pos="100000">
              <a:srgbClr val="FF9900"/>
            </a:gs>
          </a:gsLst>
          <a:lin ang="5400700" scaled="0"/>
        </a:gradFill>
      </p:bgPr>
    </p:bg>
    <p:spTree>
      <p:nvGrpSpPr>
        <p:cNvPr id="167" name="Shape 167"/>
        <p:cNvGrpSpPr/>
        <p:nvPr/>
      </p:nvGrpSpPr>
      <p:grpSpPr>
        <a:xfrm>
          <a:off x="0" y="0"/>
          <a:ext cx="0" cy="0"/>
          <a:chOff x="0" y="0"/>
          <a:chExt cx="0" cy="0"/>
        </a:xfrm>
      </p:grpSpPr>
      <p:sp>
        <p:nvSpPr>
          <p:cNvPr id="168" name="Google Shape;168;p13"/>
          <p:cNvSpPr/>
          <p:nvPr/>
        </p:nvSpPr>
        <p:spPr>
          <a:xfrm flipH="1" rot="5400000">
            <a:off x="7987926" y="280753"/>
            <a:ext cx="1436700" cy="8754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9" name="Google Shape;169;p13"/>
          <p:cNvSpPr/>
          <p:nvPr/>
        </p:nvSpPr>
        <p:spPr>
          <a:xfrm flipH="1" rot="5400000">
            <a:off x="7711932" y="1152020"/>
            <a:ext cx="1779900" cy="1084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2" name="Google Shape;172;p13"/>
          <p:cNvSpPr/>
          <p:nvPr/>
        </p:nvSpPr>
        <p:spPr>
          <a:xfrm flipH="1" rot="-5400000">
            <a:off x="8520834" y="2338254"/>
            <a:ext cx="542400" cy="3303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3" name="Google Shape;173;p13"/>
          <p:cNvSpPr/>
          <p:nvPr/>
        </p:nvSpPr>
        <p:spPr>
          <a:xfrm flipH="1" rot="5400000">
            <a:off x="-280517" y="2947924"/>
            <a:ext cx="1435800" cy="8745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5" name="Google Shape;175;p13"/>
          <p:cNvSpPr/>
          <p:nvPr/>
        </p:nvSpPr>
        <p:spPr>
          <a:xfrm flipH="1" rot="-5400000">
            <a:off x="-209848" y="4278591"/>
            <a:ext cx="1074900" cy="655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7" name="Google Shape;177;p13"/>
          <p:cNvSpPr/>
          <p:nvPr/>
        </p:nvSpPr>
        <p:spPr>
          <a:xfrm flipH="1" rot="-5400000">
            <a:off x="276152" y="3815879"/>
            <a:ext cx="7437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8" name="Google Shape;178;p13"/>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ig">
  <p:cSld name="BLANK_1">
    <p:spTree>
      <p:nvGrpSpPr>
        <p:cNvPr id="179"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14"/>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5" name="Google Shape;185;p14"/>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86" name="Google Shape;186;p14"/>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4"/>
          <p:cNvSpPr/>
          <p:nvPr/>
        </p:nvSpPr>
        <p:spPr>
          <a:xfrm flipH="1" rot="-5400000">
            <a:off x="-358955" y="3663589"/>
            <a:ext cx="1838400" cy="1120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0" name="Google Shape;190;p14"/>
          <p:cNvSpPr/>
          <p:nvPr/>
        </p:nvSpPr>
        <p:spPr>
          <a:xfrm flipH="1" rot="-5400000">
            <a:off x="472234" y="3024661"/>
            <a:ext cx="1272000" cy="7752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1" name="Google Shape;191;p14"/>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1" name="Shape 21"/>
        <p:cNvGrpSpPr/>
        <p:nvPr/>
      </p:nvGrpSpPr>
      <p:grpSpPr>
        <a:xfrm>
          <a:off x="0" y="0"/>
          <a:ext cx="0" cy="0"/>
          <a:chOff x="0" y="0"/>
          <a:chExt cx="0" cy="0"/>
        </a:xfrm>
      </p:grpSpPr>
      <p:sp>
        <p:nvSpPr>
          <p:cNvPr id="22" name="Google Shape;22;p3"/>
          <p:cNvSpPr txBox="1"/>
          <p:nvPr>
            <p:ph type="ctrTitle"/>
          </p:nvPr>
        </p:nvSpPr>
        <p:spPr>
          <a:xfrm>
            <a:off x="2647900" y="1659550"/>
            <a:ext cx="3848100" cy="1159800"/>
          </a:xfrm>
          <a:prstGeom prst="rect">
            <a:avLst/>
          </a:prstGeom>
        </p:spPr>
        <p:txBody>
          <a:bodyPr anchorCtr="0" anchor="b" bIns="91425" lIns="91425" spcFirstLastPara="1" rIns="91425" wrap="square" tIns="91425"/>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3" name="Google Shape;23;p3"/>
          <p:cNvSpPr txBox="1"/>
          <p:nvPr>
            <p:ph idx="1" type="subTitle"/>
          </p:nvPr>
        </p:nvSpPr>
        <p:spPr>
          <a:xfrm>
            <a:off x="2647975" y="2763850"/>
            <a:ext cx="3848100" cy="784800"/>
          </a:xfrm>
          <a:prstGeom prst="rect">
            <a:avLst/>
          </a:prstGeom>
        </p:spPr>
        <p:txBody>
          <a:bodyPr anchorCtr="0" anchor="t" bIns="91425" lIns="91425" spcFirstLastPara="1" rIns="91425" wrap="square" tIns="91425"/>
          <a:lstStyle>
            <a:lvl1pPr lvl="0" rtl="0" algn="ctr">
              <a:spcBef>
                <a:spcPts val="0"/>
              </a:spcBef>
              <a:spcAft>
                <a:spcPts val="0"/>
              </a:spcAft>
              <a:buClr>
                <a:srgbClr val="33CCFF"/>
              </a:buClr>
              <a:buSzPts val="1800"/>
              <a:buNone/>
              <a:defRPr sz="1800">
                <a:solidFill>
                  <a:srgbClr val="33CCFF"/>
                </a:solidFill>
              </a:defRPr>
            </a:lvl1pPr>
            <a:lvl2pPr lvl="1" rtl="0" algn="ctr">
              <a:spcBef>
                <a:spcPts val="0"/>
              </a:spcBef>
              <a:spcAft>
                <a:spcPts val="0"/>
              </a:spcAft>
              <a:buClr>
                <a:srgbClr val="33CCFF"/>
              </a:buClr>
              <a:buSzPts val="1800"/>
              <a:buNone/>
              <a:defRPr sz="1800">
                <a:solidFill>
                  <a:srgbClr val="33CCFF"/>
                </a:solidFill>
              </a:defRPr>
            </a:lvl2pPr>
            <a:lvl3pPr lvl="2" rtl="0" algn="ctr">
              <a:spcBef>
                <a:spcPts val="0"/>
              </a:spcBef>
              <a:spcAft>
                <a:spcPts val="0"/>
              </a:spcAft>
              <a:buClr>
                <a:srgbClr val="33CCFF"/>
              </a:buClr>
              <a:buSzPts val="1800"/>
              <a:buNone/>
              <a:defRPr sz="1800">
                <a:solidFill>
                  <a:srgbClr val="33CCFF"/>
                </a:solidFill>
              </a:defRPr>
            </a:lvl3pPr>
            <a:lvl4pPr lvl="3" rtl="0" algn="ctr">
              <a:spcBef>
                <a:spcPts val="0"/>
              </a:spcBef>
              <a:spcAft>
                <a:spcPts val="0"/>
              </a:spcAft>
              <a:buClr>
                <a:srgbClr val="33CCFF"/>
              </a:buClr>
              <a:buSzPts val="1800"/>
              <a:buNone/>
              <a:defRPr sz="1800">
                <a:solidFill>
                  <a:srgbClr val="33CCFF"/>
                </a:solidFill>
              </a:defRPr>
            </a:lvl4pPr>
            <a:lvl5pPr lvl="4" rtl="0" algn="ctr">
              <a:spcBef>
                <a:spcPts val="0"/>
              </a:spcBef>
              <a:spcAft>
                <a:spcPts val="0"/>
              </a:spcAft>
              <a:buClr>
                <a:srgbClr val="33CCFF"/>
              </a:buClr>
              <a:buSzPts val="1800"/>
              <a:buNone/>
              <a:defRPr sz="1800">
                <a:solidFill>
                  <a:srgbClr val="33CCFF"/>
                </a:solidFill>
              </a:defRPr>
            </a:lvl5pPr>
            <a:lvl6pPr lvl="5" rtl="0" algn="ctr">
              <a:spcBef>
                <a:spcPts val="0"/>
              </a:spcBef>
              <a:spcAft>
                <a:spcPts val="0"/>
              </a:spcAft>
              <a:buClr>
                <a:srgbClr val="33CCFF"/>
              </a:buClr>
              <a:buSzPts val="1800"/>
              <a:buNone/>
              <a:defRPr sz="1800">
                <a:solidFill>
                  <a:srgbClr val="33CCFF"/>
                </a:solidFill>
              </a:defRPr>
            </a:lvl6pPr>
            <a:lvl7pPr lvl="6" rtl="0" algn="ctr">
              <a:spcBef>
                <a:spcPts val="0"/>
              </a:spcBef>
              <a:spcAft>
                <a:spcPts val="0"/>
              </a:spcAft>
              <a:buClr>
                <a:srgbClr val="33CCFF"/>
              </a:buClr>
              <a:buSzPts val="1800"/>
              <a:buNone/>
              <a:defRPr sz="1800">
                <a:solidFill>
                  <a:srgbClr val="33CCFF"/>
                </a:solidFill>
              </a:defRPr>
            </a:lvl7pPr>
            <a:lvl8pPr lvl="7" rtl="0" algn="ctr">
              <a:spcBef>
                <a:spcPts val="0"/>
              </a:spcBef>
              <a:spcAft>
                <a:spcPts val="0"/>
              </a:spcAft>
              <a:buClr>
                <a:srgbClr val="33CCFF"/>
              </a:buClr>
              <a:buSzPts val="1800"/>
              <a:buNone/>
              <a:defRPr sz="1800">
                <a:solidFill>
                  <a:srgbClr val="33CCFF"/>
                </a:solidFill>
              </a:defRPr>
            </a:lvl8pPr>
            <a:lvl9pPr lvl="8" rtl="0" algn="ctr">
              <a:spcBef>
                <a:spcPts val="0"/>
              </a:spcBef>
              <a:spcAft>
                <a:spcPts val="0"/>
              </a:spcAft>
              <a:buClr>
                <a:srgbClr val="33CCFF"/>
              </a:buClr>
              <a:buSzPts val="1800"/>
              <a:buNone/>
              <a:defRPr sz="1800">
                <a:solidFill>
                  <a:srgbClr val="33CCFF"/>
                </a:solidFill>
              </a:defRPr>
            </a:lvl9pPr>
          </a:lstStyle>
          <a:p/>
        </p:txBody>
      </p:sp>
      <p:sp>
        <p:nvSpPr>
          <p:cNvPr id="24" name="Google Shape;24;p3"/>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3"/>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 name="Google Shape;26;p3"/>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 name="Google Shape;27;p3"/>
          <p:cNvSpPr/>
          <p:nvPr/>
        </p:nvSpPr>
        <p:spPr>
          <a:xfrm flipH="1" rot="-5400000">
            <a:off x="563748" y="2068298"/>
            <a:ext cx="1518900" cy="9255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 name="Google Shape;30;p3"/>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 name="Google Shape;32;p3"/>
          <p:cNvSpPr/>
          <p:nvPr/>
        </p:nvSpPr>
        <p:spPr>
          <a:xfrm flipH="1" rot="-5400000">
            <a:off x="7315902" y="2802275"/>
            <a:ext cx="1027800" cy="6261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 name="Google Shape;33;p3"/>
          <p:cNvSpPr/>
          <p:nvPr/>
        </p:nvSpPr>
        <p:spPr>
          <a:xfrm flipH="1" rot="-5400000">
            <a:off x="6337825" y="578875"/>
            <a:ext cx="1520100" cy="9261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4" name="Shape 34"/>
        <p:cNvGrpSpPr/>
        <p:nvPr/>
      </p:nvGrpSpPr>
      <p:grpSpPr>
        <a:xfrm>
          <a:off x="0" y="0"/>
          <a:ext cx="0" cy="0"/>
          <a:chOff x="0" y="0"/>
          <a:chExt cx="0" cy="0"/>
        </a:xfrm>
      </p:grpSpPr>
      <p:sp>
        <p:nvSpPr>
          <p:cNvPr id="35" name="Google Shape;35;p4"/>
          <p:cNvSpPr txBox="1"/>
          <p:nvPr>
            <p:ph idx="1" type="body"/>
          </p:nvPr>
        </p:nvSpPr>
        <p:spPr>
          <a:xfrm>
            <a:off x="2225675" y="2161800"/>
            <a:ext cx="46926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SzPts val="2400"/>
              <a:buChar char="›"/>
              <a:defRPr b="1" i="1"/>
            </a:lvl1pPr>
            <a:lvl2pPr indent="-381000" lvl="1" marL="914400" rtl="0" algn="ctr">
              <a:spcBef>
                <a:spcPts val="0"/>
              </a:spcBef>
              <a:spcAft>
                <a:spcPts val="0"/>
              </a:spcAft>
              <a:buSzPts val="2400"/>
              <a:buChar char="›"/>
              <a:defRPr b="1" i="1"/>
            </a:lvl2pPr>
            <a:lvl3pPr indent="-381000" lvl="2" marL="1371600" rtl="0" algn="ctr">
              <a:spcBef>
                <a:spcPts val="0"/>
              </a:spcBef>
              <a:spcAft>
                <a:spcPts val="0"/>
              </a:spcAft>
              <a:buSzPts val="2400"/>
              <a:buChar char="›"/>
              <a:defRPr b="1" i="1"/>
            </a:lvl3pPr>
            <a:lvl4pPr indent="-381000" lvl="3" marL="1828800" rtl="0" algn="ctr">
              <a:spcBef>
                <a:spcPts val="0"/>
              </a:spcBef>
              <a:spcAft>
                <a:spcPts val="0"/>
              </a:spcAft>
              <a:buSzPts val="2400"/>
              <a:buChar char="›"/>
              <a:defRPr b="1" i="1"/>
            </a:lvl4pPr>
            <a:lvl5pPr indent="-381000" lvl="4" marL="2286000" rtl="0" algn="ctr">
              <a:spcBef>
                <a:spcPts val="0"/>
              </a:spcBef>
              <a:spcAft>
                <a:spcPts val="0"/>
              </a:spcAft>
              <a:buSzPts val="2400"/>
              <a:buChar char="›"/>
              <a:defRPr b="1" i="1"/>
            </a:lvl5pPr>
            <a:lvl6pPr indent="-381000" lvl="5" marL="2743200" rtl="0" algn="ctr">
              <a:spcBef>
                <a:spcPts val="0"/>
              </a:spcBef>
              <a:spcAft>
                <a:spcPts val="0"/>
              </a:spcAft>
              <a:buSzPts val="2400"/>
              <a:buChar char="›"/>
              <a:defRPr b="1" i="1"/>
            </a:lvl6pPr>
            <a:lvl7pPr indent="-381000" lvl="6" marL="3200400" rtl="0" algn="ctr">
              <a:spcBef>
                <a:spcPts val="0"/>
              </a:spcBef>
              <a:spcAft>
                <a:spcPts val="0"/>
              </a:spcAft>
              <a:buSzPts val="2400"/>
              <a:buChar char="›"/>
              <a:defRPr b="1" i="1"/>
            </a:lvl7pPr>
            <a:lvl8pPr indent="-381000" lvl="7" marL="3657600" rtl="0" algn="ctr">
              <a:spcBef>
                <a:spcPts val="0"/>
              </a:spcBef>
              <a:spcAft>
                <a:spcPts val="0"/>
              </a:spcAft>
              <a:buSzPts val="2400"/>
              <a:buChar char="›"/>
              <a:defRPr b="1" i="1"/>
            </a:lvl8pPr>
            <a:lvl9pPr indent="-381000" lvl="8" marL="4114800" algn="ctr">
              <a:spcBef>
                <a:spcPts val="0"/>
              </a:spcBef>
              <a:spcAft>
                <a:spcPts val="0"/>
              </a:spcAft>
              <a:buSzPts val="2400"/>
              <a:buChar char="»"/>
              <a:defRPr b="1" i="1"/>
            </a:lvl9pPr>
          </a:lstStyle>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 name="Google Shape;38;p4"/>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1" name="Google Shape;41;p4"/>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42" name="Google Shape;42;p4"/>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4" name="Google Shape;44;p4"/>
          <p:cNvSpPr/>
          <p:nvPr/>
        </p:nvSpPr>
        <p:spPr>
          <a:xfrm flipH="1" rot="-5400000">
            <a:off x="-358985" y="3663619"/>
            <a:ext cx="1838515" cy="1120555"/>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 name="Google Shape;46;p4"/>
          <p:cNvSpPr/>
          <p:nvPr/>
        </p:nvSpPr>
        <p:spPr>
          <a:xfrm flipH="1" rot="-5400000">
            <a:off x="472234" y="3024661"/>
            <a:ext cx="1272000" cy="7752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 name="Google Shape;47;p4"/>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8" name="Shape 48"/>
        <p:cNvGrpSpPr/>
        <p:nvPr/>
      </p:nvGrpSpPr>
      <p:grpSpPr>
        <a:xfrm>
          <a:off x="0" y="0"/>
          <a:ext cx="0" cy="0"/>
          <a:chOff x="0" y="0"/>
          <a:chExt cx="0" cy="0"/>
        </a:xfrm>
      </p:grpSpPr>
      <p:sp>
        <p:nvSpPr>
          <p:cNvPr id="49" name="Google Shape;49;p5"/>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p5"/>
          <p:cNvSpPr txBox="1"/>
          <p:nvPr>
            <p:ph idx="1" type="body"/>
          </p:nvPr>
        </p:nvSpPr>
        <p:spPr>
          <a:xfrm>
            <a:off x="1067088" y="1650548"/>
            <a:ext cx="5972100" cy="2764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3" name="Google Shape;53;p5"/>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 name="Google Shape;56;p5"/>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 name="Google Shape;60;p5"/>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 name="Google Shape;62;p5"/>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63" name="Google Shape;63;p5"/>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4" name="Shape 64"/>
        <p:cNvGrpSpPr/>
        <p:nvPr/>
      </p:nvGrpSpPr>
      <p:grpSpPr>
        <a:xfrm>
          <a:off x="0" y="0"/>
          <a:ext cx="0" cy="0"/>
          <a:chOff x="0" y="0"/>
          <a:chExt cx="0" cy="0"/>
        </a:xfrm>
      </p:grpSpPr>
      <p:sp>
        <p:nvSpPr>
          <p:cNvPr id="65" name="Google Shape;65;p6"/>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6" name="Google Shape;66;p6"/>
          <p:cNvSpPr txBox="1"/>
          <p:nvPr>
            <p:ph idx="1" type="body"/>
          </p:nvPr>
        </p:nvSpPr>
        <p:spPr>
          <a:xfrm>
            <a:off x="1067100" y="1706950"/>
            <a:ext cx="2977800" cy="3218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7" name="Google Shape;67;p6"/>
          <p:cNvSpPr txBox="1"/>
          <p:nvPr>
            <p:ph idx="2" type="body"/>
          </p:nvPr>
        </p:nvSpPr>
        <p:spPr>
          <a:xfrm>
            <a:off x="4224149" y="1706950"/>
            <a:ext cx="2977800" cy="3218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0" name="Google Shape;70;p6"/>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3" name="Google Shape;73;p6"/>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 name="Google Shape;77;p6"/>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 name="Google Shape;79;p6"/>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80" name="Google Shape;80;p6"/>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1" name="Shape 81"/>
        <p:cNvGrpSpPr/>
        <p:nvPr/>
      </p:nvGrpSpPr>
      <p:grpSpPr>
        <a:xfrm>
          <a:off x="0" y="0"/>
          <a:ext cx="0" cy="0"/>
          <a:chOff x="0" y="0"/>
          <a:chExt cx="0" cy="0"/>
        </a:xfrm>
      </p:grpSpPr>
      <p:sp>
        <p:nvSpPr>
          <p:cNvPr id="82" name="Google Shape;82;p7"/>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7"/>
          <p:cNvSpPr txBox="1"/>
          <p:nvPr>
            <p:ph idx="1" type="body"/>
          </p:nvPr>
        </p:nvSpPr>
        <p:spPr>
          <a:xfrm>
            <a:off x="1067100" y="1676800"/>
            <a:ext cx="2024100" cy="32490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4" name="Google Shape;84;p7"/>
          <p:cNvSpPr txBox="1"/>
          <p:nvPr>
            <p:ph idx="2" type="body"/>
          </p:nvPr>
        </p:nvSpPr>
        <p:spPr>
          <a:xfrm>
            <a:off x="3194801" y="1676800"/>
            <a:ext cx="2024100" cy="32490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5" name="Google Shape;85;p7"/>
          <p:cNvSpPr txBox="1"/>
          <p:nvPr>
            <p:ph idx="3" type="body"/>
          </p:nvPr>
        </p:nvSpPr>
        <p:spPr>
          <a:xfrm>
            <a:off x="5322501" y="1676800"/>
            <a:ext cx="2024100" cy="32490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 name="Google Shape;88;p7"/>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1" name="Google Shape;91;p7"/>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5" name="Google Shape;95;p7"/>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7" name="Google Shape;97;p7"/>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98" name="Google Shape;98;p7"/>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8"/>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3" name="Google Shape;103;p8"/>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8"/>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8"/>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6" name="Google Shape;106;p8"/>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 name="Google Shape;109;p8"/>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8"/>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1" name="Google Shape;111;p8"/>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2" name="Google Shape;112;p8"/>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13" name="Google Shape;113;p8"/>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9"/>
          <p:cNvSpPr txBox="1"/>
          <p:nvPr>
            <p:ph idx="1" type="body"/>
          </p:nvPr>
        </p:nvSpPr>
        <p:spPr>
          <a:xfrm>
            <a:off x="1236500" y="4406300"/>
            <a:ext cx="66711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b="1" sz="1800"/>
            </a:lvl1pPr>
          </a:lstStyle>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8" name="Google Shape;118;p9"/>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9" name="Google Shape;119;p9"/>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0" name="Google Shape;120;p9"/>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1" name="Google Shape;121;p9"/>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4" name="Google Shape;124;p9"/>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5" name="Google Shape;125;p9"/>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6" name="Google Shape;126;p9"/>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7" name="Google Shape;127;p9"/>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28" name="Google Shape;128;p9"/>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mall" type="blank">
  <p:cSld name="BLANK">
    <p:spTree>
      <p:nvGrpSpPr>
        <p:cNvPr id="129"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2" name="Google Shape;132;p10"/>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5" name="Google Shape;135;p10"/>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9" name="Google Shape;139;p10"/>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1" name="Google Shape;141;p10"/>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42" name="Google Shape;142;p10"/>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41F3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9pPr>
          </a:lstStyle>
          <a:p/>
        </p:txBody>
      </p:sp>
      <p:sp>
        <p:nvSpPr>
          <p:cNvPr id="7" name="Google Shape;7;p1"/>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indent="-381000" lvl="1" marL="9144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indent="-381000" lvl="2" marL="13716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indent="-381000" lvl="3" marL="18288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indent="-381000" lvl="4" marL="2286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indent="-381000" lvl="5" marL="27432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indent="-381000" lvl="6" marL="32004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indent="-381000" lvl="7" marL="36576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indent="-381000" lvl="8" marL="41148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p:txBody>
      </p:sp>
      <p:sp>
        <p:nvSpPr>
          <p:cNvPr id="8" name="Google Shape;8;p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mailto:yemregun@gmail.com" TargetMode="External"/><Relationship Id="rId4" Type="http://schemas.openxmlformats.org/officeDocument/2006/relationships/hyperlink" Target="mailto:mutaflarsevval@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5"/>
          <p:cNvSpPr txBox="1"/>
          <p:nvPr>
            <p:ph type="ctrTitle"/>
          </p:nvPr>
        </p:nvSpPr>
        <p:spPr>
          <a:xfrm>
            <a:off x="2328150" y="1991825"/>
            <a:ext cx="448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
            </a:r>
            <a:r>
              <a:rPr lang="en"/>
              <a:t>etective Churn</a:t>
            </a:r>
            <a:endParaRPr/>
          </a:p>
        </p:txBody>
      </p:sp>
      <p:sp>
        <p:nvSpPr>
          <p:cNvPr id="197" name="Google Shape;197;p15"/>
          <p:cNvSpPr txBox="1"/>
          <p:nvPr/>
        </p:nvSpPr>
        <p:spPr>
          <a:xfrm>
            <a:off x="3130950" y="2892775"/>
            <a:ext cx="36849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SemiBold"/>
                <a:ea typeface="Hind SemiBold"/>
                <a:cs typeface="Hind SemiBold"/>
                <a:sym typeface="Hind SemiBold"/>
              </a:rPr>
              <a:t>3 Farklı Açıdan Müşteri Kayıp(Churn) Analizi</a:t>
            </a:r>
            <a:endParaRPr>
              <a:solidFill>
                <a:srgbClr val="FFFFFF"/>
              </a:solidFill>
              <a:latin typeface="Hind SemiBold"/>
              <a:ea typeface="Hind SemiBold"/>
              <a:cs typeface="Hind SemiBold"/>
              <a:sym typeface="Hin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4"/>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2" name="Google Shape;282;p24"/>
          <p:cNvSpPr txBox="1"/>
          <p:nvPr>
            <p:ph idx="4294967295"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Majority Vote Nasıl Çalışıyor?</a:t>
            </a:r>
            <a:endParaRPr sz="1800">
              <a:solidFill>
                <a:schemeClr val="lt1"/>
              </a:solidFill>
            </a:endParaRPr>
          </a:p>
        </p:txBody>
      </p:sp>
      <p:sp>
        <p:nvSpPr>
          <p:cNvPr id="283" name="Google Shape;283;p24"/>
          <p:cNvSpPr txBox="1"/>
          <p:nvPr>
            <p:ph idx="4294967295" type="body"/>
          </p:nvPr>
        </p:nvSpPr>
        <p:spPr>
          <a:xfrm>
            <a:off x="1009400" y="1220425"/>
            <a:ext cx="6781500" cy="3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Majority Vote(Topluluk Oylaması)’un mantığı sisteme dahil olan elemanlar bir oy verir. Ve en çok oy’u alan çıkarım doğru olarak kabul edilir.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Bizim Projemizde </a:t>
            </a:r>
            <a:r>
              <a:rPr b="1" lang="en" sz="1200">
                <a:solidFill>
                  <a:srgbClr val="FFFFFF"/>
                </a:solidFill>
              </a:rPr>
              <a:t>Majority Vote’nun altında 3 adet farklı yaklaşım yatıyor. Bunlar;</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1- Geleneksel Makine Öğrenmesi Yaklaşımı</a:t>
            </a:r>
            <a:endParaRPr b="1" sz="1200">
              <a:solidFill>
                <a:srgbClr val="FFFFFF"/>
              </a:solidFill>
            </a:endParaRPr>
          </a:p>
          <a:p>
            <a:pPr indent="0" lvl="0" marL="0" rtl="0" algn="l">
              <a:spcBef>
                <a:spcPts val="0"/>
              </a:spcBef>
              <a:spcAft>
                <a:spcPts val="0"/>
              </a:spcAft>
              <a:buNone/>
            </a:pPr>
            <a:r>
              <a:rPr b="1" lang="en" sz="1200">
                <a:solidFill>
                  <a:srgbClr val="FFFFFF"/>
                </a:solidFill>
              </a:rPr>
              <a:t>2- Olasılık Bazlı Makine Öğrenmesi Yaklaşımı</a:t>
            </a:r>
            <a:endParaRPr b="1" sz="1200">
              <a:solidFill>
                <a:srgbClr val="FFFFFF"/>
              </a:solidFill>
            </a:endParaRPr>
          </a:p>
          <a:p>
            <a:pPr indent="0" lvl="0" marL="0" rtl="0" algn="l">
              <a:spcBef>
                <a:spcPts val="0"/>
              </a:spcBef>
              <a:spcAft>
                <a:spcPts val="0"/>
              </a:spcAft>
              <a:buNone/>
            </a:pPr>
            <a:r>
              <a:rPr b="1" lang="en" sz="1200">
                <a:solidFill>
                  <a:srgbClr val="FFFFFF"/>
                </a:solidFill>
              </a:rPr>
              <a:t>3- Keras ile Derin Öğrenme Yaklaşımı </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Şimdi bu yaklaşımlar’ın nasıl kurgulandığına göz atalım.</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5"/>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5"/>
          <p:cNvSpPr txBox="1"/>
          <p:nvPr>
            <p:ph idx="4294967295" type="body"/>
          </p:nvPr>
        </p:nvSpPr>
        <p:spPr>
          <a:xfrm>
            <a:off x="1039050" y="1220425"/>
            <a:ext cx="6781500" cy="12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Geleneksel Gözetimli Makine Öğrenmesi yaklaşımında Elimizdeki </a:t>
            </a:r>
            <a:r>
              <a:rPr b="1" lang="en" sz="1200"/>
              <a:t>Veriseti Eğitim ve Test olmak üzere 2’ye bölünür. Eğitim setindeki veriler hedef değişken ile beraber öğrenilir. Ardından test verisetindeki değerlerde eğitim verisetindekilere benzetilerek tahminlemeler yapılır. Ve bu tahminlemeler gerçek değerlerle karşılaştırarak model’in doğruluğuna bakılır. Yani Model yeni gelen veriyi öğrendiğine benzeterek çıkarımlar yapar. Biz kendi modelimizde bu sınıflandırma/tahminleme işlemini Gradient Boosting Classifier ile gerçekleştirdik.</a:t>
            </a:r>
            <a:endParaRPr b="1" sz="1200">
              <a:solidFill>
                <a:srgbClr val="FFFFFF"/>
              </a:solidFill>
            </a:endParaRPr>
          </a:p>
        </p:txBody>
      </p:sp>
      <p:sp>
        <p:nvSpPr>
          <p:cNvPr id="290" name="Google Shape;290;p25"/>
          <p:cNvSpPr txBox="1"/>
          <p:nvPr>
            <p:ph idx="4294967295"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1 - Geleneksel Gözetimli Makine Öğrenmesi Yaklaşımı</a:t>
            </a:r>
            <a:endParaRPr sz="1800">
              <a:solidFill>
                <a:schemeClr val="lt1"/>
              </a:solidFill>
            </a:endParaRPr>
          </a:p>
        </p:txBody>
      </p:sp>
      <p:sp>
        <p:nvSpPr>
          <p:cNvPr id="291" name="Google Shape;291;p25"/>
          <p:cNvSpPr/>
          <p:nvPr/>
        </p:nvSpPr>
        <p:spPr>
          <a:xfrm>
            <a:off x="2330825" y="3679100"/>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292" name="Google Shape;292;p25"/>
          <p:cNvSpPr/>
          <p:nvPr/>
        </p:nvSpPr>
        <p:spPr>
          <a:xfrm>
            <a:off x="3738450" y="3679100"/>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3658200" y="3679100"/>
            <a:ext cx="1209300" cy="8079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Gradient</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a:ea typeface="Montserrat"/>
                <a:cs typeface="Montserrat"/>
                <a:sym typeface="Montserrat"/>
              </a:rPr>
              <a:t>Boosting</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a:ea typeface="Montserrat"/>
                <a:cs typeface="Montserrat"/>
                <a:sym typeface="Montserrat"/>
              </a:rPr>
              <a:t>Classifier</a:t>
            </a:r>
            <a:endParaRPr>
              <a:solidFill>
                <a:srgbClr val="FFFFFF"/>
              </a:solidFill>
              <a:latin typeface="Montserrat"/>
              <a:ea typeface="Montserrat"/>
              <a:cs typeface="Montserrat"/>
              <a:sym typeface="Montserrat"/>
            </a:endParaRPr>
          </a:p>
        </p:txBody>
      </p:sp>
      <p:sp>
        <p:nvSpPr>
          <p:cNvPr id="294" name="Google Shape;294;p25"/>
          <p:cNvSpPr/>
          <p:nvPr/>
        </p:nvSpPr>
        <p:spPr>
          <a:xfrm>
            <a:off x="2182050" y="3679100"/>
            <a:ext cx="1209300" cy="8079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Kişi’nin Verileri</a:t>
            </a:r>
            <a:endParaRPr>
              <a:solidFill>
                <a:srgbClr val="FFFFFF"/>
              </a:solidFill>
              <a:latin typeface="Montserrat"/>
              <a:ea typeface="Montserrat"/>
              <a:cs typeface="Montserrat"/>
              <a:sym typeface="Montserrat"/>
            </a:endParaRPr>
          </a:p>
        </p:txBody>
      </p:sp>
      <p:cxnSp>
        <p:nvCxnSpPr>
          <p:cNvPr id="295" name="Google Shape;295;p25"/>
          <p:cNvCxnSpPr>
            <a:stCxn id="294" idx="3"/>
            <a:endCxn id="293" idx="1"/>
          </p:cNvCxnSpPr>
          <p:nvPr/>
        </p:nvCxnSpPr>
        <p:spPr>
          <a:xfrm>
            <a:off x="3391350" y="4083050"/>
            <a:ext cx="267000" cy="0"/>
          </a:xfrm>
          <a:prstGeom prst="straightConnector1">
            <a:avLst/>
          </a:prstGeom>
          <a:noFill/>
          <a:ln cap="flat" cmpd="sng" w="9525">
            <a:solidFill>
              <a:srgbClr val="FFFFFF"/>
            </a:solidFill>
            <a:prstDash val="solid"/>
            <a:round/>
            <a:headEnd len="med" w="med" type="none"/>
            <a:tailEnd len="med" w="med" type="triangle"/>
          </a:ln>
        </p:spPr>
      </p:cxnSp>
      <p:sp>
        <p:nvSpPr>
          <p:cNvPr id="296" name="Google Shape;296;p25"/>
          <p:cNvSpPr/>
          <p:nvPr/>
        </p:nvSpPr>
        <p:spPr>
          <a:xfrm>
            <a:off x="5134350" y="3160600"/>
            <a:ext cx="1209300" cy="8079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Churn</a:t>
            </a:r>
            <a:endParaRPr>
              <a:solidFill>
                <a:srgbClr val="FFFFFF"/>
              </a:solidFill>
              <a:latin typeface="Montserrat"/>
              <a:ea typeface="Montserrat"/>
              <a:cs typeface="Montserrat"/>
              <a:sym typeface="Montserrat"/>
            </a:endParaRPr>
          </a:p>
        </p:txBody>
      </p:sp>
      <p:sp>
        <p:nvSpPr>
          <p:cNvPr id="297" name="Google Shape;297;p25"/>
          <p:cNvSpPr/>
          <p:nvPr/>
        </p:nvSpPr>
        <p:spPr>
          <a:xfrm>
            <a:off x="5134350" y="4083050"/>
            <a:ext cx="1209300" cy="8079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Churn Değil</a:t>
            </a:r>
            <a:endParaRPr>
              <a:solidFill>
                <a:srgbClr val="FFFFFF"/>
              </a:solidFill>
              <a:latin typeface="Montserrat"/>
              <a:ea typeface="Montserrat"/>
              <a:cs typeface="Montserrat"/>
              <a:sym typeface="Montserrat"/>
            </a:endParaRPr>
          </a:p>
        </p:txBody>
      </p:sp>
      <p:cxnSp>
        <p:nvCxnSpPr>
          <p:cNvPr id="298" name="Google Shape;298;p25"/>
          <p:cNvCxnSpPr>
            <a:stCxn id="293" idx="3"/>
            <a:endCxn id="296" idx="1"/>
          </p:cNvCxnSpPr>
          <p:nvPr/>
        </p:nvCxnSpPr>
        <p:spPr>
          <a:xfrm flipH="1" rot="10800000">
            <a:off x="4867500" y="3564650"/>
            <a:ext cx="267000" cy="518400"/>
          </a:xfrm>
          <a:prstGeom prst="straightConnector1">
            <a:avLst/>
          </a:prstGeom>
          <a:noFill/>
          <a:ln cap="flat" cmpd="sng" w="9525">
            <a:solidFill>
              <a:srgbClr val="FFFFFF"/>
            </a:solidFill>
            <a:prstDash val="solid"/>
            <a:round/>
            <a:headEnd len="med" w="med" type="none"/>
            <a:tailEnd len="med" w="med" type="triangle"/>
          </a:ln>
        </p:spPr>
      </p:cxnSp>
      <p:cxnSp>
        <p:nvCxnSpPr>
          <p:cNvPr id="299" name="Google Shape;299;p25"/>
          <p:cNvCxnSpPr>
            <a:stCxn id="293" idx="3"/>
            <a:endCxn id="297" idx="1"/>
          </p:cNvCxnSpPr>
          <p:nvPr/>
        </p:nvCxnSpPr>
        <p:spPr>
          <a:xfrm>
            <a:off x="4867500" y="4083050"/>
            <a:ext cx="267000" cy="4041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6"/>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26"/>
          <p:cNvSpPr txBox="1"/>
          <p:nvPr>
            <p:ph idx="4294967295" type="body"/>
          </p:nvPr>
        </p:nvSpPr>
        <p:spPr>
          <a:xfrm>
            <a:off x="1009400" y="1220425"/>
            <a:ext cx="6781500" cy="9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Olasılık Bazlı </a:t>
            </a:r>
            <a:r>
              <a:rPr b="1" lang="en" sz="1200">
                <a:solidFill>
                  <a:srgbClr val="FFFFFF"/>
                </a:solidFill>
              </a:rPr>
              <a:t>Makine Öğrenmesi yaklaşımında Geleneksele oranla tek fark, 0-1 arasında risk skorunun oluşturulması ve bu skorun eşik(cut-off) değerinin manuel olarak belirlenmesidir. Bu yaklaşımda girdi değeri için 0</a:t>
            </a:r>
            <a:r>
              <a:rPr b="1" lang="en" sz="1200"/>
              <a:t> ile 1 arasında bir olasılık değeri belirlenir. Bu değer kullanıcının belirlediği eşik(cut-off) değerine göre 0 veya 1 olarak etiketlenir. Biz bu olasılık değeri ataması işleminde Popüler sınıflandırma algoritmalarından biri olan Gradient Boosting Classifier’ı tercih ettik. Bu işlem’in İşleyişi ise şu şekildedir :</a:t>
            </a:r>
            <a:endParaRPr b="1" sz="1200">
              <a:solidFill>
                <a:srgbClr val="FFFFFF"/>
              </a:solidFill>
            </a:endParaRPr>
          </a:p>
        </p:txBody>
      </p:sp>
      <p:sp>
        <p:nvSpPr>
          <p:cNvPr id="306" name="Google Shape;306;p26"/>
          <p:cNvSpPr txBox="1"/>
          <p:nvPr>
            <p:ph idx="4294967295" type="title"/>
          </p:nvPr>
        </p:nvSpPr>
        <p:spPr>
          <a:xfrm>
            <a:off x="1009388" y="317675"/>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2- Olasılık Bazlı Makine Öğrenmesi Yaklaşımı</a:t>
            </a:r>
            <a:endParaRPr sz="1800">
              <a:solidFill>
                <a:schemeClr val="lt1"/>
              </a:solidFill>
            </a:endParaRPr>
          </a:p>
        </p:txBody>
      </p:sp>
      <p:sp>
        <p:nvSpPr>
          <p:cNvPr id="307" name="Google Shape;307;p26"/>
          <p:cNvSpPr/>
          <p:nvPr/>
        </p:nvSpPr>
        <p:spPr>
          <a:xfrm>
            <a:off x="1390925"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308" name="Google Shape;308;p26"/>
          <p:cNvSpPr/>
          <p:nvPr/>
        </p:nvSpPr>
        <p:spPr>
          <a:xfrm>
            <a:off x="2798550"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4206175"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2718300" y="311822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Gradient</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Boosting</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Classifier</a:t>
            </a:r>
            <a:endParaRPr>
              <a:latin typeface="Montserrat"/>
              <a:ea typeface="Montserrat"/>
              <a:cs typeface="Montserrat"/>
              <a:sym typeface="Montserrat"/>
            </a:endParaRPr>
          </a:p>
        </p:txBody>
      </p:sp>
      <p:sp>
        <p:nvSpPr>
          <p:cNvPr id="311" name="Google Shape;311;p26"/>
          <p:cNvSpPr/>
          <p:nvPr/>
        </p:nvSpPr>
        <p:spPr>
          <a:xfrm>
            <a:off x="4206150"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312" name="Google Shape;312;p26"/>
          <p:cNvSpPr/>
          <p:nvPr/>
        </p:nvSpPr>
        <p:spPr>
          <a:xfrm>
            <a:off x="1242150" y="311822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313" name="Google Shape;313;p26"/>
          <p:cNvSpPr/>
          <p:nvPr/>
        </p:nvSpPr>
        <p:spPr>
          <a:xfrm>
            <a:off x="4206150" y="311822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0-1 Arasındaki Değer</a:t>
            </a:r>
            <a:endParaRPr>
              <a:latin typeface="Montserrat"/>
              <a:ea typeface="Montserrat"/>
              <a:cs typeface="Montserrat"/>
              <a:sym typeface="Montserrat"/>
            </a:endParaRPr>
          </a:p>
        </p:txBody>
      </p:sp>
      <p:sp>
        <p:nvSpPr>
          <p:cNvPr id="314" name="Google Shape;314;p26"/>
          <p:cNvSpPr/>
          <p:nvPr/>
        </p:nvSpPr>
        <p:spPr>
          <a:xfrm>
            <a:off x="6223400" y="2652050"/>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Churn</a:t>
            </a:r>
            <a:endParaRPr>
              <a:latin typeface="Montserrat"/>
              <a:ea typeface="Montserrat"/>
              <a:cs typeface="Montserrat"/>
              <a:sym typeface="Montserrat"/>
            </a:endParaRPr>
          </a:p>
        </p:txBody>
      </p:sp>
      <p:sp>
        <p:nvSpPr>
          <p:cNvPr id="315" name="Google Shape;315;p26"/>
          <p:cNvSpPr/>
          <p:nvPr/>
        </p:nvSpPr>
        <p:spPr>
          <a:xfrm>
            <a:off x="6223400" y="362857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Churn Değil</a:t>
            </a:r>
            <a:endParaRPr>
              <a:latin typeface="Montserrat"/>
              <a:ea typeface="Montserrat"/>
              <a:cs typeface="Montserrat"/>
              <a:sym typeface="Montserrat"/>
            </a:endParaRPr>
          </a:p>
        </p:txBody>
      </p:sp>
      <p:sp>
        <p:nvSpPr>
          <p:cNvPr id="316" name="Google Shape;316;p26"/>
          <p:cNvSpPr txBox="1"/>
          <p:nvPr/>
        </p:nvSpPr>
        <p:spPr>
          <a:xfrm>
            <a:off x="5444300" y="2903575"/>
            <a:ext cx="7791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&gt; 0.50</a:t>
            </a:r>
            <a:endParaRPr>
              <a:solidFill>
                <a:srgbClr val="FFFFFF"/>
              </a:solidFill>
            </a:endParaRPr>
          </a:p>
        </p:txBody>
      </p:sp>
      <p:sp>
        <p:nvSpPr>
          <p:cNvPr id="317" name="Google Shape;317;p26"/>
          <p:cNvSpPr txBox="1"/>
          <p:nvPr/>
        </p:nvSpPr>
        <p:spPr>
          <a:xfrm>
            <a:off x="5474550" y="3818475"/>
            <a:ext cx="7791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&lt;</a:t>
            </a:r>
            <a:r>
              <a:rPr lang="en">
                <a:solidFill>
                  <a:srgbClr val="FFFFFF"/>
                </a:solidFill>
              </a:rPr>
              <a:t> 0.50</a:t>
            </a:r>
            <a:endParaRPr>
              <a:solidFill>
                <a:srgbClr val="FFFFFF"/>
              </a:solidFill>
            </a:endParaRPr>
          </a:p>
        </p:txBody>
      </p:sp>
      <p:cxnSp>
        <p:nvCxnSpPr>
          <p:cNvPr id="318" name="Google Shape;318;p26"/>
          <p:cNvCxnSpPr>
            <a:stCxn id="312" idx="3"/>
            <a:endCxn id="310" idx="1"/>
          </p:cNvCxnSpPr>
          <p:nvPr/>
        </p:nvCxnSpPr>
        <p:spPr>
          <a:xfrm>
            <a:off x="2451450" y="3522175"/>
            <a:ext cx="267000" cy="0"/>
          </a:xfrm>
          <a:prstGeom prst="straightConnector1">
            <a:avLst/>
          </a:prstGeom>
          <a:noFill/>
          <a:ln cap="flat" cmpd="sng" w="9525">
            <a:solidFill>
              <a:srgbClr val="FFFFFF"/>
            </a:solidFill>
            <a:prstDash val="solid"/>
            <a:round/>
            <a:headEnd len="med" w="med" type="none"/>
            <a:tailEnd len="med" w="med" type="triangle"/>
          </a:ln>
        </p:spPr>
      </p:cxnSp>
      <p:cxnSp>
        <p:nvCxnSpPr>
          <p:cNvPr id="319" name="Google Shape;319;p26"/>
          <p:cNvCxnSpPr>
            <a:stCxn id="310" idx="3"/>
            <a:endCxn id="313" idx="1"/>
          </p:cNvCxnSpPr>
          <p:nvPr/>
        </p:nvCxnSpPr>
        <p:spPr>
          <a:xfrm>
            <a:off x="3927600" y="3522175"/>
            <a:ext cx="278700" cy="0"/>
          </a:xfrm>
          <a:prstGeom prst="straightConnector1">
            <a:avLst/>
          </a:prstGeom>
          <a:noFill/>
          <a:ln cap="flat" cmpd="sng" w="9525">
            <a:solidFill>
              <a:srgbClr val="FFFFFF"/>
            </a:solidFill>
            <a:prstDash val="solid"/>
            <a:round/>
            <a:headEnd len="med" w="med" type="none"/>
            <a:tailEnd len="med" w="med" type="triangle"/>
          </a:ln>
        </p:spPr>
      </p:cxnSp>
      <p:cxnSp>
        <p:nvCxnSpPr>
          <p:cNvPr id="320" name="Google Shape;320;p26"/>
          <p:cNvCxnSpPr>
            <a:stCxn id="313" idx="3"/>
            <a:endCxn id="314" idx="1"/>
          </p:cNvCxnSpPr>
          <p:nvPr/>
        </p:nvCxnSpPr>
        <p:spPr>
          <a:xfrm flipH="1" rot="10800000">
            <a:off x="5415450" y="3055975"/>
            <a:ext cx="807900" cy="466200"/>
          </a:xfrm>
          <a:prstGeom prst="straightConnector1">
            <a:avLst/>
          </a:prstGeom>
          <a:noFill/>
          <a:ln cap="flat" cmpd="sng" w="9525">
            <a:solidFill>
              <a:srgbClr val="FFFFFF"/>
            </a:solidFill>
            <a:prstDash val="solid"/>
            <a:round/>
            <a:headEnd len="med" w="med" type="none"/>
            <a:tailEnd len="med" w="med" type="triangle"/>
          </a:ln>
        </p:spPr>
      </p:cxnSp>
      <p:cxnSp>
        <p:nvCxnSpPr>
          <p:cNvPr id="321" name="Google Shape;321;p26"/>
          <p:cNvCxnSpPr>
            <a:endCxn id="315" idx="1"/>
          </p:cNvCxnSpPr>
          <p:nvPr/>
        </p:nvCxnSpPr>
        <p:spPr>
          <a:xfrm>
            <a:off x="5415500" y="3522225"/>
            <a:ext cx="807900" cy="510300"/>
          </a:xfrm>
          <a:prstGeom prst="straightConnector1">
            <a:avLst/>
          </a:prstGeom>
          <a:noFill/>
          <a:ln cap="flat" cmpd="sng" w="9525">
            <a:solidFill>
              <a:srgbClr val="FFFFFF"/>
            </a:solidFill>
            <a:prstDash val="solid"/>
            <a:round/>
            <a:headEnd len="med" w="med" type="none"/>
            <a:tailEnd len="med" w="med" type="triangle"/>
          </a:ln>
        </p:spPr>
      </p:cxnSp>
      <p:sp>
        <p:nvSpPr>
          <p:cNvPr id="322" name="Google Shape;322;p26"/>
          <p:cNvSpPr txBox="1"/>
          <p:nvPr/>
        </p:nvSpPr>
        <p:spPr>
          <a:xfrm>
            <a:off x="1190250" y="4097500"/>
            <a:ext cx="42252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Hind"/>
                <a:ea typeface="Hind"/>
                <a:cs typeface="Hind"/>
                <a:sym typeface="Hind"/>
              </a:rPr>
              <a:t>Buradaki 0.50 Eşik Değeridir.</a:t>
            </a:r>
            <a:endParaRPr sz="1200">
              <a:solidFill>
                <a:srgbClr val="FFFFFF"/>
              </a:solidFill>
              <a:latin typeface="Hind"/>
              <a:ea typeface="Hind"/>
              <a:cs typeface="Hind"/>
              <a:sym typeface="Hi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7"/>
          <p:cNvSpPr txBox="1"/>
          <p:nvPr>
            <p:ph idx="12" type="sldNum"/>
          </p:nvPr>
        </p:nvSpPr>
        <p:spPr>
          <a:xfrm>
            <a:off x="8556900" y="4812600"/>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27"/>
          <p:cNvSpPr txBox="1"/>
          <p:nvPr>
            <p:ph idx="4294967295" type="title"/>
          </p:nvPr>
        </p:nvSpPr>
        <p:spPr>
          <a:xfrm>
            <a:off x="994963" y="259975"/>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3- Keras ile Derin Öğrenme Yaklaşımı</a:t>
            </a:r>
            <a:endParaRPr sz="1800">
              <a:solidFill>
                <a:schemeClr val="lt1"/>
              </a:solidFill>
            </a:endParaRPr>
          </a:p>
        </p:txBody>
      </p:sp>
      <p:sp>
        <p:nvSpPr>
          <p:cNvPr id="329" name="Google Shape;329;p27"/>
          <p:cNvSpPr txBox="1"/>
          <p:nvPr>
            <p:ph idx="4294967295" type="body"/>
          </p:nvPr>
        </p:nvSpPr>
        <p:spPr>
          <a:xfrm>
            <a:off x="994975" y="953500"/>
            <a:ext cx="6781500" cy="1167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Derin Öğrenme (Yapay Sinir Ağları) Yaklaşımında ise </a:t>
            </a:r>
            <a:r>
              <a:rPr lang="en" sz="1100">
                <a:solidFill>
                  <a:srgbClr val="FFFFFF"/>
                </a:solidFill>
              </a:rPr>
              <a:t> </a:t>
            </a:r>
            <a:r>
              <a:rPr b="1" lang="en" sz="1100"/>
              <a:t>Amaç</a:t>
            </a:r>
            <a:r>
              <a:rPr b="1" lang="en" sz="1100">
                <a:solidFill>
                  <a:srgbClr val="FFFFFF"/>
                </a:solidFill>
              </a:rPr>
              <a:t>, ağa gösterilen örnekler için doğru çıktıları üretecek ağırlık değerlerini bulmaktır. </a:t>
            </a:r>
            <a:r>
              <a:rPr b="1" lang="en" sz="1100"/>
              <a:t>Ağ’ın doğru ağırlıkları bulunduktan (Model eğitildikten) sonra ise yapılan işlemin Olasılık Bazlı Makine Öğrenmesinden farkı yoktur. 0 ile 1 arasında bir değer atanır ve belirlenen eşik değerine göre (0.5) bu değerler 0 veya 1’e döndürülür. Çalışma mantığı ise aşağıdaki gibidir. </a:t>
            </a:r>
            <a:endParaRPr b="1" sz="1200">
              <a:solidFill>
                <a:srgbClr val="FFFFFF"/>
              </a:solidFill>
            </a:endParaRPr>
          </a:p>
        </p:txBody>
      </p:sp>
      <p:sp>
        <p:nvSpPr>
          <p:cNvPr id="330" name="Google Shape;330;p27"/>
          <p:cNvSpPr/>
          <p:nvPr/>
        </p:nvSpPr>
        <p:spPr>
          <a:xfrm>
            <a:off x="4601966" y="34386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4601966" y="4265814"/>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601966" y="2611460"/>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5606816" y="2571749"/>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5606816" y="34386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5606816" y="4265814"/>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6513998" y="2571738"/>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6513998" y="34386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6513998" y="4265814"/>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7457877" y="34386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txBox="1"/>
          <p:nvPr/>
        </p:nvSpPr>
        <p:spPr>
          <a:xfrm>
            <a:off x="4371625" y="2044700"/>
            <a:ext cx="10761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50 Adet</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a:ea typeface="Montserrat"/>
                <a:cs typeface="Montserrat"/>
                <a:sym typeface="Montserrat"/>
              </a:rPr>
              <a:t> Girdi</a:t>
            </a:r>
            <a:endParaRPr>
              <a:solidFill>
                <a:srgbClr val="FFFFFF"/>
              </a:solidFill>
              <a:latin typeface="Montserrat"/>
              <a:ea typeface="Montserrat"/>
              <a:cs typeface="Montserrat"/>
              <a:sym typeface="Montserrat"/>
            </a:endParaRPr>
          </a:p>
        </p:txBody>
      </p:sp>
      <p:sp>
        <p:nvSpPr>
          <p:cNvPr id="341" name="Google Shape;341;p27"/>
          <p:cNvSpPr txBox="1"/>
          <p:nvPr/>
        </p:nvSpPr>
        <p:spPr>
          <a:xfrm>
            <a:off x="6288450" y="2052002"/>
            <a:ext cx="10761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15</a:t>
            </a:r>
            <a:r>
              <a:rPr lang="en">
                <a:solidFill>
                  <a:srgbClr val="FFFFFF"/>
                </a:solidFill>
                <a:latin typeface="Montserrat"/>
                <a:ea typeface="Montserrat"/>
                <a:cs typeface="Montserrat"/>
                <a:sym typeface="Montserrat"/>
              </a:rPr>
              <a:t> Adet Node</a:t>
            </a:r>
            <a:endParaRPr>
              <a:solidFill>
                <a:srgbClr val="FFFFFF"/>
              </a:solidFill>
              <a:latin typeface="Montserrat"/>
              <a:ea typeface="Montserrat"/>
              <a:cs typeface="Montserrat"/>
              <a:sym typeface="Montserrat"/>
            </a:endParaRPr>
          </a:p>
        </p:txBody>
      </p:sp>
      <p:sp>
        <p:nvSpPr>
          <p:cNvPr id="342" name="Google Shape;342;p27"/>
          <p:cNvSpPr txBox="1"/>
          <p:nvPr/>
        </p:nvSpPr>
        <p:spPr>
          <a:xfrm>
            <a:off x="5376475" y="2052002"/>
            <a:ext cx="10761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15 Adet Node</a:t>
            </a:r>
            <a:endParaRPr>
              <a:solidFill>
                <a:srgbClr val="FFFFFF"/>
              </a:solidFill>
              <a:latin typeface="Montserrat"/>
              <a:ea typeface="Montserrat"/>
              <a:cs typeface="Montserrat"/>
              <a:sym typeface="Montserrat"/>
            </a:endParaRPr>
          </a:p>
        </p:txBody>
      </p:sp>
      <p:cxnSp>
        <p:nvCxnSpPr>
          <p:cNvPr id="343" name="Google Shape;343;p27"/>
          <p:cNvCxnSpPr>
            <a:stCxn id="332" idx="6"/>
            <a:endCxn id="333" idx="2"/>
          </p:cNvCxnSpPr>
          <p:nvPr/>
        </p:nvCxnSpPr>
        <p:spPr>
          <a:xfrm flipH="1" rot="10800000">
            <a:off x="5217266" y="2916110"/>
            <a:ext cx="389700" cy="39600"/>
          </a:xfrm>
          <a:prstGeom prst="straightConnector1">
            <a:avLst/>
          </a:prstGeom>
          <a:noFill/>
          <a:ln cap="flat" cmpd="sng" w="9525">
            <a:solidFill>
              <a:srgbClr val="FFFFFF"/>
            </a:solidFill>
            <a:prstDash val="solid"/>
            <a:round/>
            <a:headEnd len="med" w="med" type="none"/>
            <a:tailEnd len="med" w="med" type="triangle"/>
          </a:ln>
        </p:spPr>
      </p:cxnSp>
      <p:cxnSp>
        <p:nvCxnSpPr>
          <p:cNvPr id="344" name="Google Shape;344;p27"/>
          <p:cNvCxnSpPr>
            <a:stCxn id="332" idx="6"/>
            <a:endCxn id="334" idx="2"/>
          </p:cNvCxnSpPr>
          <p:nvPr/>
        </p:nvCxnSpPr>
        <p:spPr>
          <a:xfrm>
            <a:off x="5217266" y="2955710"/>
            <a:ext cx="389700" cy="827100"/>
          </a:xfrm>
          <a:prstGeom prst="straightConnector1">
            <a:avLst/>
          </a:prstGeom>
          <a:noFill/>
          <a:ln cap="flat" cmpd="sng" w="9525">
            <a:solidFill>
              <a:srgbClr val="FFFFFF"/>
            </a:solidFill>
            <a:prstDash val="solid"/>
            <a:round/>
            <a:headEnd len="med" w="med" type="none"/>
            <a:tailEnd len="med" w="med" type="triangle"/>
          </a:ln>
        </p:spPr>
      </p:cxnSp>
      <p:cxnSp>
        <p:nvCxnSpPr>
          <p:cNvPr id="345" name="Google Shape;345;p27"/>
          <p:cNvCxnSpPr>
            <a:stCxn id="332" idx="6"/>
            <a:endCxn id="335" idx="2"/>
          </p:cNvCxnSpPr>
          <p:nvPr/>
        </p:nvCxnSpPr>
        <p:spPr>
          <a:xfrm>
            <a:off x="5217266" y="2955710"/>
            <a:ext cx="389700" cy="1654500"/>
          </a:xfrm>
          <a:prstGeom prst="straightConnector1">
            <a:avLst/>
          </a:prstGeom>
          <a:noFill/>
          <a:ln cap="flat" cmpd="sng" w="9525">
            <a:solidFill>
              <a:srgbClr val="FFFFFF"/>
            </a:solidFill>
            <a:prstDash val="solid"/>
            <a:round/>
            <a:headEnd len="med" w="med" type="none"/>
            <a:tailEnd len="med" w="med" type="triangle"/>
          </a:ln>
        </p:spPr>
      </p:cxnSp>
      <p:cxnSp>
        <p:nvCxnSpPr>
          <p:cNvPr id="346" name="Google Shape;346;p27"/>
          <p:cNvCxnSpPr>
            <a:stCxn id="330" idx="6"/>
            <a:endCxn id="333" idx="2"/>
          </p:cNvCxnSpPr>
          <p:nvPr/>
        </p:nvCxnSpPr>
        <p:spPr>
          <a:xfrm flipH="1" rot="10800000">
            <a:off x="5217266" y="2915893"/>
            <a:ext cx="389700" cy="867000"/>
          </a:xfrm>
          <a:prstGeom prst="straightConnector1">
            <a:avLst/>
          </a:prstGeom>
          <a:noFill/>
          <a:ln cap="flat" cmpd="sng" w="9525">
            <a:solidFill>
              <a:srgbClr val="FFFFFF"/>
            </a:solidFill>
            <a:prstDash val="solid"/>
            <a:round/>
            <a:headEnd len="med" w="med" type="none"/>
            <a:tailEnd len="med" w="med" type="triangle"/>
          </a:ln>
        </p:spPr>
      </p:cxnSp>
      <p:cxnSp>
        <p:nvCxnSpPr>
          <p:cNvPr id="347" name="Google Shape;347;p27"/>
          <p:cNvCxnSpPr>
            <a:stCxn id="330" idx="6"/>
            <a:endCxn id="334" idx="2"/>
          </p:cNvCxnSpPr>
          <p:nvPr/>
        </p:nvCxnSpPr>
        <p:spPr>
          <a:xfrm>
            <a:off x="5217266" y="3782893"/>
            <a:ext cx="389700" cy="0"/>
          </a:xfrm>
          <a:prstGeom prst="straightConnector1">
            <a:avLst/>
          </a:prstGeom>
          <a:noFill/>
          <a:ln cap="flat" cmpd="sng" w="9525">
            <a:solidFill>
              <a:srgbClr val="FFFFFF"/>
            </a:solidFill>
            <a:prstDash val="solid"/>
            <a:round/>
            <a:headEnd len="med" w="med" type="none"/>
            <a:tailEnd len="med" w="med" type="triangle"/>
          </a:ln>
        </p:spPr>
      </p:cxnSp>
      <p:cxnSp>
        <p:nvCxnSpPr>
          <p:cNvPr id="348" name="Google Shape;348;p27"/>
          <p:cNvCxnSpPr>
            <a:stCxn id="330" idx="6"/>
            <a:endCxn id="335" idx="2"/>
          </p:cNvCxnSpPr>
          <p:nvPr/>
        </p:nvCxnSpPr>
        <p:spPr>
          <a:xfrm>
            <a:off x="5217266" y="3782893"/>
            <a:ext cx="389700" cy="827100"/>
          </a:xfrm>
          <a:prstGeom prst="straightConnector1">
            <a:avLst/>
          </a:prstGeom>
          <a:noFill/>
          <a:ln cap="flat" cmpd="sng" w="9525">
            <a:solidFill>
              <a:srgbClr val="FFFFFF"/>
            </a:solidFill>
            <a:prstDash val="solid"/>
            <a:round/>
            <a:headEnd len="med" w="med" type="none"/>
            <a:tailEnd len="med" w="med" type="triangle"/>
          </a:ln>
        </p:spPr>
      </p:cxnSp>
      <p:cxnSp>
        <p:nvCxnSpPr>
          <p:cNvPr id="349" name="Google Shape;349;p27"/>
          <p:cNvCxnSpPr>
            <a:stCxn id="331" idx="6"/>
            <a:endCxn id="333" idx="2"/>
          </p:cNvCxnSpPr>
          <p:nvPr/>
        </p:nvCxnSpPr>
        <p:spPr>
          <a:xfrm flipH="1" rot="10800000">
            <a:off x="5217266" y="2915964"/>
            <a:ext cx="389700" cy="1694100"/>
          </a:xfrm>
          <a:prstGeom prst="straightConnector1">
            <a:avLst/>
          </a:prstGeom>
          <a:noFill/>
          <a:ln cap="flat" cmpd="sng" w="9525">
            <a:solidFill>
              <a:srgbClr val="FFFFFF"/>
            </a:solidFill>
            <a:prstDash val="solid"/>
            <a:round/>
            <a:headEnd len="med" w="med" type="none"/>
            <a:tailEnd len="med" w="med" type="triangle"/>
          </a:ln>
        </p:spPr>
      </p:cxnSp>
      <p:cxnSp>
        <p:nvCxnSpPr>
          <p:cNvPr id="350" name="Google Shape;350;p27"/>
          <p:cNvCxnSpPr>
            <a:stCxn id="331" idx="6"/>
            <a:endCxn id="334" idx="2"/>
          </p:cNvCxnSpPr>
          <p:nvPr/>
        </p:nvCxnSpPr>
        <p:spPr>
          <a:xfrm flipH="1" rot="10800000">
            <a:off x="5217266" y="3782964"/>
            <a:ext cx="389700" cy="827100"/>
          </a:xfrm>
          <a:prstGeom prst="straightConnector1">
            <a:avLst/>
          </a:prstGeom>
          <a:noFill/>
          <a:ln cap="flat" cmpd="sng" w="9525">
            <a:solidFill>
              <a:srgbClr val="FFFFFF"/>
            </a:solidFill>
            <a:prstDash val="solid"/>
            <a:round/>
            <a:headEnd len="med" w="med" type="none"/>
            <a:tailEnd len="med" w="med" type="triangle"/>
          </a:ln>
        </p:spPr>
      </p:cxnSp>
      <p:cxnSp>
        <p:nvCxnSpPr>
          <p:cNvPr id="351" name="Google Shape;351;p27"/>
          <p:cNvCxnSpPr>
            <a:stCxn id="331" idx="6"/>
            <a:endCxn id="335" idx="2"/>
          </p:cNvCxnSpPr>
          <p:nvPr/>
        </p:nvCxnSpPr>
        <p:spPr>
          <a:xfrm>
            <a:off x="5217266" y="4610064"/>
            <a:ext cx="389700" cy="0"/>
          </a:xfrm>
          <a:prstGeom prst="straightConnector1">
            <a:avLst/>
          </a:prstGeom>
          <a:noFill/>
          <a:ln cap="flat" cmpd="sng" w="9525">
            <a:solidFill>
              <a:srgbClr val="FFFFFF"/>
            </a:solidFill>
            <a:prstDash val="solid"/>
            <a:round/>
            <a:headEnd len="med" w="med" type="none"/>
            <a:tailEnd len="med" w="med" type="triangle"/>
          </a:ln>
        </p:spPr>
      </p:cxnSp>
      <p:cxnSp>
        <p:nvCxnSpPr>
          <p:cNvPr id="352" name="Google Shape;352;p27"/>
          <p:cNvCxnSpPr>
            <a:stCxn id="333" idx="6"/>
            <a:endCxn id="336" idx="2"/>
          </p:cNvCxnSpPr>
          <p:nvPr/>
        </p:nvCxnSpPr>
        <p:spPr>
          <a:xfrm>
            <a:off x="6222116" y="2915999"/>
            <a:ext cx="291900" cy="0"/>
          </a:xfrm>
          <a:prstGeom prst="straightConnector1">
            <a:avLst/>
          </a:prstGeom>
          <a:noFill/>
          <a:ln cap="flat" cmpd="sng" w="9525">
            <a:solidFill>
              <a:srgbClr val="FFFFFF"/>
            </a:solidFill>
            <a:prstDash val="solid"/>
            <a:round/>
            <a:headEnd len="med" w="med" type="none"/>
            <a:tailEnd len="med" w="med" type="triangle"/>
          </a:ln>
        </p:spPr>
      </p:cxnSp>
      <p:cxnSp>
        <p:nvCxnSpPr>
          <p:cNvPr id="353" name="Google Shape;353;p27"/>
          <p:cNvCxnSpPr>
            <a:stCxn id="333" idx="6"/>
            <a:endCxn id="337" idx="2"/>
          </p:cNvCxnSpPr>
          <p:nvPr/>
        </p:nvCxnSpPr>
        <p:spPr>
          <a:xfrm>
            <a:off x="6222116" y="2915999"/>
            <a:ext cx="291900" cy="867000"/>
          </a:xfrm>
          <a:prstGeom prst="straightConnector1">
            <a:avLst/>
          </a:prstGeom>
          <a:noFill/>
          <a:ln cap="flat" cmpd="sng" w="9525">
            <a:solidFill>
              <a:srgbClr val="FFFFFF"/>
            </a:solidFill>
            <a:prstDash val="solid"/>
            <a:round/>
            <a:headEnd len="med" w="med" type="none"/>
            <a:tailEnd len="med" w="med" type="triangle"/>
          </a:ln>
        </p:spPr>
      </p:cxnSp>
      <p:cxnSp>
        <p:nvCxnSpPr>
          <p:cNvPr id="354" name="Google Shape;354;p27"/>
          <p:cNvCxnSpPr>
            <a:stCxn id="333" idx="6"/>
            <a:endCxn id="338" idx="2"/>
          </p:cNvCxnSpPr>
          <p:nvPr/>
        </p:nvCxnSpPr>
        <p:spPr>
          <a:xfrm>
            <a:off x="6222116" y="2915999"/>
            <a:ext cx="291900" cy="1694100"/>
          </a:xfrm>
          <a:prstGeom prst="straightConnector1">
            <a:avLst/>
          </a:prstGeom>
          <a:noFill/>
          <a:ln cap="flat" cmpd="sng" w="9525">
            <a:solidFill>
              <a:srgbClr val="FFFFFF"/>
            </a:solidFill>
            <a:prstDash val="solid"/>
            <a:round/>
            <a:headEnd len="med" w="med" type="none"/>
            <a:tailEnd len="med" w="med" type="triangle"/>
          </a:ln>
        </p:spPr>
      </p:cxnSp>
      <p:cxnSp>
        <p:nvCxnSpPr>
          <p:cNvPr id="355" name="Google Shape;355;p27"/>
          <p:cNvCxnSpPr>
            <a:stCxn id="336" idx="6"/>
            <a:endCxn id="339" idx="2"/>
          </p:cNvCxnSpPr>
          <p:nvPr/>
        </p:nvCxnSpPr>
        <p:spPr>
          <a:xfrm>
            <a:off x="7129298" y="2915988"/>
            <a:ext cx="328500" cy="867000"/>
          </a:xfrm>
          <a:prstGeom prst="straightConnector1">
            <a:avLst/>
          </a:prstGeom>
          <a:noFill/>
          <a:ln cap="flat" cmpd="sng" w="9525">
            <a:solidFill>
              <a:srgbClr val="FFFFFF"/>
            </a:solidFill>
            <a:prstDash val="solid"/>
            <a:round/>
            <a:headEnd len="med" w="med" type="none"/>
            <a:tailEnd len="med" w="med" type="triangle"/>
          </a:ln>
        </p:spPr>
      </p:cxnSp>
      <p:cxnSp>
        <p:nvCxnSpPr>
          <p:cNvPr id="356" name="Google Shape;356;p27"/>
          <p:cNvCxnSpPr>
            <a:stCxn id="337" idx="6"/>
            <a:endCxn id="339" idx="2"/>
          </p:cNvCxnSpPr>
          <p:nvPr/>
        </p:nvCxnSpPr>
        <p:spPr>
          <a:xfrm>
            <a:off x="7129298" y="3782893"/>
            <a:ext cx="328500" cy="0"/>
          </a:xfrm>
          <a:prstGeom prst="straightConnector1">
            <a:avLst/>
          </a:prstGeom>
          <a:noFill/>
          <a:ln cap="flat" cmpd="sng" w="9525">
            <a:solidFill>
              <a:srgbClr val="FFFFFF"/>
            </a:solidFill>
            <a:prstDash val="solid"/>
            <a:round/>
            <a:headEnd len="med" w="med" type="none"/>
            <a:tailEnd len="med" w="med" type="triangle"/>
          </a:ln>
        </p:spPr>
      </p:cxnSp>
      <p:cxnSp>
        <p:nvCxnSpPr>
          <p:cNvPr id="357" name="Google Shape;357;p27"/>
          <p:cNvCxnSpPr>
            <a:stCxn id="338" idx="6"/>
            <a:endCxn id="339" idx="2"/>
          </p:cNvCxnSpPr>
          <p:nvPr/>
        </p:nvCxnSpPr>
        <p:spPr>
          <a:xfrm flipH="1" rot="10800000">
            <a:off x="7129298" y="3782964"/>
            <a:ext cx="328500" cy="827100"/>
          </a:xfrm>
          <a:prstGeom prst="straightConnector1">
            <a:avLst/>
          </a:prstGeom>
          <a:noFill/>
          <a:ln cap="flat" cmpd="sng" w="9525">
            <a:solidFill>
              <a:srgbClr val="FFFFFF"/>
            </a:solidFill>
            <a:prstDash val="solid"/>
            <a:round/>
            <a:headEnd len="med" w="med" type="none"/>
            <a:tailEnd len="med" w="med" type="triangle"/>
          </a:ln>
        </p:spPr>
      </p:cxnSp>
      <p:cxnSp>
        <p:nvCxnSpPr>
          <p:cNvPr id="358" name="Google Shape;358;p27"/>
          <p:cNvCxnSpPr>
            <a:stCxn id="334" idx="6"/>
            <a:endCxn id="336" idx="2"/>
          </p:cNvCxnSpPr>
          <p:nvPr/>
        </p:nvCxnSpPr>
        <p:spPr>
          <a:xfrm flipH="1" rot="10800000">
            <a:off x="6222116" y="2915893"/>
            <a:ext cx="291900" cy="867000"/>
          </a:xfrm>
          <a:prstGeom prst="straightConnector1">
            <a:avLst/>
          </a:prstGeom>
          <a:noFill/>
          <a:ln cap="flat" cmpd="sng" w="9525">
            <a:solidFill>
              <a:srgbClr val="FFFFFF"/>
            </a:solidFill>
            <a:prstDash val="solid"/>
            <a:round/>
            <a:headEnd len="med" w="med" type="none"/>
            <a:tailEnd len="med" w="med" type="triangle"/>
          </a:ln>
        </p:spPr>
      </p:cxnSp>
      <p:cxnSp>
        <p:nvCxnSpPr>
          <p:cNvPr id="359" name="Google Shape;359;p27"/>
          <p:cNvCxnSpPr>
            <a:stCxn id="334" idx="6"/>
            <a:endCxn id="337" idx="2"/>
          </p:cNvCxnSpPr>
          <p:nvPr/>
        </p:nvCxnSpPr>
        <p:spPr>
          <a:xfrm>
            <a:off x="6222116" y="3782893"/>
            <a:ext cx="291900" cy="0"/>
          </a:xfrm>
          <a:prstGeom prst="straightConnector1">
            <a:avLst/>
          </a:prstGeom>
          <a:noFill/>
          <a:ln cap="flat" cmpd="sng" w="9525">
            <a:solidFill>
              <a:srgbClr val="FFFFFF"/>
            </a:solidFill>
            <a:prstDash val="solid"/>
            <a:round/>
            <a:headEnd len="med" w="med" type="none"/>
            <a:tailEnd len="med" w="med" type="triangle"/>
          </a:ln>
        </p:spPr>
      </p:cxnSp>
      <p:cxnSp>
        <p:nvCxnSpPr>
          <p:cNvPr id="360" name="Google Shape;360;p27"/>
          <p:cNvCxnSpPr>
            <a:stCxn id="334" idx="6"/>
            <a:endCxn id="338" idx="2"/>
          </p:cNvCxnSpPr>
          <p:nvPr/>
        </p:nvCxnSpPr>
        <p:spPr>
          <a:xfrm>
            <a:off x="6222116" y="3782893"/>
            <a:ext cx="291900" cy="827100"/>
          </a:xfrm>
          <a:prstGeom prst="straightConnector1">
            <a:avLst/>
          </a:prstGeom>
          <a:noFill/>
          <a:ln cap="flat" cmpd="sng" w="9525">
            <a:solidFill>
              <a:srgbClr val="FFFFFF"/>
            </a:solidFill>
            <a:prstDash val="solid"/>
            <a:round/>
            <a:headEnd len="med" w="med" type="none"/>
            <a:tailEnd len="med" w="med" type="triangle"/>
          </a:ln>
        </p:spPr>
      </p:cxnSp>
      <p:cxnSp>
        <p:nvCxnSpPr>
          <p:cNvPr id="361" name="Google Shape;361;p27"/>
          <p:cNvCxnSpPr>
            <a:stCxn id="335" idx="6"/>
            <a:endCxn id="336" idx="2"/>
          </p:cNvCxnSpPr>
          <p:nvPr/>
        </p:nvCxnSpPr>
        <p:spPr>
          <a:xfrm flipH="1" rot="10800000">
            <a:off x="6222116" y="2915964"/>
            <a:ext cx="291900" cy="1694100"/>
          </a:xfrm>
          <a:prstGeom prst="straightConnector1">
            <a:avLst/>
          </a:prstGeom>
          <a:noFill/>
          <a:ln cap="flat" cmpd="sng" w="9525">
            <a:solidFill>
              <a:srgbClr val="FFFFFF"/>
            </a:solidFill>
            <a:prstDash val="solid"/>
            <a:round/>
            <a:headEnd len="med" w="med" type="none"/>
            <a:tailEnd len="med" w="med" type="triangle"/>
          </a:ln>
        </p:spPr>
      </p:cxnSp>
      <p:cxnSp>
        <p:nvCxnSpPr>
          <p:cNvPr id="362" name="Google Shape;362;p27"/>
          <p:cNvCxnSpPr>
            <a:stCxn id="335" idx="6"/>
            <a:endCxn id="337" idx="2"/>
          </p:cNvCxnSpPr>
          <p:nvPr/>
        </p:nvCxnSpPr>
        <p:spPr>
          <a:xfrm flipH="1" rot="10800000">
            <a:off x="6222116" y="3782964"/>
            <a:ext cx="291900" cy="827100"/>
          </a:xfrm>
          <a:prstGeom prst="straightConnector1">
            <a:avLst/>
          </a:prstGeom>
          <a:noFill/>
          <a:ln cap="flat" cmpd="sng" w="9525">
            <a:solidFill>
              <a:srgbClr val="FFFFFF"/>
            </a:solidFill>
            <a:prstDash val="solid"/>
            <a:round/>
            <a:headEnd len="med" w="med" type="none"/>
            <a:tailEnd len="med" w="med" type="triangle"/>
          </a:ln>
        </p:spPr>
      </p:cxnSp>
      <p:cxnSp>
        <p:nvCxnSpPr>
          <p:cNvPr id="363" name="Google Shape;363;p27"/>
          <p:cNvCxnSpPr>
            <a:stCxn id="335" idx="6"/>
            <a:endCxn id="338" idx="2"/>
          </p:cNvCxnSpPr>
          <p:nvPr/>
        </p:nvCxnSpPr>
        <p:spPr>
          <a:xfrm>
            <a:off x="6222116" y="4610064"/>
            <a:ext cx="2919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8"/>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28"/>
          <p:cNvSpPr txBox="1"/>
          <p:nvPr>
            <p:ph idx="4294967295" type="title"/>
          </p:nvPr>
        </p:nvSpPr>
        <p:spPr>
          <a:xfrm>
            <a:off x="937238" y="12510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Majority Vote Bizim Projemizde Nasıl Çalışıyor?</a:t>
            </a:r>
            <a:endParaRPr sz="1800">
              <a:solidFill>
                <a:schemeClr val="lt1"/>
              </a:solidFill>
            </a:endParaRPr>
          </a:p>
        </p:txBody>
      </p:sp>
      <p:sp>
        <p:nvSpPr>
          <p:cNvPr id="370" name="Google Shape;370;p28"/>
          <p:cNvSpPr txBox="1"/>
          <p:nvPr>
            <p:ph idx="4294967295" type="body"/>
          </p:nvPr>
        </p:nvSpPr>
        <p:spPr>
          <a:xfrm>
            <a:off x="937250" y="779775"/>
            <a:ext cx="67815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Şu şekilde özetlemek gerekirse, bir kişi için bu 3 model çalışıyor. Ve çoğunluk kişi için churn’den yanaysa kişi churn, normalden yanaysa kişi normal olarak etiketleniyor.</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Örnek Olarak </a:t>
            </a:r>
            <a:endParaRPr b="1" sz="1200">
              <a:solidFill>
                <a:srgbClr val="FFFFFF"/>
              </a:solidFill>
            </a:endParaRPr>
          </a:p>
          <a:p>
            <a:pPr indent="0" lvl="0" marL="0" rtl="0" algn="l">
              <a:spcBef>
                <a:spcPts val="0"/>
              </a:spcBef>
              <a:spcAft>
                <a:spcPts val="0"/>
              </a:spcAft>
              <a:buNone/>
            </a:pPr>
            <a:r>
              <a:rPr b="1" lang="en" sz="1200">
                <a:solidFill>
                  <a:srgbClr val="FFFFFF"/>
                </a:solidFill>
              </a:rPr>
              <a:t>Keras kişi için : </a:t>
            </a:r>
            <a:r>
              <a:rPr b="1" lang="en" sz="1200">
                <a:solidFill>
                  <a:srgbClr val="FF0000"/>
                </a:solidFill>
              </a:rPr>
              <a:t>1</a:t>
            </a:r>
            <a:r>
              <a:rPr b="1" lang="en" sz="1200">
                <a:solidFill>
                  <a:srgbClr val="FFFFFF"/>
                </a:solidFill>
              </a:rPr>
              <a:t>,</a:t>
            </a:r>
            <a:r>
              <a:rPr b="1" lang="en" sz="1200">
                <a:solidFill>
                  <a:srgbClr val="FFFFFF"/>
                </a:solidFill>
              </a:rPr>
              <a:t> Geleneksel ML: </a:t>
            </a:r>
            <a:r>
              <a:rPr b="1" lang="en" sz="1200">
                <a:solidFill>
                  <a:srgbClr val="FF0000"/>
                </a:solidFill>
              </a:rPr>
              <a:t>1</a:t>
            </a:r>
            <a:r>
              <a:rPr b="1" lang="en" sz="1200">
                <a:solidFill>
                  <a:srgbClr val="FFFFFF"/>
                </a:solidFill>
              </a:rPr>
              <a:t> dediğinde çoğunluk sağlandığından olasılık bazlı ML : </a:t>
            </a:r>
            <a:r>
              <a:rPr b="1" lang="en" sz="1200">
                <a:solidFill>
                  <a:srgbClr val="66FF33"/>
                </a:solidFill>
              </a:rPr>
              <a:t>0</a:t>
            </a:r>
            <a:r>
              <a:rPr b="1" lang="en" sz="1200">
                <a:solidFill>
                  <a:srgbClr val="FFFFFF"/>
                </a:solidFill>
              </a:rPr>
              <a:t> dese bile kişi </a:t>
            </a:r>
            <a:r>
              <a:rPr b="1" lang="en" sz="1200">
                <a:solidFill>
                  <a:srgbClr val="FF0000"/>
                </a:solidFill>
              </a:rPr>
              <a:t>1</a:t>
            </a:r>
            <a:r>
              <a:rPr b="1" lang="en" sz="1200">
                <a:solidFill>
                  <a:srgbClr val="FFFFFF"/>
                </a:solidFill>
              </a:rPr>
              <a:t> olarak etiketleniyor.</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p:txBody>
      </p:sp>
      <p:sp>
        <p:nvSpPr>
          <p:cNvPr id="371" name="Google Shape;371;p28"/>
          <p:cNvSpPr/>
          <p:nvPr/>
        </p:nvSpPr>
        <p:spPr>
          <a:xfrm>
            <a:off x="1391425" y="31110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Kişi Verisi</a:t>
            </a:r>
            <a:endParaRPr/>
          </a:p>
        </p:txBody>
      </p:sp>
      <p:sp>
        <p:nvSpPr>
          <p:cNvPr id="372" name="Google Shape;372;p28"/>
          <p:cNvSpPr/>
          <p:nvPr/>
        </p:nvSpPr>
        <p:spPr>
          <a:xfrm>
            <a:off x="2785500" y="20632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Keras Modeli</a:t>
            </a:r>
            <a:endParaRPr/>
          </a:p>
        </p:txBody>
      </p:sp>
      <p:sp>
        <p:nvSpPr>
          <p:cNvPr id="373" name="Google Shape;373;p28"/>
          <p:cNvSpPr/>
          <p:nvPr/>
        </p:nvSpPr>
        <p:spPr>
          <a:xfrm>
            <a:off x="2785500"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Geleneksel ML</a:t>
            </a:r>
            <a:endParaRPr sz="1200">
              <a:latin typeface="Montserrat"/>
              <a:ea typeface="Montserrat"/>
              <a:cs typeface="Montserrat"/>
              <a:sym typeface="Montserrat"/>
            </a:endParaRPr>
          </a:p>
        </p:txBody>
      </p:sp>
      <p:sp>
        <p:nvSpPr>
          <p:cNvPr id="374" name="Google Shape;374;p28"/>
          <p:cNvSpPr/>
          <p:nvPr/>
        </p:nvSpPr>
        <p:spPr>
          <a:xfrm>
            <a:off x="2785500" y="41588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Olasılık Bazlı ML</a:t>
            </a:r>
            <a:endParaRPr/>
          </a:p>
        </p:txBody>
      </p:sp>
      <p:sp>
        <p:nvSpPr>
          <p:cNvPr id="375" name="Google Shape;375;p28"/>
          <p:cNvSpPr/>
          <p:nvPr/>
        </p:nvSpPr>
        <p:spPr>
          <a:xfrm>
            <a:off x="4179575" y="31110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Majority Vote</a:t>
            </a:r>
            <a:endParaRPr/>
          </a:p>
        </p:txBody>
      </p:sp>
      <p:sp>
        <p:nvSpPr>
          <p:cNvPr id="376" name="Google Shape;376;p28"/>
          <p:cNvSpPr/>
          <p:nvPr/>
        </p:nvSpPr>
        <p:spPr>
          <a:xfrm>
            <a:off x="5573650" y="31110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Sonuç</a:t>
            </a:r>
            <a:endParaRPr/>
          </a:p>
        </p:txBody>
      </p:sp>
      <p:sp>
        <p:nvSpPr>
          <p:cNvPr id="377" name="Google Shape;377;p28"/>
          <p:cNvSpPr/>
          <p:nvPr/>
        </p:nvSpPr>
        <p:spPr>
          <a:xfrm>
            <a:off x="2785500" y="20632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Keras</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DL</a:t>
            </a:r>
            <a:endParaRPr sz="1200">
              <a:latin typeface="Montserrat"/>
              <a:ea typeface="Montserrat"/>
              <a:cs typeface="Montserrat"/>
              <a:sym typeface="Montserrat"/>
            </a:endParaRPr>
          </a:p>
        </p:txBody>
      </p:sp>
      <p:sp>
        <p:nvSpPr>
          <p:cNvPr id="378" name="Google Shape;378;p28"/>
          <p:cNvSpPr/>
          <p:nvPr/>
        </p:nvSpPr>
        <p:spPr>
          <a:xfrm>
            <a:off x="2785500" y="41588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Olasılık Bazlı</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ML</a:t>
            </a:r>
            <a:endParaRPr sz="1200">
              <a:latin typeface="Montserrat"/>
              <a:ea typeface="Montserrat"/>
              <a:cs typeface="Montserrat"/>
              <a:sym typeface="Montserrat"/>
            </a:endParaRPr>
          </a:p>
        </p:txBody>
      </p:sp>
      <p:sp>
        <p:nvSpPr>
          <p:cNvPr id="379" name="Google Shape;379;p28"/>
          <p:cNvSpPr/>
          <p:nvPr/>
        </p:nvSpPr>
        <p:spPr>
          <a:xfrm>
            <a:off x="1391425"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Kişi Verileri</a:t>
            </a:r>
            <a:endParaRPr sz="1200">
              <a:latin typeface="Montserrat"/>
              <a:ea typeface="Montserrat"/>
              <a:cs typeface="Montserrat"/>
              <a:sym typeface="Montserrat"/>
            </a:endParaRPr>
          </a:p>
        </p:txBody>
      </p:sp>
      <p:sp>
        <p:nvSpPr>
          <p:cNvPr id="380" name="Google Shape;380;p28"/>
          <p:cNvSpPr/>
          <p:nvPr/>
        </p:nvSpPr>
        <p:spPr>
          <a:xfrm>
            <a:off x="4179575"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Majority Vote</a:t>
            </a:r>
            <a:endParaRPr sz="1200">
              <a:latin typeface="Montserrat"/>
              <a:ea typeface="Montserrat"/>
              <a:cs typeface="Montserrat"/>
              <a:sym typeface="Montserrat"/>
            </a:endParaRPr>
          </a:p>
        </p:txBody>
      </p:sp>
      <p:sp>
        <p:nvSpPr>
          <p:cNvPr id="381" name="Google Shape;381;p28"/>
          <p:cNvSpPr/>
          <p:nvPr/>
        </p:nvSpPr>
        <p:spPr>
          <a:xfrm>
            <a:off x="5573650"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Sonuç</a:t>
            </a:r>
            <a:endParaRPr sz="1200">
              <a:latin typeface="Montserrat"/>
              <a:ea typeface="Montserrat"/>
              <a:cs typeface="Montserrat"/>
              <a:sym typeface="Montserrat"/>
            </a:endParaRPr>
          </a:p>
        </p:txBody>
      </p:sp>
      <p:cxnSp>
        <p:nvCxnSpPr>
          <p:cNvPr id="382" name="Google Shape;382;p28"/>
          <p:cNvCxnSpPr>
            <a:stCxn id="379" idx="3"/>
            <a:endCxn id="377" idx="1"/>
          </p:cNvCxnSpPr>
          <p:nvPr/>
        </p:nvCxnSpPr>
        <p:spPr>
          <a:xfrm flipH="1" rot="10800000">
            <a:off x="2501425" y="24598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383" name="Google Shape;383;p28"/>
          <p:cNvCxnSpPr>
            <a:stCxn id="379" idx="3"/>
            <a:endCxn id="373" idx="1"/>
          </p:cNvCxnSpPr>
          <p:nvPr/>
        </p:nvCxnSpPr>
        <p:spPr>
          <a:xfrm>
            <a:off x="2501425" y="3507750"/>
            <a:ext cx="284100" cy="0"/>
          </a:xfrm>
          <a:prstGeom prst="straightConnector1">
            <a:avLst/>
          </a:prstGeom>
          <a:noFill/>
          <a:ln cap="flat" cmpd="sng" w="9525">
            <a:solidFill>
              <a:srgbClr val="FFFFFF"/>
            </a:solidFill>
            <a:prstDash val="solid"/>
            <a:round/>
            <a:headEnd len="med" w="med" type="none"/>
            <a:tailEnd len="med" w="med" type="triangle"/>
          </a:ln>
        </p:spPr>
      </p:cxnSp>
      <p:cxnSp>
        <p:nvCxnSpPr>
          <p:cNvPr id="384" name="Google Shape;384;p28"/>
          <p:cNvCxnSpPr>
            <a:stCxn id="379" idx="3"/>
            <a:endCxn id="378" idx="1"/>
          </p:cNvCxnSpPr>
          <p:nvPr/>
        </p:nvCxnSpPr>
        <p:spPr>
          <a:xfrm>
            <a:off x="2501425" y="35077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385" name="Google Shape;385;p28"/>
          <p:cNvCxnSpPr>
            <a:stCxn id="377" idx="3"/>
            <a:endCxn id="380" idx="1"/>
          </p:cNvCxnSpPr>
          <p:nvPr/>
        </p:nvCxnSpPr>
        <p:spPr>
          <a:xfrm>
            <a:off x="3895500" y="24599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386" name="Google Shape;386;p28"/>
          <p:cNvCxnSpPr>
            <a:stCxn id="373" idx="3"/>
            <a:endCxn id="380" idx="1"/>
          </p:cNvCxnSpPr>
          <p:nvPr/>
        </p:nvCxnSpPr>
        <p:spPr>
          <a:xfrm>
            <a:off x="3895500" y="3507750"/>
            <a:ext cx="284100" cy="0"/>
          </a:xfrm>
          <a:prstGeom prst="straightConnector1">
            <a:avLst/>
          </a:prstGeom>
          <a:noFill/>
          <a:ln cap="flat" cmpd="sng" w="9525">
            <a:solidFill>
              <a:srgbClr val="FFFFFF"/>
            </a:solidFill>
            <a:prstDash val="solid"/>
            <a:round/>
            <a:headEnd len="med" w="med" type="none"/>
            <a:tailEnd len="med" w="med" type="triangle"/>
          </a:ln>
        </p:spPr>
      </p:cxnSp>
      <p:cxnSp>
        <p:nvCxnSpPr>
          <p:cNvPr id="387" name="Google Shape;387;p28"/>
          <p:cNvCxnSpPr>
            <a:stCxn id="378" idx="3"/>
            <a:endCxn id="380" idx="1"/>
          </p:cNvCxnSpPr>
          <p:nvPr/>
        </p:nvCxnSpPr>
        <p:spPr>
          <a:xfrm flipH="1" rot="10800000">
            <a:off x="3895500" y="35076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388" name="Google Shape;388;p28"/>
          <p:cNvCxnSpPr>
            <a:stCxn id="380" idx="3"/>
            <a:endCxn id="381" idx="1"/>
          </p:cNvCxnSpPr>
          <p:nvPr/>
        </p:nvCxnSpPr>
        <p:spPr>
          <a:xfrm>
            <a:off x="5289575" y="3507750"/>
            <a:ext cx="2841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482351" y="117475"/>
            <a:ext cx="6027300" cy="63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Ulaşılan Sonuçlar</a:t>
            </a:r>
            <a:endParaRPr/>
          </a:p>
        </p:txBody>
      </p:sp>
      <p:graphicFrame>
        <p:nvGraphicFramePr>
          <p:cNvPr id="394" name="Google Shape;394;p29"/>
          <p:cNvGraphicFramePr/>
          <p:nvPr/>
        </p:nvGraphicFramePr>
        <p:xfrm>
          <a:off x="306600" y="1337631"/>
          <a:ext cx="3000000" cy="3000000"/>
        </p:xfrm>
        <a:graphic>
          <a:graphicData uri="http://schemas.openxmlformats.org/drawingml/2006/table">
            <a:tbl>
              <a:tblPr>
                <a:noFill/>
                <a:tableStyleId>{7735AB4A-3AAF-401D-92FF-D63636067C35}</a:tableStyleId>
              </a:tblPr>
              <a:tblGrid>
                <a:gridCol w="916450"/>
                <a:gridCol w="916450"/>
                <a:gridCol w="916450"/>
              </a:tblGrid>
              <a:tr h="549375">
                <a:tc>
                  <a:txBody>
                    <a:bodyPr>
                      <a:noAutofit/>
                    </a:bodyPr>
                    <a:lstStyle/>
                    <a:p>
                      <a:pPr indent="0" lvl="0" marL="0" rtl="0" algn="r">
                        <a:spcBef>
                          <a:spcPts val="0"/>
                        </a:spcBef>
                        <a:spcAft>
                          <a:spcPts val="0"/>
                        </a:spcAft>
                        <a:buNone/>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549375">
                <a:tc>
                  <a:txBody>
                    <a:bodyPr>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1118</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54</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356625">
                <a:tc>
                  <a:txBody>
                    <a:bodyPr>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269</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134</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sp>
        <p:nvSpPr>
          <p:cNvPr id="395" name="Google Shape;395;p29"/>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6" name="Google Shape;396;p29"/>
          <p:cNvGraphicFramePr/>
          <p:nvPr/>
        </p:nvGraphicFramePr>
        <p:xfrm>
          <a:off x="3229125" y="1337631"/>
          <a:ext cx="3000000" cy="3000000"/>
        </p:xfrm>
        <a:graphic>
          <a:graphicData uri="http://schemas.openxmlformats.org/drawingml/2006/table">
            <a:tbl>
              <a:tblPr>
                <a:noFill/>
                <a:tableStyleId>{7735AB4A-3AAF-401D-92FF-D63636067C35}</a:tableStyleId>
              </a:tblPr>
              <a:tblGrid>
                <a:gridCol w="916450"/>
                <a:gridCol w="916450"/>
                <a:gridCol w="916450"/>
              </a:tblGrid>
              <a:tr h="549375">
                <a:tc>
                  <a:txBody>
                    <a:bodyPr>
                      <a:noAutofit/>
                    </a:bodyPr>
                    <a:lstStyle/>
                    <a:p>
                      <a:pPr indent="0" lvl="0" marL="0" rtl="0" algn="r">
                        <a:spcBef>
                          <a:spcPts val="0"/>
                        </a:spcBef>
                        <a:spcAft>
                          <a:spcPts val="0"/>
                        </a:spcAft>
                        <a:buNone/>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54937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1093</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79</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35662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220</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183</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graphicFrame>
        <p:nvGraphicFramePr>
          <p:cNvPr id="397" name="Google Shape;397;p29"/>
          <p:cNvGraphicFramePr/>
          <p:nvPr/>
        </p:nvGraphicFramePr>
        <p:xfrm>
          <a:off x="6151650" y="1337631"/>
          <a:ext cx="3000000" cy="3000000"/>
        </p:xfrm>
        <a:graphic>
          <a:graphicData uri="http://schemas.openxmlformats.org/drawingml/2006/table">
            <a:tbl>
              <a:tblPr>
                <a:noFill/>
                <a:tableStyleId>{7735AB4A-3AAF-401D-92FF-D63636067C35}</a:tableStyleId>
              </a:tblPr>
              <a:tblGrid>
                <a:gridCol w="916450"/>
                <a:gridCol w="916450"/>
                <a:gridCol w="916450"/>
              </a:tblGrid>
              <a:tr h="549375">
                <a:tc>
                  <a:txBody>
                    <a:bodyPr>
                      <a:noAutofit/>
                    </a:bodyPr>
                    <a:lstStyle/>
                    <a:p>
                      <a:pPr indent="0" lvl="0" marL="0" rtl="0" algn="r">
                        <a:spcBef>
                          <a:spcPts val="0"/>
                        </a:spcBef>
                        <a:spcAft>
                          <a:spcPts val="0"/>
                        </a:spcAft>
                        <a:buNone/>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54937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10</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20</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35662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30</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15</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sp>
        <p:nvSpPr>
          <p:cNvPr id="398" name="Google Shape;398;p29"/>
          <p:cNvSpPr txBox="1"/>
          <p:nvPr/>
        </p:nvSpPr>
        <p:spPr>
          <a:xfrm>
            <a:off x="670900" y="880100"/>
            <a:ext cx="19548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Keras </a:t>
            </a:r>
            <a:endParaRPr b="1" sz="1800">
              <a:solidFill>
                <a:srgbClr val="FFFFFF"/>
              </a:solidFill>
              <a:latin typeface="Hind"/>
              <a:ea typeface="Hind"/>
              <a:cs typeface="Hind"/>
              <a:sym typeface="Hind"/>
            </a:endParaRPr>
          </a:p>
        </p:txBody>
      </p:sp>
      <p:sp>
        <p:nvSpPr>
          <p:cNvPr id="399" name="Google Shape;399;p29"/>
          <p:cNvSpPr txBox="1"/>
          <p:nvPr/>
        </p:nvSpPr>
        <p:spPr>
          <a:xfrm>
            <a:off x="3594600" y="909850"/>
            <a:ext cx="19548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Geleneksel ML</a:t>
            </a:r>
            <a:endParaRPr b="1" sz="1800">
              <a:solidFill>
                <a:srgbClr val="FFFFFF"/>
              </a:solidFill>
              <a:latin typeface="Hind"/>
              <a:ea typeface="Hind"/>
              <a:cs typeface="Hind"/>
              <a:sym typeface="Hind"/>
            </a:endParaRPr>
          </a:p>
        </p:txBody>
      </p:sp>
      <p:sp>
        <p:nvSpPr>
          <p:cNvPr id="400" name="Google Shape;400;p29"/>
          <p:cNvSpPr txBox="1"/>
          <p:nvPr/>
        </p:nvSpPr>
        <p:spPr>
          <a:xfrm>
            <a:off x="6660250" y="909850"/>
            <a:ext cx="19548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Olasılık Bazlı ML</a:t>
            </a:r>
            <a:endParaRPr b="1" sz="1800">
              <a:solidFill>
                <a:srgbClr val="FFFFFF"/>
              </a:solidFill>
              <a:latin typeface="Hind"/>
              <a:ea typeface="Hind"/>
              <a:cs typeface="Hind"/>
              <a:sym typeface="Hind"/>
            </a:endParaRPr>
          </a:p>
        </p:txBody>
      </p:sp>
      <p:sp>
        <p:nvSpPr>
          <p:cNvPr id="401" name="Google Shape;401;p29"/>
          <p:cNvSpPr txBox="1"/>
          <p:nvPr/>
        </p:nvSpPr>
        <p:spPr>
          <a:xfrm>
            <a:off x="656475" y="3325600"/>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Hind"/>
                <a:ea typeface="Hind"/>
                <a:cs typeface="Hind"/>
                <a:sym typeface="Hind"/>
              </a:rPr>
              <a:t>Doğruluk Skoru : %79.4</a:t>
            </a:r>
            <a:endParaRPr b="1">
              <a:solidFill>
                <a:srgbClr val="FFFFFF"/>
              </a:solidFill>
              <a:latin typeface="Hind"/>
              <a:ea typeface="Hind"/>
              <a:cs typeface="Hind"/>
              <a:sym typeface="Hind"/>
            </a:endParaRPr>
          </a:p>
        </p:txBody>
      </p:sp>
      <p:sp>
        <p:nvSpPr>
          <p:cNvPr id="402" name="Google Shape;402;p29"/>
          <p:cNvSpPr txBox="1"/>
          <p:nvPr/>
        </p:nvSpPr>
        <p:spPr>
          <a:xfrm>
            <a:off x="3420750" y="3325600"/>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FFFF"/>
                </a:solidFill>
                <a:latin typeface="Hind"/>
                <a:ea typeface="Hind"/>
                <a:cs typeface="Hind"/>
                <a:sym typeface="Hind"/>
              </a:rPr>
              <a:t>Doğruluk Skoru : %81</a:t>
            </a:r>
            <a:endParaRPr b="1">
              <a:solidFill>
                <a:srgbClr val="FFFFFF"/>
              </a:solidFill>
              <a:latin typeface="Hind"/>
              <a:ea typeface="Hind"/>
              <a:cs typeface="Hind"/>
              <a:sym typeface="Hind"/>
            </a:endParaRPr>
          </a:p>
          <a:p>
            <a:pPr indent="0" lvl="0" marL="0" rtl="0" algn="l">
              <a:spcBef>
                <a:spcPts val="0"/>
              </a:spcBef>
              <a:spcAft>
                <a:spcPts val="0"/>
              </a:spcAft>
              <a:buNone/>
            </a:pPr>
            <a:r>
              <a:t/>
            </a:r>
            <a:endParaRPr b="1">
              <a:solidFill>
                <a:srgbClr val="FFFFFF"/>
              </a:solidFill>
              <a:latin typeface="Hind"/>
              <a:ea typeface="Hind"/>
              <a:cs typeface="Hind"/>
              <a:sym typeface="Hind"/>
            </a:endParaRPr>
          </a:p>
        </p:txBody>
      </p:sp>
      <p:sp>
        <p:nvSpPr>
          <p:cNvPr id="403" name="Google Shape;403;p29"/>
          <p:cNvSpPr txBox="1"/>
          <p:nvPr/>
        </p:nvSpPr>
        <p:spPr>
          <a:xfrm>
            <a:off x="6343275" y="3325600"/>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Hind"/>
                <a:ea typeface="Hind"/>
                <a:cs typeface="Hind"/>
                <a:sym typeface="Hind"/>
              </a:rPr>
              <a:t>Doğruluk Skoru : %84.5</a:t>
            </a:r>
            <a:endParaRPr b="1">
              <a:solidFill>
                <a:srgbClr val="FFFFFF"/>
              </a:solidFill>
              <a:latin typeface="Hind"/>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338075" y="103050"/>
            <a:ext cx="6806400" cy="63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Majority Vote Algoritması Sonuçları</a:t>
            </a:r>
            <a:endParaRPr/>
          </a:p>
        </p:txBody>
      </p:sp>
      <p:sp>
        <p:nvSpPr>
          <p:cNvPr id="409" name="Google Shape;409;p30"/>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0" name="Google Shape;410;p30"/>
          <p:cNvGraphicFramePr/>
          <p:nvPr/>
        </p:nvGraphicFramePr>
        <p:xfrm>
          <a:off x="3229125" y="1337631"/>
          <a:ext cx="3000000" cy="3000000"/>
        </p:xfrm>
        <a:graphic>
          <a:graphicData uri="http://schemas.openxmlformats.org/drawingml/2006/table">
            <a:tbl>
              <a:tblPr>
                <a:noFill/>
                <a:tableStyleId>{7735AB4A-3AAF-401D-92FF-D63636067C35}</a:tableStyleId>
              </a:tblPr>
              <a:tblGrid>
                <a:gridCol w="916450"/>
                <a:gridCol w="916450"/>
                <a:gridCol w="916450"/>
              </a:tblGrid>
              <a:tr h="549375">
                <a:tc>
                  <a:txBody>
                    <a:bodyPr>
                      <a:noAutofit/>
                    </a:bodyPr>
                    <a:lstStyle/>
                    <a:p>
                      <a:pPr indent="0" lvl="0" marL="0" rtl="0" algn="r">
                        <a:spcBef>
                          <a:spcPts val="0"/>
                        </a:spcBef>
                        <a:spcAft>
                          <a:spcPts val="0"/>
                        </a:spcAft>
                        <a:buNone/>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54937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1103</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6</a:t>
                      </a:r>
                      <a:r>
                        <a:rPr b="1" lang="en" sz="1800">
                          <a:solidFill>
                            <a:srgbClr val="FFFFFF"/>
                          </a:solidFill>
                          <a:latin typeface="Hind"/>
                          <a:ea typeface="Hind"/>
                          <a:cs typeface="Hind"/>
                          <a:sym typeface="Hind"/>
                        </a:rPr>
                        <a:t>9</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35662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211</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192</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sp>
        <p:nvSpPr>
          <p:cNvPr id="411" name="Google Shape;411;p30"/>
          <p:cNvSpPr txBox="1"/>
          <p:nvPr/>
        </p:nvSpPr>
        <p:spPr>
          <a:xfrm>
            <a:off x="3594600" y="909850"/>
            <a:ext cx="19548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Majority Vote</a:t>
            </a:r>
            <a:endParaRPr b="1" sz="1800">
              <a:solidFill>
                <a:srgbClr val="FFFFFF"/>
              </a:solidFill>
              <a:latin typeface="Hind"/>
              <a:ea typeface="Hind"/>
              <a:cs typeface="Hind"/>
              <a:sym typeface="Hind"/>
            </a:endParaRPr>
          </a:p>
        </p:txBody>
      </p:sp>
      <p:sp>
        <p:nvSpPr>
          <p:cNvPr id="412" name="Google Shape;412;p30"/>
          <p:cNvSpPr txBox="1"/>
          <p:nvPr/>
        </p:nvSpPr>
        <p:spPr>
          <a:xfrm>
            <a:off x="3420750" y="3325600"/>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Hind"/>
                <a:ea typeface="Hind"/>
                <a:cs typeface="Hind"/>
                <a:sym typeface="Hind"/>
              </a:rPr>
              <a:t>Doğruluk Skoru : %82.2</a:t>
            </a:r>
            <a:endParaRPr b="1">
              <a:solidFill>
                <a:srgbClr val="FFFFFF"/>
              </a:solidFill>
              <a:latin typeface="Hind"/>
              <a:ea typeface="Hind"/>
              <a:cs typeface="Hind"/>
              <a:sym typeface="Hi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1"/>
          <p:cNvSpPr txBox="1"/>
          <p:nvPr>
            <p:ph type="title"/>
          </p:nvPr>
        </p:nvSpPr>
        <p:spPr>
          <a:xfrm>
            <a:off x="1067088" y="912850"/>
            <a:ext cx="59721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Yaratılan Fayda</a:t>
            </a:r>
            <a:endParaRPr/>
          </a:p>
        </p:txBody>
      </p:sp>
      <p:sp>
        <p:nvSpPr>
          <p:cNvPr id="418" name="Google Shape;418;p31"/>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31"/>
          <p:cNvSpPr txBox="1"/>
          <p:nvPr>
            <p:ph idx="2" type="body"/>
          </p:nvPr>
        </p:nvSpPr>
        <p:spPr>
          <a:xfrm>
            <a:off x="1067100" y="1548850"/>
            <a:ext cx="6038700" cy="32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rPr>
              <a:t>Bu Modelde 3 farklı yaklaşımla hata oranı minimize edilerek, Müşteri Kaybının önüne geçirilmesi amaçlanıyor. Bu şekilde modellerin yakaladığı kayıplara özel kampanyalar, indirimli faizler sunularak. Müşterinin sürekliliğinin sağlanması amaçlanıyor.</a:t>
            </a:r>
            <a:endParaRPr b="1" sz="1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2"/>
          <p:cNvSpPr txBox="1"/>
          <p:nvPr>
            <p:ph type="title"/>
          </p:nvPr>
        </p:nvSpPr>
        <p:spPr>
          <a:xfrm>
            <a:off x="1067088" y="912850"/>
            <a:ext cx="59721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Proje’nin Yaratıcı Yönü</a:t>
            </a:r>
            <a:endParaRPr/>
          </a:p>
        </p:txBody>
      </p:sp>
      <p:sp>
        <p:nvSpPr>
          <p:cNvPr id="425" name="Google Shape;425;p32"/>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32"/>
          <p:cNvSpPr txBox="1"/>
          <p:nvPr>
            <p:ph idx="2" type="body"/>
          </p:nvPr>
        </p:nvSpPr>
        <p:spPr>
          <a:xfrm>
            <a:off x="1067100" y="1548850"/>
            <a:ext cx="6038700" cy="32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rPr>
              <a:t>Proje’nin Yaratıcı yönü probleme 3 farklı açıdan bakması ve topluluk oylaması kullanılmasıdır. Aynı zamanda Kayıp Müşteri(Churn)’ü etiketlerken, son 5 İşlemin baz alınması ve bırakma limiti için hem elimizdeki veri hemde piyasadaki tecrübelere dayanılarak limitinin 6 Ay baz alınmasıdır.</a:t>
            </a:r>
            <a:endParaRPr b="1" sz="1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3"/>
          <p:cNvSpPr txBox="1"/>
          <p:nvPr>
            <p:ph idx="4294967295" type="ctrTitle"/>
          </p:nvPr>
        </p:nvSpPr>
        <p:spPr>
          <a:xfrm>
            <a:off x="2124450" y="1552075"/>
            <a:ext cx="4895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Teşekkürler</a:t>
            </a:r>
            <a:endParaRPr sz="6000"/>
          </a:p>
        </p:txBody>
      </p:sp>
      <p:sp>
        <p:nvSpPr>
          <p:cNvPr id="432" name="Google Shape;432;p33"/>
          <p:cNvSpPr txBox="1"/>
          <p:nvPr>
            <p:ph idx="4294967295" type="subTitle"/>
          </p:nvPr>
        </p:nvSpPr>
        <p:spPr>
          <a:xfrm>
            <a:off x="2715450" y="2494275"/>
            <a:ext cx="4939200" cy="145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66FF33"/>
                </a:solidFill>
              </a:rPr>
              <a:t>Sorusu Olan?</a:t>
            </a:r>
            <a:endParaRPr b="1">
              <a:solidFill>
                <a:srgbClr val="66FF33"/>
              </a:solidFill>
            </a:endParaRPr>
          </a:p>
          <a:p>
            <a:pPr indent="0" lvl="0" marL="0" rtl="0" algn="l">
              <a:spcBef>
                <a:spcPts val="600"/>
              </a:spcBef>
              <a:spcAft>
                <a:spcPts val="0"/>
              </a:spcAft>
              <a:buClr>
                <a:schemeClr val="dk1"/>
              </a:buClr>
              <a:buSzPts val="1100"/>
              <a:buFont typeface="Arial"/>
              <a:buNone/>
            </a:pPr>
            <a:r>
              <a:rPr lang="en" sz="1800"/>
              <a:t>Bizi Bulabileceğiniz Yerler:</a:t>
            </a:r>
            <a:endParaRPr sz="1800"/>
          </a:p>
          <a:p>
            <a:pPr indent="0" lvl="0" marL="0" rtl="0" algn="l">
              <a:spcBef>
                <a:spcPts val="600"/>
              </a:spcBef>
              <a:spcAft>
                <a:spcPts val="0"/>
              </a:spcAft>
              <a:buClr>
                <a:schemeClr val="dk1"/>
              </a:buClr>
              <a:buSzPts val="1100"/>
              <a:buFont typeface="Arial"/>
              <a:buNone/>
            </a:pPr>
            <a:r>
              <a:rPr lang="en" sz="1800"/>
              <a:t>@yemregundogmus - </a:t>
            </a:r>
            <a:r>
              <a:rPr lang="en" sz="1800" u="sng">
                <a:solidFill>
                  <a:schemeClr val="hlink"/>
                </a:solidFill>
                <a:hlinkClick r:id="rId3"/>
              </a:rPr>
              <a:t>yemregun@gmail.com</a:t>
            </a:r>
            <a:endParaRPr sz="1800"/>
          </a:p>
          <a:p>
            <a:pPr indent="0" lvl="0" marL="0" rtl="0" algn="l">
              <a:spcBef>
                <a:spcPts val="600"/>
              </a:spcBef>
              <a:spcAft>
                <a:spcPts val="0"/>
              </a:spcAft>
              <a:buClr>
                <a:schemeClr val="dk1"/>
              </a:buClr>
              <a:buSzPts val="1100"/>
              <a:buFont typeface="Arial"/>
              <a:buNone/>
            </a:pPr>
            <a:r>
              <a:rPr lang="en" sz="1800"/>
              <a:t>@sevvalmutaflar - </a:t>
            </a:r>
            <a:r>
              <a:rPr lang="en" sz="1800" u="sng">
                <a:solidFill>
                  <a:schemeClr val="hlink"/>
                </a:solidFill>
                <a:hlinkClick r:id="rId4"/>
              </a:rPr>
              <a:t>mutaflarsevval@gmail.com</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t/>
            </a:r>
            <a:endParaRPr sz="1800"/>
          </a:p>
        </p:txBody>
      </p:sp>
      <p:sp>
        <p:nvSpPr>
          <p:cNvPr id="433" name="Google Shape;433;p33"/>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1024525" y="974925"/>
            <a:ext cx="5972100" cy="2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İçerik</a:t>
            </a:r>
            <a:endParaRPr/>
          </a:p>
          <a:p>
            <a:pPr indent="0" lvl="0" marL="0" rtl="0" algn="l">
              <a:spcBef>
                <a:spcPts val="0"/>
              </a:spcBef>
              <a:spcAft>
                <a:spcPts val="0"/>
              </a:spcAft>
              <a:buNone/>
            </a:pPr>
            <a:r>
              <a:t/>
            </a:r>
            <a:endParaRPr/>
          </a:p>
        </p:txBody>
      </p:sp>
      <p:sp>
        <p:nvSpPr>
          <p:cNvPr id="203" name="Google Shape;203;p16"/>
          <p:cNvSpPr txBox="1"/>
          <p:nvPr>
            <p:ph idx="1" type="body"/>
          </p:nvPr>
        </p:nvSpPr>
        <p:spPr>
          <a:xfrm>
            <a:off x="1081525" y="974925"/>
            <a:ext cx="5858100" cy="3840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Hind Medium"/>
              <a:buChar char="›"/>
            </a:pPr>
            <a:r>
              <a:rPr lang="en">
                <a:latin typeface="Hind Medium"/>
                <a:ea typeface="Hind Medium"/>
                <a:cs typeface="Hind Medium"/>
                <a:sym typeface="Hind Medium"/>
              </a:rPr>
              <a:t>Projenin Nasıl Oluştuğu</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Ön Araştırma Aşaması</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Kullanılan Yaklaşım</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Churn Etiketleme İşlemi</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Churn için Yapılan Yaklaşım</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Teknik Açıklamalar</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Modellemenin İçeriği</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solidFill>
                  <a:schemeClr val="lt1"/>
                </a:solidFill>
                <a:latin typeface="Hind Medium"/>
                <a:ea typeface="Hind Medium"/>
                <a:cs typeface="Hind Medium"/>
                <a:sym typeface="Hind Medium"/>
              </a:rPr>
              <a:t>Ulaşılan Sonuç</a:t>
            </a:r>
            <a:endParaRPr>
              <a:solidFill>
                <a:schemeClr val="lt1"/>
              </a:solidFill>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Yaratılan Fayda</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Proje’nin Yaratıcı Yönü</a:t>
            </a:r>
            <a:endParaRPr>
              <a:latin typeface="Hind Medium"/>
              <a:ea typeface="Hind Medium"/>
              <a:cs typeface="Hind Medium"/>
              <a:sym typeface="Hind Medium"/>
            </a:endParaRPr>
          </a:p>
          <a:p>
            <a:pPr indent="0" lvl="0" marL="0" rtl="0" algn="l">
              <a:spcBef>
                <a:spcPts val="600"/>
              </a:spcBef>
              <a:spcAft>
                <a:spcPts val="0"/>
              </a:spcAft>
              <a:buNone/>
            </a:pPr>
            <a:r>
              <a:t/>
            </a:r>
            <a:endParaRPr/>
          </a:p>
        </p:txBody>
      </p:sp>
      <p:sp>
        <p:nvSpPr>
          <p:cNvPr id="204" name="Google Shape;204;p16"/>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Projenin Nasıl Oluştuğu </a:t>
            </a:r>
            <a:endParaRPr/>
          </a:p>
        </p:txBody>
      </p:sp>
      <p:sp>
        <p:nvSpPr>
          <p:cNvPr id="210" name="Google Shape;210;p17"/>
          <p:cNvSpPr txBox="1"/>
          <p:nvPr>
            <p:ph idx="2" type="body"/>
          </p:nvPr>
        </p:nvSpPr>
        <p:spPr>
          <a:xfrm>
            <a:off x="1067100" y="1220350"/>
            <a:ext cx="6247800" cy="359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Projemizdeki amacımız belli bir işlem sayısından sonra çek bozdurmayı bırakan müşterileri tespit etmekti. </a:t>
            </a:r>
            <a:endParaRPr b="1" sz="1200">
              <a:solidFill>
                <a:srgbClr val="FFFFFF"/>
              </a:solidFill>
            </a:endParaRPr>
          </a:p>
          <a:p>
            <a:pPr indent="0" lvl="0" marL="0" rtl="0" algn="l">
              <a:spcBef>
                <a:spcPts val="600"/>
              </a:spcBef>
              <a:spcAft>
                <a:spcPts val="0"/>
              </a:spcAft>
              <a:buNone/>
            </a:pPr>
            <a:r>
              <a:t/>
            </a:r>
            <a:endParaRPr b="1" sz="1200">
              <a:solidFill>
                <a:srgbClr val="FFFFFF"/>
              </a:solidFill>
            </a:endParaRPr>
          </a:p>
          <a:p>
            <a:pPr indent="0" lvl="0" marL="0" rtl="0" algn="l">
              <a:spcBef>
                <a:spcPts val="600"/>
              </a:spcBef>
              <a:spcAft>
                <a:spcPts val="0"/>
              </a:spcAft>
              <a:buNone/>
            </a:pPr>
            <a:r>
              <a:rPr b="1" lang="en" sz="1200">
                <a:solidFill>
                  <a:srgbClr val="FFFFFF"/>
                </a:solidFill>
              </a:rPr>
              <a:t>Burada normal Müşteri Kayıp Analizi yerine farklı bir bakış açısı ile bu probleme farklı </a:t>
            </a:r>
            <a:r>
              <a:rPr b="1" lang="en" sz="1200"/>
              <a:t>açılardan </a:t>
            </a:r>
            <a:r>
              <a:rPr b="1" lang="en" sz="1200">
                <a:solidFill>
                  <a:srgbClr val="FFFFFF"/>
                </a:solidFill>
              </a:rPr>
              <a:t>bakmaya karar verdik. </a:t>
            </a:r>
            <a:endParaRPr b="1" sz="1200">
              <a:solidFill>
                <a:srgbClr val="FFFFFF"/>
              </a:solidFill>
            </a:endParaRPr>
          </a:p>
          <a:p>
            <a:pPr indent="0" lvl="0" marL="0" rtl="0" algn="l">
              <a:spcBef>
                <a:spcPts val="600"/>
              </a:spcBef>
              <a:spcAft>
                <a:spcPts val="0"/>
              </a:spcAft>
              <a:buNone/>
            </a:pPr>
            <a:r>
              <a:rPr b="1" lang="en" sz="1200">
                <a:solidFill>
                  <a:srgbClr val="FFFFFF"/>
                </a:solidFill>
              </a:rPr>
              <a:t>3 Farklı Yöntem kullanıp bu yöntemler üzerinden bir Topluluk Oylaması(Majority Vote) oluşturmaya karar verdik.  Burada kullandığımız yöntemler ise ;</a:t>
            </a:r>
            <a:endParaRPr b="1" sz="1200">
              <a:solidFill>
                <a:srgbClr val="FFFFFF"/>
              </a:solidFill>
            </a:endParaRPr>
          </a:p>
          <a:p>
            <a:pPr indent="-304800" lvl="0" marL="457200" rtl="0" algn="l">
              <a:spcBef>
                <a:spcPts val="600"/>
              </a:spcBef>
              <a:spcAft>
                <a:spcPts val="0"/>
              </a:spcAft>
              <a:buClr>
                <a:srgbClr val="FFFFFF"/>
              </a:buClr>
              <a:buSzPts val="1200"/>
              <a:buChar char="-"/>
            </a:pPr>
            <a:r>
              <a:rPr b="1" lang="en" sz="1200">
                <a:solidFill>
                  <a:srgbClr val="FFFFFF"/>
                </a:solidFill>
              </a:rPr>
              <a:t>Derin Öğrenme</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Geleneksel Makine Öğrenmesi</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Olası Risk Skorları Üzerinden </a:t>
            </a:r>
            <a:r>
              <a:rPr b="1" lang="en" sz="1200"/>
              <a:t>Belirlenen Cut-Off ile Etiketleme Yaklaşımı</a:t>
            </a:r>
            <a:endParaRPr b="1" sz="1200">
              <a:solidFill>
                <a:srgbClr val="FFFFFF"/>
              </a:solidFill>
            </a:endParaRPr>
          </a:p>
          <a:p>
            <a:pPr indent="0" lvl="0" marL="0" rtl="0" algn="l">
              <a:spcBef>
                <a:spcPts val="600"/>
              </a:spcBef>
              <a:spcAft>
                <a:spcPts val="0"/>
              </a:spcAft>
              <a:buNone/>
            </a:pPr>
            <a:r>
              <a:rPr b="1" lang="en" sz="1200">
                <a:solidFill>
                  <a:srgbClr val="FFFFFF"/>
                </a:solidFill>
              </a:rPr>
              <a:t>Bu 3 bakış açısı üzerinden kişiy</a:t>
            </a:r>
            <a:r>
              <a:rPr b="1" lang="en" sz="1200"/>
              <a:t>i</a:t>
            </a:r>
            <a:r>
              <a:rPr b="1" lang="en" sz="1200">
                <a:solidFill>
                  <a:srgbClr val="FFFFFF"/>
                </a:solidFill>
              </a:rPr>
              <a:t> </a:t>
            </a:r>
            <a:r>
              <a:rPr b="1" lang="en" sz="1200"/>
              <a:t>Churn </a:t>
            </a:r>
            <a:r>
              <a:rPr b="1" lang="en" sz="1200">
                <a:solidFill>
                  <a:srgbClr val="FFFFFF"/>
                </a:solidFill>
              </a:rPr>
              <a:t>edecek veya etmeyecek şeklinde etiketledik.</a:t>
            </a:r>
            <a:endParaRPr b="1" sz="1200">
              <a:solidFill>
                <a:srgbClr val="FFFFFF"/>
              </a:solidFill>
            </a:endParaRPr>
          </a:p>
          <a:p>
            <a:pPr indent="0" lvl="0" marL="0" rtl="0" algn="l">
              <a:spcBef>
                <a:spcPts val="600"/>
              </a:spcBef>
              <a:spcAft>
                <a:spcPts val="0"/>
              </a:spcAft>
              <a:buNone/>
            </a:pPr>
            <a:r>
              <a:t/>
            </a:r>
            <a:endParaRPr b="1" sz="1200">
              <a:solidFill>
                <a:srgbClr val="FFFFFF"/>
              </a:solidFill>
            </a:endParaRPr>
          </a:p>
        </p:txBody>
      </p:sp>
      <p:sp>
        <p:nvSpPr>
          <p:cNvPr id="211" name="Google Shape;211;p17"/>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Ön Araştırma Aşaması</a:t>
            </a:r>
            <a:endParaRPr/>
          </a:p>
        </p:txBody>
      </p:sp>
      <p:sp>
        <p:nvSpPr>
          <p:cNvPr id="217" name="Google Shape;217;p18"/>
          <p:cNvSpPr txBox="1"/>
          <p:nvPr>
            <p:ph idx="2" type="body"/>
          </p:nvPr>
        </p:nvSpPr>
        <p:spPr>
          <a:xfrm>
            <a:off x="1067100" y="1220350"/>
            <a:ext cx="6247800" cy="359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Bildiğiniz gibi </a:t>
            </a:r>
            <a:r>
              <a:rPr b="1" lang="en" sz="1200"/>
              <a:t>V</a:t>
            </a:r>
            <a:r>
              <a:rPr b="1" lang="en" sz="1200">
                <a:solidFill>
                  <a:srgbClr val="FFFFFF"/>
                </a:solidFill>
              </a:rPr>
              <a:t>eri </a:t>
            </a:r>
            <a:r>
              <a:rPr b="1" lang="en" sz="1200"/>
              <a:t>B</a:t>
            </a:r>
            <a:r>
              <a:rPr b="1" lang="en" sz="1200">
                <a:solidFill>
                  <a:srgbClr val="FFFFFF"/>
                </a:solidFill>
              </a:rPr>
              <a:t>ilimi projelerinde veriye sahip olmak kadar, veriyi anlamakta çok önemlidir. Biz veriyi ne kadar Tam Faktoring Ar-Ge merkezinde anlasakta Churn olacak müşteriyi biz kendimiz eğitim seti için etiketleyeceğimiz için Tam Faktoring</a:t>
            </a:r>
            <a:r>
              <a:rPr b="1" lang="en" sz="1200"/>
              <a:t>’in Hitap ettiği müşteri kitlesi ile bire-bir temasa geçtik.</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solidFill>
                  <a:srgbClr val="FFFFFF"/>
                </a:solidFill>
              </a:rPr>
              <a:t>Buradaki amacımız öncelikle şu soruların cevabını bulmaktı :</a:t>
            </a:r>
            <a:endParaRPr b="1" sz="1200">
              <a:solidFill>
                <a:srgbClr val="FFFFFF"/>
              </a:solidFill>
            </a:endParaRPr>
          </a:p>
          <a:p>
            <a:pPr indent="-304800" lvl="0" marL="457200" rtl="0" algn="l">
              <a:spcBef>
                <a:spcPts val="600"/>
              </a:spcBef>
              <a:spcAft>
                <a:spcPts val="0"/>
              </a:spcAft>
              <a:buClr>
                <a:srgbClr val="FFFFFF"/>
              </a:buClr>
              <a:buSzPts val="1200"/>
              <a:buChar char="-"/>
            </a:pPr>
            <a:r>
              <a:rPr b="1" lang="en" sz="1200">
                <a:solidFill>
                  <a:srgbClr val="FFFFFF"/>
                </a:solidFill>
              </a:rPr>
              <a:t>Sürekli müşteri olmak için ortalama kaç işlem yapmak gerekir?</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Bir müşteri’nin churn ettiğini anlamak için kaç ay çek bozdurmaması gerekir?</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Churn etme’nin ana sebebi nedir?</a:t>
            </a:r>
            <a:endParaRPr b="1" sz="1200">
              <a:solidFill>
                <a:srgbClr val="FFFFFF"/>
              </a:solidFill>
            </a:endParaRPr>
          </a:p>
          <a:p>
            <a:pPr indent="0" lvl="0" marL="0" rtl="0" algn="l">
              <a:spcBef>
                <a:spcPts val="600"/>
              </a:spcBef>
              <a:spcAft>
                <a:spcPts val="0"/>
              </a:spcAft>
              <a:buNone/>
            </a:pPr>
            <a:r>
              <a:rPr b="1" lang="en" sz="1200">
                <a:solidFill>
                  <a:srgbClr val="FFFFFF"/>
                </a:solidFill>
              </a:rPr>
              <a:t>Bu sorulara cevap bulmak için etrafımızdaki çek ile çalışan esnaf-üreticiler ile konuştuk. Ve verideki churn yaklaşımımızı belirledik. </a:t>
            </a:r>
            <a:endParaRPr b="1" sz="1200">
              <a:solidFill>
                <a:srgbClr val="FFFFFF"/>
              </a:solidFill>
            </a:endParaRPr>
          </a:p>
        </p:txBody>
      </p:sp>
      <p:sp>
        <p:nvSpPr>
          <p:cNvPr id="218" name="Google Shape;218;p18"/>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2380027" y="-3875"/>
            <a:ext cx="2684100" cy="6360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lang="en" sz="1800">
                <a:solidFill>
                  <a:schemeClr val="lt1"/>
                </a:solidFill>
              </a:rPr>
              <a:t>Churn Etiketlemesi</a:t>
            </a:r>
            <a:endParaRPr/>
          </a:p>
        </p:txBody>
      </p:sp>
      <p:sp>
        <p:nvSpPr>
          <p:cNvPr id="224" name="Google Shape;224;p19"/>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19"/>
          <p:cNvSpPr/>
          <p:nvPr/>
        </p:nvSpPr>
        <p:spPr>
          <a:xfrm>
            <a:off x="4140775" y="70840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İşlem Sayısı 10'dan Büyük Mü?</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
        <p:nvSpPr>
          <p:cNvPr id="226" name="Google Shape;226;p19"/>
          <p:cNvSpPr/>
          <p:nvPr/>
        </p:nvSpPr>
        <p:spPr>
          <a:xfrm>
            <a:off x="2634000" y="203665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Son İşlemi'nin üzerinden 6 Ay Geçti mi?</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
        <p:nvSpPr>
          <p:cNvPr id="227" name="Google Shape;227;p19"/>
          <p:cNvSpPr/>
          <p:nvPr/>
        </p:nvSpPr>
        <p:spPr>
          <a:xfrm>
            <a:off x="4972200" y="203665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Müşteriyi Düşür.</a:t>
            </a:r>
            <a:endParaRPr>
              <a:latin typeface="Montserrat"/>
              <a:ea typeface="Montserrat"/>
              <a:cs typeface="Montserrat"/>
              <a:sym typeface="Montserrat"/>
            </a:endParaRPr>
          </a:p>
        </p:txBody>
      </p:sp>
      <p:sp>
        <p:nvSpPr>
          <p:cNvPr id="228" name="Google Shape;228;p19"/>
          <p:cNvSpPr/>
          <p:nvPr/>
        </p:nvSpPr>
        <p:spPr>
          <a:xfrm>
            <a:off x="1763850" y="340900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Müşteriyi Churn Olarak Etiketle</a:t>
            </a:r>
            <a:endParaRPr>
              <a:latin typeface="Montserrat"/>
              <a:ea typeface="Montserrat"/>
              <a:cs typeface="Montserrat"/>
              <a:sym typeface="Montserrat"/>
            </a:endParaRPr>
          </a:p>
        </p:txBody>
      </p:sp>
      <p:sp>
        <p:nvSpPr>
          <p:cNvPr id="229" name="Google Shape;229;p19"/>
          <p:cNvSpPr/>
          <p:nvPr/>
        </p:nvSpPr>
        <p:spPr>
          <a:xfrm>
            <a:off x="3903600" y="340900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Müşteriyi Normal Olarak Etiketle</a:t>
            </a:r>
            <a:endParaRPr>
              <a:latin typeface="Montserrat"/>
              <a:ea typeface="Montserrat"/>
              <a:cs typeface="Montserrat"/>
              <a:sym typeface="Montserrat"/>
            </a:endParaRPr>
          </a:p>
        </p:txBody>
      </p:sp>
      <p:sp>
        <p:nvSpPr>
          <p:cNvPr id="230" name="Google Shape;230;p19"/>
          <p:cNvSpPr txBox="1"/>
          <p:nvPr/>
        </p:nvSpPr>
        <p:spPr>
          <a:xfrm rot="2234">
            <a:off x="3838672" y="1571054"/>
            <a:ext cx="4617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Evet</a:t>
            </a:r>
            <a:endParaRPr sz="900">
              <a:solidFill>
                <a:srgbClr val="FFFFFF"/>
              </a:solidFill>
              <a:latin typeface="Montserrat"/>
              <a:ea typeface="Montserrat"/>
              <a:cs typeface="Montserrat"/>
              <a:sym typeface="Montserrat"/>
            </a:endParaRPr>
          </a:p>
        </p:txBody>
      </p:sp>
      <p:sp>
        <p:nvSpPr>
          <p:cNvPr id="231" name="Google Shape;231;p19"/>
          <p:cNvSpPr txBox="1"/>
          <p:nvPr/>
        </p:nvSpPr>
        <p:spPr>
          <a:xfrm rot="2234">
            <a:off x="2734947" y="2903379"/>
            <a:ext cx="4617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Evet</a:t>
            </a:r>
            <a:endParaRPr sz="900">
              <a:solidFill>
                <a:srgbClr val="FFFFFF"/>
              </a:solidFill>
              <a:latin typeface="Montserrat"/>
              <a:ea typeface="Montserrat"/>
              <a:cs typeface="Montserrat"/>
              <a:sym typeface="Montserrat"/>
            </a:endParaRPr>
          </a:p>
        </p:txBody>
      </p:sp>
      <p:sp>
        <p:nvSpPr>
          <p:cNvPr id="232" name="Google Shape;232;p19"/>
          <p:cNvSpPr txBox="1"/>
          <p:nvPr/>
        </p:nvSpPr>
        <p:spPr>
          <a:xfrm rot="1913">
            <a:off x="5330651" y="1571050"/>
            <a:ext cx="5391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Hayır</a:t>
            </a:r>
            <a:endParaRPr sz="900">
              <a:solidFill>
                <a:srgbClr val="FFFFFF"/>
              </a:solidFill>
              <a:latin typeface="Montserrat"/>
              <a:ea typeface="Montserrat"/>
              <a:cs typeface="Montserrat"/>
              <a:sym typeface="Montserrat"/>
            </a:endParaRPr>
          </a:p>
        </p:txBody>
      </p:sp>
      <p:sp>
        <p:nvSpPr>
          <p:cNvPr id="233" name="Google Shape;233;p19"/>
          <p:cNvSpPr txBox="1"/>
          <p:nvPr/>
        </p:nvSpPr>
        <p:spPr>
          <a:xfrm rot="2057">
            <a:off x="4079475" y="2935375"/>
            <a:ext cx="5013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Hayır</a:t>
            </a:r>
            <a:endParaRPr sz="900">
              <a:solidFill>
                <a:srgbClr val="FFFFFF"/>
              </a:solidFill>
              <a:latin typeface="Montserrat"/>
              <a:ea typeface="Montserrat"/>
              <a:cs typeface="Montserrat"/>
              <a:sym typeface="Montserrat"/>
            </a:endParaRPr>
          </a:p>
        </p:txBody>
      </p:sp>
      <p:cxnSp>
        <p:nvCxnSpPr>
          <p:cNvPr id="234" name="Google Shape;234;p19"/>
          <p:cNvCxnSpPr>
            <a:stCxn id="225" idx="2"/>
            <a:endCxn id="226" idx="0"/>
          </p:cNvCxnSpPr>
          <p:nvPr/>
        </p:nvCxnSpPr>
        <p:spPr>
          <a:xfrm flipH="1">
            <a:off x="3499525" y="1530700"/>
            <a:ext cx="1506900" cy="5061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19"/>
          <p:cNvCxnSpPr>
            <a:endCxn id="227" idx="0"/>
          </p:cNvCxnSpPr>
          <p:nvPr/>
        </p:nvCxnSpPr>
        <p:spPr>
          <a:xfrm>
            <a:off x="5006550" y="1530850"/>
            <a:ext cx="831300" cy="5058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19"/>
          <p:cNvCxnSpPr>
            <a:stCxn id="226" idx="2"/>
            <a:endCxn id="228" idx="0"/>
          </p:cNvCxnSpPr>
          <p:nvPr/>
        </p:nvCxnSpPr>
        <p:spPr>
          <a:xfrm flipH="1">
            <a:off x="2629350" y="2858950"/>
            <a:ext cx="870300" cy="5502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19"/>
          <p:cNvCxnSpPr>
            <a:stCxn id="226" idx="2"/>
            <a:endCxn id="229" idx="0"/>
          </p:cNvCxnSpPr>
          <p:nvPr/>
        </p:nvCxnSpPr>
        <p:spPr>
          <a:xfrm>
            <a:off x="3499650" y="2858950"/>
            <a:ext cx="1269600" cy="55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Churn İçin Yapılan Yaklaşım</a:t>
            </a:r>
            <a:endParaRPr/>
          </a:p>
        </p:txBody>
      </p:sp>
      <p:sp>
        <p:nvSpPr>
          <p:cNvPr id="243" name="Google Shape;243;p20"/>
          <p:cNvSpPr txBox="1"/>
          <p:nvPr>
            <p:ph idx="2" type="body"/>
          </p:nvPr>
        </p:nvSpPr>
        <p:spPr>
          <a:xfrm>
            <a:off x="1067100" y="1220350"/>
            <a:ext cx="6247800" cy="359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Veride yaptığımız analizler ve birebir aldığımız geri dönüşler sonucunda, Veride ilk önce şu filtrelemeyi yaptık. </a:t>
            </a:r>
            <a:endParaRPr b="1" sz="1200">
              <a:solidFill>
                <a:srgbClr val="FFFFFF"/>
              </a:solidFill>
            </a:endParaRPr>
          </a:p>
          <a:p>
            <a:pPr indent="-304800" lvl="0" marL="457200" rtl="0" algn="l">
              <a:spcBef>
                <a:spcPts val="600"/>
              </a:spcBef>
              <a:spcAft>
                <a:spcPts val="0"/>
              </a:spcAft>
              <a:buClr>
                <a:srgbClr val="FFFFFF"/>
              </a:buClr>
              <a:buSzPts val="1200"/>
              <a:buChar char="-"/>
            </a:pPr>
            <a:r>
              <a:rPr b="1" lang="en" sz="1200">
                <a:solidFill>
                  <a:srgbClr val="FFFFFF"/>
                </a:solidFill>
              </a:rPr>
              <a:t>10 İşlem üstü verisi olan Bütün Müşteriler alınsın.</a:t>
            </a:r>
            <a:endParaRPr b="1" sz="1200">
              <a:solidFill>
                <a:srgbClr val="FFFFFF"/>
              </a:solidFill>
            </a:endParaRPr>
          </a:p>
          <a:p>
            <a:pPr indent="0" lvl="0" marL="0" rtl="0" algn="l">
              <a:spcBef>
                <a:spcPts val="600"/>
              </a:spcBef>
              <a:spcAft>
                <a:spcPts val="0"/>
              </a:spcAft>
              <a:buNone/>
            </a:pPr>
            <a:r>
              <a:rPr b="1" lang="en" sz="1200">
                <a:solidFill>
                  <a:srgbClr val="FFFFFF"/>
                </a:solidFill>
              </a:rPr>
              <a:t>Bu işlemi yaptığımızda elimizde 19.990 Adet müşteri kaldı.</a:t>
            </a:r>
            <a:endParaRPr b="1" sz="1200">
              <a:solidFill>
                <a:srgbClr val="FFFFFF"/>
              </a:solidFill>
            </a:endParaRPr>
          </a:p>
          <a:p>
            <a:pPr indent="0" lvl="0" marL="0" rtl="0" algn="l">
              <a:spcBef>
                <a:spcPts val="600"/>
              </a:spcBef>
              <a:spcAft>
                <a:spcPts val="0"/>
              </a:spcAft>
              <a:buNone/>
            </a:pPr>
            <a:r>
              <a:rPr b="1" lang="en" sz="1200">
                <a:solidFill>
                  <a:srgbClr val="FFFFFF"/>
                </a:solidFill>
              </a:rPr>
              <a:t>Ardından bu müşteriler üzerinde son işlemi üzerinden 6 Ay geçmiş müşterilere Churn, Kalanlarına ise Normal diye etiket verdik. </a:t>
            </a:r>
            <a:endParaRPr b="1" sz="1200">
              <a:solidFill>
                <a:srgbClr val="FFFFFF"/>
              </a:solidFill>
            </a:endParaRPr>
          </a:p>
          <a:p>
            <a:pPr indent="0" lvl="0" marL="0" rtl="0" algn="l">
              <a:spcBef>
                <a:spcPts val="600"/>
              </a:spcBef>
              <a:spcAft>
                <a:spcPts val="0"/>
              </a:spcAft>
              <a:buNone/>
            </a:pPr>
            <a:r>
              <a:t/>
            </a:r>
            <a:endParaRPr b="1" sz="1200">
              <a:solidFill>
                <a:srgbClr val="FFFFFF"/>
              </a:solidFill>
            </a:endParaRPr>
          </a:p>
          <a:p>
            <a:pPr indent="0" lvl="0" marL="0" rtl="0" algn="l">
              <a:spcBef>
                <a:spcPts val="600"/>
              </a:spcBef>
              <a:spcAft>
                <a:spcPts val="0"/>
              </a:spcAft>
              <a:buClr>
                <a:schemeClr val="dk1"/>
              </a:buClr>
              <a:buSzPts val="1100"/>
              <a:buFont typeface="Arial"/>
              <a:buNone/>
            </a:pPr>
            <a:r>
              <a:rPr b="1" lang="en" sz="1200">
                <a:solidFill>
                  <a:srgbClr val="FFFFFF"/>
                </a:solidFill>
              </a:rPr>
              <a:t>Ve elimizde 600.000 Satırlık bir veri vardı. Tabii bu veriyide o haliyle kullanamayacağımız için bir özetleme algoritması yazmaya ve yeni değişkenler oluşturmaya karar verdik. </a:t>
            </a:r>
            <a:endParaRPr b="1" sz="1200">
              <a:solidFill>
                <a:srgbClr val="FFFFFF"/>
              </a:solidFill>
            </a:endParaRPr>
          </a:p>
          <a:p>
            <a:pPr indent="0" lvl="0" marL="0" rtl="0" algn="l">
              <a:spcBef>
                <a:spcPts val="600"/>
              </a:spcBef>
              <a:spcAft>
                <a:spcPts val="0"/>
              </a:spcAft>
              <a:buNone/>
            </a:pPr>
            <a:r>
              <a:t/>
            </a:r>
            <a:endParaRPr b="1" sz="1200">
              <a:solidFill>
                <a:srgbClr val="FFFFFF"/>
              </a:solidFill>
            </a:endParaRPr>
          </a:p>
        </p:txBody>
      </p:sp>
      <p:sp>
        <p:nvSpPr>
          <p:cNvPr id="244" name="Google Shape;244;p20"/>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Churn İçin Yapılan Yaklaşım</a:t>
            </a:r>
            <a:endParaRPr/>
          </a:p>
        </p:txBody>
      </p:sp>
      <p:sp>
        <p:nvSpPr>
          <p:cNvPr id="250" name="Google Shape;250;p21"/>
          <p:cNvSpPr txBox="1"/>
          <p:nvPr>
            <p:ph idx="2" type="body"/>
          </p:nvPr>
        </p:nvSpPr>
        <p:spPr>
          <a:xfrm>
            <a:off x="1009400" y="1220425"/>
            <a:ext cx="6781500" cy="359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FFFFF"/>
                </a:solidFill>
              </a:rPr>
              <a:t>Öncelikle özetleme algoritmamızda hep müşterinin son 5 işlemini baz almaya karar verdik. Müşterilerde En az 10 işlem vardı, bizde bunu birkaç istatistiksel yöntemle </a:t>
            </a:r>
            <a:r>
              <a:rPr b="1" lang="en" sz="1200"/>
              <a:t>tek</a:t>
            </a:r>
            <a:r>
              <a:rPr b="1" lang="en" sz="1200">
                <a:solidFill>
                  <a:srgbClr val="FFFFFF"/>
                </a:solidFill>
              </a:rPr>
              <a:t> satıra indirgedik ve yeni değişkenlerimiz şu şekilde oldu ;</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CEK_TUTARORT</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VADE_GUNORT</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SON5ISTIHBARAT_SONUC (SON 5 İŞLEMDEKİ İSTİHBARAT SONUC ORTALAMASI)</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SON5POLITIKA_SONUC </a:t>
            </a:r>
            <a:r>
              <a:rPr b="1" lang="en" sz="1200">
                <a:solidFill>
                  <a:srgbClr val="FFFFFF"/>
                </a:solidFill>
              </a:rPr>
              <a:t>(SON 5 İŞLEMDEKİ POLİTİKA SONUC ORTALAMASI)</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SON5CEK_RENK_ORTALAMASI </a:t>
            </a:r>
            <a:r>
              <a:rPr b="1" lang="en" sz="1200">
                <a:solidFill>
                  <a:srgbClr val="FFFFFF"/>
                </a:solidFill>
              </a:rPr>
              <a:t>(SON 5 İŞLEMDEKİ ÇEK RENGİ ORTALAMASI)</a:t>
            </a:r>
            <a:endParaRPr b="1" sz="1200">
              <a:solidFill>
                <a:srgbClr val="FFFFFF"/>
              </a:solidFill>
            </a:endParaRPr>
          </a:p>
          <a:p>
            <a:pPr indent="-304800" lvl="0" marL="457200" rtl="0" algn="l">
              <a:spcBef>
                <a:spcPts val="0"/>
              </a:spcBef>
              <a:spcAft>
                <a:spcPts val="0"/>
              </a:spcAft>
              <a:buClr>
                <a:srgbClr val="FFFFFF"/>
              </a:buClr>
              <a:buSzPts val="1200"/>
              <a:buChar char="-"/>
            </a:pPr>
            <a:r>
              <a:rPr b="1" lang="en" sz="1200">
                <a:solidFill>
                  <a:srgbClr val="FFFFFF"/>
                </a:solidFill>
              </a:rPr>
              <a:t>SON5KULLANDIRIM (SON 5 İŞLEMDEKİ KULLANDIRIM ORTALAMASI)</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Ve diğer değişkenlerde’de aynı şekilde son 5 işlemdeki ortalamayı baz aldık. </a:t>
            </a:r>
            <a:r>
              <a:rPr b="1" lang="en" sz="1200"/>
              <a:t>Aynı zamanda indirgeme esnasında işimize yaramayacağı ve doğru çıkarımlar yapamayacağımız için bütün tarih kolonlarını kullanmamak üzere düşürdük.</a:t>
            </a:r>
            <a:endParaRPr b="1" sz="1200">
              <a:solidFill>
                <a:srgbClr val="FFFFFF"/>
              </a:solidFill>
            </a:endParaRPr>
          </a:p>
          <a:p>
            <a:pPr indent="0" lvl="0" marL="457200" rtl="0" algn="l">
              <a:spcBef>
                <a:spcPts val="0"/>
              </a:spcBef>
              <a:spcAft>
                <a:spcPts val="0"/>
              </a:spcAft>
              <a:buNone/>
            </a:pPr>
            <a:r>
              <a:t/>
            </a:r>
            <a:endParaRPr b="1" sz="1200"/>
          </a:p>
          <a:p>
            <a:pPr indent="0" lvl="0" marL="0" rtl="0" algn="l">
              <a:spcBef>
                <a:spcPts val="0"/>
              </a:spcBef>
              <a:spcAft>
                <a:spcPts val="0"/>
              </a:spcAft>
              <a:buNone/>
            </a:pPr>
            <a:r>
              <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p:txBody>
      </p:sp>
      <p:sp>
        <p:nvSpPr>
          <p:cNvPr id="251" name="Google Shape;251;p21"/>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Boş Veriler için Yapılan Yaklaşım</a:t>
            </a:r>
            <a:endParaRPr sz="1800">
              <a:solidFill>
                <a:schemeClr val="lt1"/>
              </a:solidFill>
            </a:endParaRPr>
          </a:p>
        </p:txBody>
      </p:sp>
      <p:sp>
        <p:nvSpPr>
          <p:cNvPr id="257" name="Google Shape;257;p22"/>
          <p:cNvSpPr txBox="1"/>
          <p:nvPr>
            <p:ph idx="2" type="body"/>
          </p:nvPr>
        </p:nvSpPr>
        <p:spPr>
          <a:xfrm>
            <a:off x="1009400" y="1220425"/>
            <a:ext cx="6781500" cy="3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Ancak bazı değişkenlerde NaN(Boş) Veriler bulunmaktaydı. Bunların Kategorisi Şu şekildeydi.</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Kredi Kayıt Bürosu Skoru : BK_NOTU</a:t>
            </a:r>
            <a:endParaRPr b="1" sz="1200">
              <a:solidFill>
                <a:srgbClr val="FFFFFF"/>
              </a:solidFill>
            </a:endParaRPr>
          </a:p>
          <a:p>
            <a:pPr indent="0" lvl="0" marL="0" rtl="0" algn="l">
              <a:spcBef>
                <a:spcPts val="0"/>
              </a:spcBef>
              <a:spcAft>
                <a:spcPts val="0"/>
              </a:spcAft>
              <a:buNone/>
            </a:pPr>
            <a:r>
              <a:rPr b="1" lang="en" sz="1200">
                <a:solidFill>
                  <a:srgbClr val="FFFFFF"/>
                </a:solidFill>
              </a:rPr>
              <a:t>Risk Raporu Değerleri 2-3-4 Döneme ait Risk Raporları</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Burada BK_NOTU için Öncelikle Kosinüs benzerliği ile değersel olarak en yakın değer ile dolduracaktım. Ama bunun işe yaramadığını ve beni yalnış sonuçlara götürebileceğini farkettim. Zaten elimdeki diğer risk değerleri bu skor’u destekleyecek değerler olduğu için BK_NOTU değerini kullanmamaya karar verdim. </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Kalan risk skorları, kişinin çeki için çok önemli değerler olduğundan onları 0 ile doldurarak etkisiz hale getirmeye karar verdim.</a:t>
            </a:r>
            <a:endParaRPr b="1" sz="1200">
              <a:solidFill>
                <a:srgbClr val="FFFFFF"/>
              </a:solidFill>
            </a:endParaRPr>
          </a:p>
        </p:txBody>
      </p:sp>
      <p:sp>
        <p:nvSpPr>
          <p:cNvPr id="258" name="Google Shape;258;p22"/>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3"/>
          <p:cNvSpPr txBox="1"/>
          <p:nvPr>
            <p:ph idx="4294967295" type="ctrTitle"/>
          </p:nvPr>
        </p:nvSpPr>
        <p:spPr>
          <a:xfrm>
            <a:off x="1443475" y="2345350"/>
            <a:ext cx="5635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Majority Vote Algoritması</a:t>
            </a:r>
            <a:endParaRPr sz="7200"/>
          </a:p>
        </p:txBody>
      </p:sp>
      <p:sp>
        <p:nvSpPr>
          <p:cNvPr id="264" name="Google Shape;264;p23"/>
          <p:cNvSpPr txBox="1"/>
          <p:nvPr>
            <p:ph idx="4294967295" type="subTitle"/>
          </p:nvPr>
        </p:nvSpPr>
        <p:spPr>
          <a:xfrm>
            <a:off x="1621575" y="3389902"/>
            <a:ext cx="56352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 Farklı Bakış Açısından Kişinin Churn edip etmeyeceğini tahminlemek</a:t>
            </a:r>
            <a:endParaRPr/>
          </a:p>
        </p:txBody>
      </p:sp>
      <p:sp>
        <p:nvSpPr>
          <p:cNvPr id="265" name="Google Shape;265;p23"/>
          <p:cNvSpPr/>
          <p:nvPr/>
        </p:nvSpPr>
        <p:spPr>
          <a:xfrm>
            <a:off x="5347997" y="796755"/>
            <a:ext cx="275621" cy="26317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3"/>
          <p:cNvGrpSpPr/>
          <p:nvPr/>
        </p:nvGrpSpPr>
        <p:grpSpPr>
          <a:xfrm>
            <a:off x="5777937" y="487507"/>
            <a:ext cx="1333298" cy="1333379"/>
            <a:chOff x="6654650" y="3665275"/>
            <a:chExt cx="409100" cy="409125"/>
          </a:xfrm>
        </p:grpSpPr>
        <p:sp>
          <p:nvSpPr>
            <p:cNvPr id="267" name="Google Shape;267;p2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3"/>
          <p:cNvGrpSpPr/>
          <p:nvPr/>
        </p:nvGrpSpPr>
        <p:grpSpPr>
          <a:xfrm>
            <a:off x="4935962" y="1550340"/>
            <a:ext cx="484172" cy="484200"/>
            <a:chOff x="570875" y="4322250"/>
            <a:chExt cx="443300" cy="443325"/>
          </a:xfrm>
        </p:grpSpPr>
        <p:sp>
          <p:nvSpPr>
            <p:cNvPr id="270" name="Google Shape;270;p2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23"/>
          <p:cNvSpPr/>
          <p:nvPr/>
        </p:nvSpPr>
        <p:spPr>
          <a:xfrm rot="1892490">
            <a:off x="7175182" y="1112575"/>
            <a:ext cx="275600" cy="26315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rot="-931596">
            <a:off x="6611571" y="1950628"/>
            <a:ext cx="186411" cy="1779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