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Hind SemiBold"/>
      <p:regular r:id="rId25"/>
      <p:bold r:id="rId26"/>
    </p:embeddedFont>
    <p:embeddedFont>
      <p:font typeface="Montserrat"/>
      <p:regular r:id="rId27"/>
      <p:bold r:id="rId28"/>
      <p:italic r:id="rId29"/>
      <p:boldItalic r:id="rId30"/>
    </p:embeddedFont>
    <p:embeddedFont>
      <p:font typeface="Hind"/>
      <p:regular r:id="rId31"/>
      <p:bold r:id="rId32"/>
    </p:embeddedFont>
    <p:embeddedFont>
      <p:font typeface="Hind Medium"/>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D87A3D2-D21B-4899-BED7-B8895A76D5BC}">
  <a:tblStyle styleId="{0D87A3D2-D21B-4899-BED7-B8895A76D5B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indSemiBold-bold.fntdata"/><Relationship Id="rId25" Type="http://schemas.openxmlformats.org/officeDocument/2006/relationships/font" Target="fonts/HindSemiBold-regular.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ind-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HindMedium-regular.fntdata"/><Relationship Id="rId10" Type="http://schemas.openxmlformats.org/officeDocument/2006/relationships/slide" Target="slides/slide5.xml"/><Relationship Id="rId32" Type="http://schemas.openxmlformats.org/officeDocument/2006/relationships/font" Target="fonts/Hin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HindMedium-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ac7cd38d7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ac7cd38d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 çizgi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ac7cd38d7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ac7cd38d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latin typeface="Hind"/>
                <a:ea typeface="Hind"/>
                <a:cs typeface="Hind"/>
                <a:sym typeface="Hind"/>
              </a:rPr>
              <a:t>Geleneksel Gözetimli Makine Öğrenmesi yaklaşımında Elimizdeki Veriseti Eğitim ve Test olmak üzere 2’ye bölünür. Eğitim setindeki veriler hedef değişken ile beraber öğrenilir. Ardından test verisetindeki değerlerde eğitim verisetindekilere benzetilerek tahminlemeler yapılır. Ve bu tahminlemeler gerçek değerlerle karşılaştırarak model’in doğruluğuna bakılır. Yani Model yeni gelen veriyi öğrendiğine benzeterek çıkarımlar yapar. Biz kendi modelimizde bu sınıflandırma/tahminleme işlemini Gradient Boosting Classifier ile gerçekleştirdik.</a:t>
            </a:r>
            <a:endParaRPr b="1" sz="1200">
              <a:latin typeface="Hind"/>
              <a:ea typeface="Hind"/>
              <a:cs typeface="Hind"/>
              <a:sym typeface="Hind"/>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ac7cd38d7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ac7cd38d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Yöntemi kullanma sebebimiz ise 3 farklı açıdan bakacağız demiştik ya, 1.si Geleneksel ile makine açısından, 2.si Olasılık ile Şirket’in kar maksimizasyonu açısından 3. Derin öğrenme ile güncel yöntemler açısından bakmak.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ac7cd38d7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ac7cd38d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ac7cd38d7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ac7cd38d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confusion_matrix:</a:t>
            </a:r>
            <a:br>
              <a:rPr lang="en" sz="1050">
                <a:solidFill>
                  <a:schemeClr val="dk1"/>
                </a:solidFill>
                <a:highlight>
                  <a:srgbClr val="FFFFFF"/>
                </a:highlight>
              </a:rPr>
            </a:br>
            <a:r>
              <a:rPr lang="en" sz="1050">
                <a:solidFill>
                  <a:schemeClr val="dk1"/>
                </a:solidFill>
                <a:highlight>
                  <a:srgbClr val="FFFFFF"/>
                </a:highlight>
              </a:rPr>
              <a:t> [[1110   62]</a:t>
            </a:r>
            <a:br>
              <a:rPr lang="en" sz="1050">
                <a:solidFill>
                  <a:schemeClr val="dk1"/>
                </a:solidFill>
                <a:highlight>
                  <a:srgbClr val="FFFFFF"/>
                </a:highlight>
              </a:rPr>
            </a:br>
            <a:r>
              <a:rPr lang="en" sz="1050">
                <a:solidFill>
                  <a:schemeClr val="dk1"/>
                </a:solidFill>
                <a:highlight>
                  <a:srgbClr val="FFFFFF"/>
                </a:highlight>
              </a:rPr>
              <a:t> [ 182  221]]</a:t>
            </a:r>
            <a:br>
              <a:rPr lang="en" sz="1050">
                <a:solidFill>
                  <a:schemeClr val="dk1"/>
                </a:solidFill>
                <a:highlight>
                  <a:srgbClr val="FFFFFF"/>
                </a:highlight>
              </a:rPr>
            </a:br>
            <a:r>
              <a:rPr lang="en" sz="1050">
                <a:solidFill>
                  <a:schemeClr val="dk1"/>
                </a:solidFill>
                <a:highlight>
                  <a:srgbClr val="FFFFFF"/>
                </a:highlight>
              </a:rPr>
              <a:t>accuracy_score:  0.8450793650793651</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ac7cd38d7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ac7cd38d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confusion_matrix:</a:t>
            </a:r>
            <a:br>
              <a:rPr lang="en" sz="1050">
                <a:solidFill>
                  <a:schemeClr val="dk1"/>
                </a:solidFill>
                <a:highlight>
                  <a:srgbClr val="FFFFFF"/>
                </a:highlight>
              </a:rPr>
            </a:br>
            <a:r>
              <a:rPr lang="en" sz="1050">
                <a:solidFill>
                  <a:schemeClr val="dk1"/>
                </a:solidFill>
                <a:highlight>
                  <a:srgbClr val="FFFFFF"/>
                </a:highlight>
              </a:rPr>
              <a:t> [[1103   69]</a:t>
            </a:r>
            <a:br>
              <a:rPr lang="en" sz="1050">
                <a:solidFill>
                  <a:schemeClr val="dk1"/>
                </a:solidFill>
                <a:highlight>
                  <a:srgbClr val="FFFFFF"/>
                </a:highlight>
              </a:rPr>
            </a:br>
            <a:r>
              <a:rPr lang="en" sz="1050">
                <a:solidFill>
                  <a:schemeClr val="dk1"/>
                </a:solidFill>
                <a:highlight>
                  <a:srgbClr val="FFFFFF"/>
                </a:highlight>
              </a:rPr>
              <a:t> [ 211  192]]</a:t>
            </a:r>
            <a:br>
              <a:rPr lang="en" sz="1050">
                <a:solidFill>
                  <a:schemeClr val="dk1"/>
                </a:solidFill>
                <a:highlight>
                  <a:srgbClr val="FFFFFF"/>
                </a:highlight>
              </a:rPr>
            </a:br>
            <a:r>
              <a:rPr lang="en" sz="1050">
                <a:solidFill>
                  <a:schemeClr val="dk1"/>
                </a:solidFill>
                <a:highlight>
                  <a:srgbClr val="FFFFFF"/>
                </a:highlight>
              </a:rPr>
              <a:t>accuracy_score:  0.8222222222222222</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ac7cd38d7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ac7cd38d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DATANIN SHAPESİ</a:t>
            </a:r>
            <a:endParaRPr/>
          </a:p>
          <a:p>
            <a:pPr indent="0" lvl="0" marL="0" rtl="0" algn="l">
              <a:spcBef>
                <a:spcPts val="0"/>
              </a:spcBef>
              <a:spcAft>
                <a:spcPts val="0"/>
              </a:spcAft>
              <a:buNone/>
            </a:pPr>
            <a:r>
              <a:rPr lang="en"/>
              <a:t>DATANIN AYRILMASI</a:t>
            </a:r>
            <a:endParaRPr/>
          </a:p>
          <a:p>
            <a:pPr indent="0" lvl="0" marL="0" rtl="0" algn="l">
              <a:spcBef>
                <a:spcPts val="0"/>
              </a:spcBef>
              <a:spcAft>
                <a:spcPts val="0"/>
              </a:spcAft>
              <a:buNone/>
            </a:pPr>
            <a:r>
              <a:rPr lang="en"/>
              <a:t>MAJORİTY VOTE ÇALIŞMA DATAFRAME’İ X</a:t>
            </a:r>
            <a:endParaRPr/>
          </a:p>
          <a:p>
            <a:pPr indent="0" lvl="0" marL="0" rtl="0" algn="l">
              <a:spcBef>
                <a:spcPts val="0"/>
              </a:spcBef>
              <a:spcAft>
                <a:spcPts val="0"/>
              </a:spcAft>
              <a:buNone/>
            </a:pPr>
            <a:r>
              <a:rPr lang="en"/>
              <a:t>PİCKLE İLE EĞİTTMENİZE GEREK KALMAYACAK.  EĞİTİM SÜRELERİNİ YAZ.</a:t>
            </a:r>
            <a:endParaRPr/>
          </a:p>
          <a:p>
            <a:pPr indent="0" lvl="0" marL="0" rtl="0" algn="l">
              <a:spcBef>
                <a:spcPts val="0"/>
              </a:spcBef>
              <a:spcAft>
                <a:spcPts val="0"/>
              </a:spcAft>
              <a:buNone/>
            </a:pPr>
            <a:r>
              <a:rPr lang="en"/>
              <a:t>RECALL’LARI  x</a:t>
            </a:r>
            <a:endParaRPr/>
          </a:p>
          <a:p>
            <a:pPr indent="0" lvl="0" marL="0" rtl="0" algn="l">
              <a:spcBef>
                <a:spcPts val="0"/>
              </a:spcBef>
              <a:spcAft>
                <a:spcPts val="0"/>
              </a:spcAft>
              <a:buNone/>
            </a:pPr>
            <a:r>
              <a:rPr lang="en"/>
              <a:t>METİNLERİ TEMİZLE X</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ac6f8d305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ac6f8d30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ac7cd38d7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ac7cd38d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ac7cd38d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ac7cd38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latin typeface="Hind"/>
                <a:ea typeface="Hind"/>
                <a:cs typeface="Hind"/>
                <a:sym typeface="Hind"/>
              </a:rPr>
              <a:t>Veride yaptığımız analizler ve birebir aldığımız geri dönüşler sonucunda, Veride ilk önce şu filtrelemeyi yaptık. </a:t>
            </a:r>
            <a:endParaRPr b="1" sz="1200">
              <a:latin typeface="Hind"/>
              <a:ea typeface="Hind"/>
              <a:cs typeface="Hind"/>
              <a:sym typeface="Hind"/>
            </a:endParaRPr>
          </a:p>
          <a:p>
            <a:pPr indent="-304800" lvl="0" marL="457200" rtl="0" algn="l">
              <a:spcBef>
                <a:spcPts val="600"/>
              </a:spcBef>
              <a:spcAft>
                <a:spcPts val="0"/>
              </a:spcAft>
              <a:buClr>
                <a:srgbClr val="000000"/>
              </a:buClr>
              <a:buSzPts val="1200"/>
              <a:buFont typeface="Hind"/>
              <a:buChar char="-"/>
            </a:pPr>
            <a:r>
              <a:rPr b="1" lang="en" sz="1200">
                <a:latin typeface="Hind"/>
                <a:ea typeface="Hind"/>
                <a:cs typeface="Hind"/>
                <a:sym typeface="Hind"/>
              </a:rPr>
              <a:t>10 İşlem üstü verisi olan Bütün Müşteriler alınsın.</a:t>
            </a:r>
            <a:endParaRPr b="1" sz="1200">
              <a:latin typeface="Hind"/>
              <a:ea typeface="Hind"/>
              <a:cs typeface="Hind"/>
              <a:sym typeface="Hind"/>
            </a:endParaRPr>
          </a:p>
          <a:p>
            <a:pPr indent="0" lvl="0" marL="0" rtl="0" algn="l">
              <a:spcBef>
                <a:spcPts val="600"/>
              </a:spcBef>
              <a:spcAft>
                <a:spcPts val="0"/>
              </a:spcAft>
              <a:buClr>
                <a:schemeClr val="dk1"/>
              </a:buClr>
              <a:buSzPts val="1100"/>
              <a:buFont typeface="Arial"/>
              <a:buNone/>
            </a:pPr>
            <a:r>
              <a:rPr b="1" lang="en" sz="1200">
                <a:latin typeface="Hind"/>
                <a:ea typeface="Hind"/>
                <a:cs typeface="Hind"/>
                <a:sym typeface="Hind"/>
              </a:rPr>
              <a:t>Bu işlemi yaptığımızda elimizde 19.990 Adet müşteri kaldı.</a:t>
            </a:r>
            <a:endParaRPr b="1" sz="1200">
              <a:latin typeface="Hind"/>
              <a:ea typeface="Hind"/>
              <a:cs typeface="Hind"/>
              <a:sym typeface="Hind"/>
            </a:endParaRPr>
          </a:p>
          <a:p>
            <a:pPr indent="0" lvl="0" marL="0" rtl="0" algn="l">
              <a:spcBef>
                <a:spcPts val="600"/>
              </a:spcBef>
              <a:spcAft>
                <a:spcPts val="0"/>
              </a:spcAft>
              <a:buClr>
                <a:schemeClr val="dk1"/>
              </a:buClr>
              <a:buSzPts val="1100"/>
              <a:buFont typeface="Arial"/>
              <a:buNone/>
            </a:pPr>
            <a:r>
              <a:rPr b="1" lang="en" sz="1200">
                <a:latin typeface="Hind"/>
                <a:ea typeface="Hind"/>
                <a:cs typeface="Hind"/>
                <a:sym typeface="Hind"/>
              </a:rPr>
              <a:t>Ardından bu müşteriler üzerinde son işlemi üzerinden 6 Ay geçmiş müşterilere Churn, Kalanlarına ise Normal diye etiket verdik. </a:t>
            </a:r>
            <a:endParaRPr b="1" sz="1200">
              <a:latin typeface="Hind"/>
              <a:ea typeface="Hind"/>
              <a:cs typeface="Hind"/>
              <a:sym typeface="Hind"/>
            </a:endParaRPr>
          </a:p>
          <a:p>
            <a:pPr indent="0" lvl="0" marL="0" rtl="0" algn="l">
              <a:spcBef>
                <a:spcPts val="600"/>
              </a:spcBef>
              <a:spcAft>
                <a:spcPts val="0"/>
              </a:spcAft>
              <a:buClr>
                <a:schemeClr val="dk1"/>
              </a:buClr>
              <a:buSzPts val="1100"/>
              <a:buFont typeface="Arial"/>
              <a:buNone/>
            </a:pPr>
            <a:r>
              <a:t/>
            </a:r>
            <a:endParaRPr b="1" sz="1200">
              <a:latin typeface="Hind"/>
              <a:ea typeface="Hind"/>
              <a:cs typeface="Hind"/>
              <a:sym typeface="Hind"/>
            </a:endParaRPr>
          </a:p>
          <a:p>
            <a:pPr indent="0" lvl="0" marL="0" rtl="0" algn="l">
              <a:spcBef>
                <a:spcPts val="600"/>
              </a:spcBef>
              <a:spcAft>
                <a:spcPts val="0"/>
              </a:spcAft>
              <a:buClr>
                <a:schemeClr val="dk1"/>
              </a:buClr>
              <a:buSzPts val="1100"/>
              <a:buFont typeface="Arial"/>
              <a:buNone/>
            </a:pPr>
            <a:r>
              <a:rPr b="1" lang="en" sz="1200">
                <a:latin typeface="Hind"/>
                <a:ea typeface="Hind"/>
                <a:cs typeface="Hind"/>
                <a:sym typeface="Hind"/>
              </a:rPr>
              <a:t>Ve elimizde 600.000 Satırlık bir veri vardı. Tabii bu veriyide o haliyle kullanamayacağımız için bir özetleme algoritması yazmaya ve yeni değişkenler oluşturmaya karar verdik. </a:t>
            </a:r>
            <a:endParaRPr b="1" sz="1200">
              <a:latin typeface="Hind"/>
              <a:ea typeface="Hind"/>
              <a:cs typeface="Hind"/>
              <a:sym typeface="Hind"/>
            </a:endParaRPr>
          </a:p>
          <a:p>
            <a:pPr indent="0" lvl="0" marL="0" rtl="0" algn="l">
              <a:spcBef>
                <a:spcPts val="600"/>
              </a:spcBef>
              <a:spcAft>
                <a:spcPts val="0"/>
              </a:spcAft>
              <a:buClr>
                <a:schemeClr val="dk1"/>
              </a:buClr>
              <a:buSzPts val="1100"/>
              <a:buFont typeface="Arial"/>
              <a:buNone/>
            </a:pPr>
            <a:r>
              <a:t/>
            </a:r>
            <a:endParaRPr b="1" sz="1200">
              <a:latin typeface="Hind"/>
              <a:ea typeface="Hind"/>
              <a:cs typeface="Hind"/>
              <a:sym typeface="Hind"/>
            </a:endParaRPr>
          </a:p>
          <a:p>
            <a:pPr indent="0" lvl="0" marL="0" rtl="0" algn="l">
              <a:spcBef>
                <a:spcPts val="0"/>
              </a:spcBef>
              <a:spcAft>
                <a:spcPts val="0"/>
              </a:spcAft>
              <a:buNone/>
            </a:pPr>
            <a:r>
              <a:t/>
            </a:r>
            <a:endParaRPr b="1" sz="1200">
              <a:latin typeface="Hind"/>
              <a:ea typeface="Hind"/>
              <a:cs typeface="Hind"/>
              <a:sym typeface="Hin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a2d43a0af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a2d43a0a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latin typeface="Hind"/>
                <a:ea typeface="Hind"/>
                <a:cs typeface="Hind"/>
                <a:sym typeface="Hind"/>
              </a:rPr>
              <a:t>Öncelikle özetleme algoritmamızda her müşterinin son 5 işlemini baz almaya karar verdik. Müşterilerde En az 10 işlem vardı, bizde bunu birkaç istatistiksel yöntemle tek satıra indirgedik ve yeni değişkenlerimiz şu şekilde oldu ;</a:t>
            </a:r>
            <a:endParaRPr b="1" sz="1200">
              <a:latin typeface="Hind"/>
              <a:ea typeface="Hind"/>
              <a:cs typeface="Hind"/>
              <a:sym typeface="Hind"/>
            </a:endParaRPr>
          </a:p>
          <a:p>
            <a:pPr indent="0" lvl="0" marL="0" rtl="0" algn="l">
              <a:spcBef>
                <a:spcPts val="600"/>
              </a:spcBef>
              <a:spcAft>
                <a:spcPts val="0"/>
              </a:spcAft>
              <a:buNone/>
            </a:pPr>
            <a:r>
              <a:t/>
            </a:r>
            <a:endParaRPr b="1" sz="1200">
              <a:latin typeface="Hind"/>
              <a:ea typeface="Hind"/>
              <a:cs typeface="Hind"/>
              <a:sym typeface="Hind"/>
            </a:endParaRPr>
          </a:p>
          <a:p>
            <a:pPr indent="0" lvl="0" marL="0" rtl="0" algn="l">
              <a:spcBef>
                <a:spcPts val="0"/>
              </a:spcBef>
              <a:spcAft>
                <a:spcPts val="0"/>
              </a:spcAft>
              <a:buNone/>
            </a:pPr>
            <a:r>
              <a:rPr b="1" lang="en" sz="1200">
                <a:latin typeface="Hind"/>
                <a:ea typeface="Hind"/>
                <a:cs typeface="Hind"/>
                <a:sym typeface="Hind"/>
              </a:rPr>
              <a:t>Ve diğer değişkenlerde’de aynı şekilde son 5 işlemdeki ortalamayı baz aldık. Aynı zamanda indirgeme esnasında işimize yaramayacağı ve doğru çıkarımlar yapamayacağımız için bütün tarih kolonlarını kullanmamak üzere düşürdük.</a:t>
            </a:r>
            <a:endParaRPr b="1" sz="1200">
              <a:latin typeface="Hind"/>
              <a:ea typeface="Hind"/>
              <a:cs typeface="Hind"/>
              <a:sym typeface="Hind"/>
            </a:endParaRPr>
          </a:p>
          <a:p>
            <a:pPr indent="0" lvl="0" marL="457200" rtl="0" algn="l">
              <a:spcBef>
                <a:spcPts val="0"/>
              </a:spcBef>
              <a:spcAft>
                <a:spcPts val="0"/>
              </a:spcAft>
              <a:buNone/>
            </a:pPr>
            <a:r>
              <a:t/>
            </a:r>
            <a:endParaRPr b="1" sz="1200">
              <a:latin typeface="Hind"/>
              <a:ea typeface="Hind"/>
              <a:cs typeface="Hind"/>
              <a:sym typeface="Hind"/>
            </a:endParaRPr>
          </a:p>
          <a:p>
            <a:pPr indent="0" lvl="0" marL="0" rtl="0" algn="l">
              <a:spcBef>
                <a:spcPts val="0"/>
              </a:spcBef>
              <a:spcAft>
                <a:spcPts val="0"/>
              </a:spcAft>
              <a:buNone/>
            </a:pPr>
            <a:r>
              <a:t/>
            </a:r>
            <a:endParaRPr sz="1400">
              <a:solidFill>
                <a:schemeClr val="dk1"/>
              </a:solidFill>
            </a:endParaRPr>
          </a:p>
          <a:p>
            <a:pPr indent="0" lvl="0" marL="0" rtl="0" algn="l">
              <a:spcBef>
                <a:spcPts val="600"/>
              </a:spcBef>
              <a:spcAft>
                <a:spcPts val="0"/>
              </a:spcAft>
              <a:buClr>
                <a:schemeClr val="dk1"/>
              </a:buClr>
              <a:buSzPts val="1100"/>
              <a:buFont typeface="Arial"/>
              <a:buNone/>
            </a:pPr>
            <a:r>
              <a:t/>
            </a:r>
            <a:endParaRPr b="1" sz="1200">
              <a:latin typeface="Hind"/>
              <a:ea typeface="Hind"/>
              <a:cs typeface="Hind"/>
              <a:sym typeface="Hind"/>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ac7cd38d7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ac7cd38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a2d43a0af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a2d43a0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328150" y="1991825"/>
            <a:ext cx="4487700" cy="1159800"/>
          </a:xfrm>
          <a:prstGeom prst="rect">
            <a:avLst/>
          </a:prstGeom>
        </p:spPr>
        <p:txBody>
          <a:bodyPr anchorCtr="0" anchor="ctr" bIns="91425" lIns="91425" spcFirstLastPara="1" rIns="91425" wrap="square" tIns="91425"/>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 name="Google Shape;12;p2"/>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 name="Google Shape;13;p2"/>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 name="Google Shape;14;p2"/>
          <p:cNvSpPr/>
          <p:nvPr/>
        </p:nvSpPr>
        <p:spPr>
          <a:xfrm flipH="1" rot="-5400000">
            <a:off x="563748" y="2068298"/>
            <a:ext cx="1518900" cy="9255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 name="Google Shape;19;p2"/>
          <p:cNvSpPr/>
          <p:nvPr/>
        </p:nvSpPr>
        <p:spPr>
          <a:xfrm flipH="1" rot="-5400000">
            <a:off x="7315902" y="2802275"/>
            <a:ext cx="1027800" cy="6261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 name="Google Shape;20;p2"/>
          <p:cNvSpPr/>
          <p:nvPr/>
        </p:nvSpPr>
        <p:spPr>
          <a:xfrm flipH="1" rot="-5400000">
            <a:off x="6337825" y="578875"/>
            <a:ext cx="1520100" cy="9261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gradient">
  <p:cSld name="BLANK_2">
    <p:bg>
      <p:bgPr>
        <a:gradFill>
          <a:gsLst>
            <a:gs pos="0">
              <a:srgbClr val="33CCCC"/>
            </a:gs>
            <a:gs pos="100000">
              <a:srgbClr val="66FF33"/>
            </a:gs>
          </a:gsLst>
          <a:lin ang="5400700" scaled="0"/>
        </a:gradFill>
      </p:bgPr>
    </p:bg>
    <p:spTree>
      <p:nvGrpSpPr>
        <p:cNvPr id="143" name="Shape 143"/>
        <p:cNvGrpSpPr/>
        <p:nvPr/>
      </p:nvGrpSpPr>
      <p:grpSpPr>
        <a:xfrm>
          <a:off x="0" y="0"/>
          <a:ext cx="0" cy="0"/>
          <a:chOff x="0" y="0"/>
          <a:chExt cx="0" cy="0"/>
        </a:xfrm>
      </p:grpSpPr>
      <p:sp>
        <p:nvSpPr>
          <p:cNvPr id="144" name="Google Shape;144;p11"/>
          <p:cNvSpPr/>
          <p:nvPr/>
        </p:nvSpPr>
        <p:spPr>
          <a:xfrm flipH="1" rot="5400000">
            <a:off x="7987921" y="280747"/>
            <a:ext cx="1436798" cy="875312"/>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5" name="Google Shape;145;p11"/>
          <p:cNvSpPr/>
          <p:nvPr/>
        </p:nvSpPr>
        <p:spPr>
          <a:xfrm flipH="1" rot="5400000">
            <a:off x="7711954" y="1152043"/>
            <a:ext cx="1779871" cy="1084184"/>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8" name="Google Shape;148;p11"/>
          <p:cNvSpPr/>
          <p:nvPr/>
        </p:nvSpPr>
        <p:spPr>
          <a:xfrm flipH="1" rot="-5400000">
            <a:off x="8520892" y="2338195"/>
            <a:ext cx="542403" cy="33042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9" name="Google Shape;149;p11"/>
          <p:cNvSpPr/>
          <p:nvPr/>
        </p:nvSpPr>
        <p:spPr>
          <a:xfrm flipH="1" rot="5400000">
            <a:off x="-280461" y="2947980"/>
            <a:ext cx="1435651" cy="874537"/>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1" name="Google Shape;151;p11"/>
          <p:cNvSpPr/>
          <p:nvPr/>
        </p:nvSpPr>
        <p:spPr>
          <a:xfrm flipH="1" rot="-5400000">
            <a:off x="-209916" y="4278659"/>
            <a:ext cx="1075013" cy="655177"/>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3" name="Google Shape;153;p11"/>
          <p:cNvSpPr/>
          <p:nvPr/>
        </p:nvSpPr>
        <p:spPr>
          <a:xfrm flipH="1" rot="-5400000">
            <a:off x="276080" y="3815951"/>
            <a:ext cx="743793" cy="453249"/>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4" name="Google Shape;154;p11"/>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urple gradient">
  <p:cSld name="BLANK_2_1">
    <p:bg>
      <p:bgPr>
        <a:gradFill>
          <a:gsLst>
            <a:gs pos="0">
              <a:srgbClr val="CC3399"/>
            </a:gs>
            <a:gs pos="100000">
              <a:srgbClr val="6699FF"/>
            </a:gs>
          </a:gsLst>
          <a:lin ang="5400700" scaled="0"/>
        </a:gradFill>
      </p:bgPr>
    </p:bg>
    <p:spTree>
      <p:nvGrpSpPr>
        <p:cNvPr id="155" name="Shape 155"/>
        <p:cNvGrpSpPr/>
        <p:nvPr/>
      </p:nvGrpSpPr>
      <p:grpSpPr>
        <a:xfrm>
          <a:off x="0" y="0"/>
          <a:ext cx="0" cy="0"/>
          <a:chOff x="0" y="0"/>
          <a:chExt cx="0" cy="0"/>
        </a:xfrm>
      </p:grpSpPr>
      <p:sp>
        <p:nvSpPr>
          <p:cNvPr id="156" name="Google Shape;156;p12"/>
          <p:cNvSpPr/>
          <p:nvPr/>
        </p:nvSpPr>
        <p:spPr>
          <a:xfrm flipH="1" rot="5400000">
            <a:off x="7987926" y="280753"/>
            <a:ext cx="1436700" cy="8754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7" name="Google Shape;157;p12"/>
          <p:cNvSpPr/>
          <p:nvPr/>
        </p:nvSpPr>
        <p:spPr>
          <a:xfrm flipH="1" rot="5400000">
            <a:off x="7711932" y="1152020"/>
            <a:ext cx="1779900" cy="10842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8" name="Google Shape;158;p12"/>
          <p:cNvSpPr/>
          <p:nvPr/>
        </p:nvSpPr>
        <p:spPr>
          <a:xfrm rot="-5400000">
            <a:off x="8367248" y="1879235"/>
            <a:ext cx="965400" cy="588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9" name="Google Shape;159;p12"/>
          <p:cNvSpPr/>
          <p:nvPr/>
        </p:nvSpPr>
        <p:spPr>
          <a:xfrm rot="-5400000">
            <a:off x="7784863" y="375260"/>
            <a:ext cx="768000" cy="4680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0" name="Google Shape;160;p12"/>
          <p:cNvSpPr/>
          <p:nvPr/>
        </p:nvSpPr>
        <p:spPr>
          <a:xfrm flipH="1" rot="-5400000">
            <a:off x="8520834" y="2338254"/>
            <a:ext cx="542400" cy="3303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1" name="Google Shape;161;p12"/>
          <p:cNvSpPr/>
          <p:nvPr/>
        </p:nvSpPr>
        <p:spPr>
          <a:xfrm flipH="1" rot="5400000">
            <a:off x="-280517" y="2947924"/>
            <a:ext cx="1435800" cy="8745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2" name="Google Shape;162;p12"/>
          <p:cNvSpPr/>
          <p:nvPr/>
        </p:nvSpPr>
        <p:spPr>
          <a:xfrm rot="5400000">
            <a:off x="-191502" y="2612001"/>
            <a:ext cx="979200" cy="5961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3" name="Google Shape;163;p12"/>
          <p:cNvSpPr/>
          <p:nvPr/>
        </p:nvSpPr>
        <p:spPr>
          <a:xfrm flipH="1" rot="-5400000">
            <a:off x="-209848" y="4278591"/>
            <a:ext cx="1074900" cy="6552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4" name="Google Shape;164;p12"/>
          <p:cNvSpPr/>
          <p:nvPr/>
        </p:nvSpPr>
        <p:spPr>
          <a:xfrm rot="-5400000">
            <a:off x="-145501" y="2377842"/>
            <a:ext cx="744300" cy="453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5" name="Google Shape;165;p12"/>
          <p:cNvSpPr/>
          <p:nvPr/>
        </p:nvSpPr>
        <p:spPr>
          <a:xfrm flipH="1" rot="-5400000">
            <a:off x="276152" y="3815879"/>
            <a:ext cx="743700" cy="453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6" name="Google Shape;166;p12"/>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orange gradient">
  <p:cSld name="BLANK_2_1_1">
    <p:bg>
      <p:bgPr>
        <a:gradFill>
          <a:gsLst>
            <a:gs pos="0">
              <a:srgbClr val="FF0066"/>
            </a:gs>
            <a:gs pos="100000">
              <a:srgbClr val="FF9900"/>
            </a:gs>
          </a:gsLst>
          <a:lin ang="5400700" scaled="0"/>
        </a:gradFill>
      </p:bgPr>
    </p:bg>
    <p:spTree>
      <p:nvGrpSpPr>
        <p:cNvPr id="167" name="Shape 167"/>
        <p:cNvGrpSpPr/>
        <p:nvPr/>
      </p:nvGrpSpPr>
      <p:grpSpPr>
        <a:xfrm>
          <a:off x="0" y="0"/>
          <a:ext cx="0" cy="0"/>
          <a:chOff x="0" y="0"/>
          <a:chExt cx="0" cy="0"/>
        </a:xfrm>
      </p:grpSpPr>
      <p:sp>
        <p:nvSpPr>
          <p:cNvPr id="168" name="Google Shape;168;p13"/>
          <p:cNvSpPr/>
          <p:nvPr/>
        </p:nvSpPr>
        <p:spPr>
          <a:xfrm flipH="1" rot="5400000">
            <a:off x="7987926" y="280753"/>
            <a:ext cx="1436700" cy="8754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9" name="Google Shape;169;p13"/>
          <p:cNvSpPr/>
          <p:nvPr/>
        </p:nvSpPr>
        <p:spPr>
          <a:xfrm flipH="1" rot="5400000">
            <a:off x="7711932" y="1152020"/>
            <a:ext cx="1779900" cy="10842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0" name="Google Shape;170;p13"/>
          <p:cNvSpPr/>
          <p:nvPr/>
        </p:nvSpPr>
        <p:spPr>
          <a:xfrm rot="-5400000">
            <a:off x="8367248" y="1879235"/>
            <a:ext cx="965400" cy="588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1" name="Google Shape;171;p13"/>
          <p:cNvSpPr/>
          <p:nvPr/>
        </p:nvSpPr>
        <p:spPr>
          <a:xfrm rot="-5400000">
            <a:off x="7784863" y="375260"/>
            <a:ext cx="768000" cy="4680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2" name="Google Shape;172;p13"/>
          <p:cNvSpPr/>
          <p:nvPr/>
        </p:nvSpPr>
        <p:spPr>
          <a:xfrm flipH="1" rot="-5400000">
            <a:off x="8520834" y="2338254"/>
            <a:ext cx="542400" cy="3303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3" name="Google Shape;173;p13"/>
          <p:cNvSpPr/>
          <p:nvPr/>
        </p:nvSpPr>
        <p:spPr>
          <a:xfrm flipH="1" rot="5400000">
            <a:off x="-280517" y="2947924"/>
            <a:ext cx="1435800" cy="8745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4" name="Google Shape;174;p13"/>
          <p:cNvSpPr/>
          <p:nvPr/>
        </p:nvSpPr>
        <p:spPr>
          <a:xfrm rot="5400000">
            <a:off x="-191502" y="2612001"/>
            <a:ext cx="979200" cy="5961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5" name="Google Shape;175;p13"/>
          <p:cNvSpPr/>
          <p:nvPr/>
        </p:nvSpPr>
        <p:spPr>
          <a:xfrm flipH="1" rot="-5400000">
            <a:off x="-209848" y="4278591"/>
            <a:ext cx="1074900" cy="655200"/>
          </a:xfrm>
          <a:prstGeom prst="parallelogram">
            <a:avLst>
              <a:gd fmla="val 81897" name="adj"/>
            </a:avLst>
          </a:prstGeom>
          <a:solidFill>
            <a:srgbClr val="FFFFFF">
              <a:alpha val="488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6" name="Google Shape;176;p13"/>
          <p:cNvSpPr/>
          <p:nvPr/>
        </p:nvSpPr>
        <p:spPr>
          <a:xfrm rot="-5400000">
            <a:off x="-145501" y="2377842"/>
            <a:ext cx="744300" cy="453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7" name="Google Shape;177;p13"/>
          <p:cNvSpPr/>
          <p:nvPr/>
        </p:nvSpPr>
        <p:spPr>
          <a:xfrm flipH="1" rot="-5400000">
            <a:off x="276152" y="3815879"/>
            <a:ext cx="743700" cy="4533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8" name="Google Shape;178;p13"/>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ig">
  <p:cSld name="BLANK_1">
    <p:spTree>
      <p:nvGrpSpPr>
        <p:cNvPr id="179"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2" name="Google Shape;182;p14"/>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5" name="Google Shape;185;p14"/>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86" name="Google Shape;186;p14"/>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4"/>
          <p:cNvSpPr/>
          <p:nvPr/>
        </p:nvSpPr>
        <p:spPr>
          <a:xfrm flipH="1" rot="-5400000">
            <a:off x="-358955" y="3663589"/>
            <a:ext cx="1838400" cy="1120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0" name="Google Shape;190;p14"/>
          <p:cNvSpPr/>
          <p:nvPr/>
        </p:nvSpPr>
        <p:spPr>
          <a:xfrm flipH="1" rot="-5400000">
            <a:off x="472234" y="3024661"/>
            <a:ext cx="1272000" cy="7752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1" name="Google Shape;191;p14"/>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1" name="Shape 21"/>
        <p:cNvGrpSpPr/>
        <p:nvPr/>
      </p:nvGrpSpPr>
      <p:grpSpPr>
        <a:xfrm>
          <a:off x="0" y="0"/>
          <a:ext cx="0" cy="0"/>
          <a:chOff x="0" y="0"/>
          <a:chExt cx="0" cy="0"/>
        </a:xfrm>
      </p:grpSpPr>
      <p:sp>
        <p:nvSpPr>
          <p:cNvPr id="22" name="Google Shape;22;p3"/>
          <p:cNvSpPr txBox="1"/>
          <p:nvPr>
            <p:ph type="ctrTitle"/>
          </p:nvPr>
        </p:nvSpPr>
        <p:spPr>
          <a:xfrm>
            <a:off x="2647900" y="1659550"/>
            <a:ext cx="3848100" cy="1159800"/>
          </a:xfrm>
          <a:prstGeom prst="rect">
            <a:avLst/>
          </a:prstGeom>
        </p:spPr>
        <p:txBody>
          <a:bodyPr anchorCtr="0" anchor="b" bIns="91425" lIns="91425" spcFirstLastPara="1" rIns="91425" wrap="square" tIns="91425"/>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3" name="Google Shape;23;p3"/>
          <p:cNvSpPr txBox="1"/>
          <p:nvPr>
            <p:ph idx="1" type="subTitle"/>
          </p:nvPr>
        </p:nvSpPr>
        <p:spPr>
          <a:xfrm>
            <a:off x="2647975" y="2763850"/>
            <a:ext cx="3848100" cy="784800"/>
          </a:xfrm>
          <a:prstGeom prst="rect">
            <a:avLst/>
          </a:prstGeom>
        </p:spPr>
        <p:txBody>
          <a:bodyPr anchorCtr="0" anchor="t" bIns="91425" lIns="91425" spcFirstLastPara="1" rIns="91425" wrap="square" tIns="91425"/>
          <a:lstStyle>
            <a:lvl1pPr lvl="0" rtl="0" algn="ctr">
              <a:spcBef>
                <a:spcPts val="0"/>
              </a:spcBef>
              <a:spcAft>
                <a:spcPts val="0"/>
              </a:spcAft>
              <a:buClr>
                <a:srgbClr val="33CCFF"/>
              </a:buClr>
              <a:buSzPts val="1800"/>
              <a:buNone/>
              <a:defRPr sz="1800">
                <a:solidFill>
                  <a:srgbClr val="33CCFF"/>
                </a:solidFill>
              </a:defRPr>
            </a:lvl1pPr>
            <a:lvl2pPr lvl="1" rtl="0" algn="ctr">
              <a:spcBef>
                <a:spcPts val="0"/>
              </a:spcBef>
              <a:spcAft>
                <a:spcPts val="0"/>
              </a:spcAft>
              <a:buClr>
                <a:srgbClr val="33CCFF"/>
              </a:buClr>
              <a:buSzPts val="1800"/>
              <a:buNone/>
              <a:defRPr sz="1800">
                <a:solidFill>
                  <a:srgbClr val="33CCFF"/>
                </a:solidFill>
              </a:defRPr>
            </a:lvl2pPr>
            <a:lvl3pPr lvl="2" rtl="0" algn="ctr">
              <a:spcBef>
                <a:spcPts val="0"/>
              </a:spcBef>
              <a:spcAft>
                <a:spcPts val="0"/>
              </a:spcAft>
              <a:buClr>
                <a:srgbClr val="33CCFF"/>
              </a:buClr>
              <a:buSzPts val="1800"/>
              <a:buNone/>
              <a:defRPr sz="1800">
                <a:solidFill>
                  <a:srgbClr val="33CCFF"/>
                </a:solidFill>
              </a:defRPr>
            </a:lvl3pPr>
            <a:lvl4pPr lvl="3" rtl="0" algn="ctr">
              <a:spcBef>
                <a:spcPts val="0"/>
              </a:spcBef>
              <a:spcAft>
                <a:spcPts val="0"/>
              </a:spcAft>
              <a:buClr>
                <a:srgbClr val="33CCFF"/>
              </a:buClr>
              <a:buSzPts val="1800"/>
              <a:buNone/>
              <a:defRPr sz="1800">
                <a:solidFill>
                  <a:srgbClr val="33CCFF"/>
                </a:solidFill>
              </a:defRPr>
            </a:lvl4pPr>
            <a:lvl5pPr lvl="4" rtl="0" algn="ctr">
              <a:spcBef>
                <a:spcPts val="0"/>
              </a:spcBef>
              <a:spcAft>
                <a:spcPts val="0"/>
              </a:spcAft>
              <a:buClr>
                <a:srgbClr val="33CCFF"/>
              </a:buClr>
              <a:buSzPts val="1800"/>
              <a:buNone/>
              <a:defRPr sz="1800">
                <a:solidFill>
                  <a:srgbClr val="33CCFF"/>
                </a:solidFill>
              </a:defRPr>
            </a:lvl5pPr>
            <a:lvl6pPr lvl="5" rtl="0" algn="ctr">
              <a:spcBef>
                <a:spcPts val="0"/>
              </a:spcBef>
              <a:spcAft>
                <a:spcPts val="0"/>
              </a:spcAft>
              <a:buClr>
                <a:srgbClr val="33CCFF"/>
              </a:buClr>
              <a:buSzPts val="1800"/>
              <a:buNone/>
              <a:defRPr sz="1800">
                <a:solidFill>
                  <a:srgbClr val="33CCFF"/>
                </a:solidFill>
              </a:defRPr>
            </a:lvl6pPr>
            <a:lvl7pPr lvl="6" rtl="0" algn="ctr">
              <a:spcBef>
                <a:spcPts val="0"/>
              </a:spcBef>
              <a:spcAft>
                <a:spcPts val="0"/>
              </a:spcAft>
              <a:buClr>
                <a:srgbClr val="33CCFF"/>
              </a:buClr>
              <a:buSzPts val="1800"/>
              <a:buNone/>
              <a:defRPr sz="1800">
                <a:solidFill>
                  <a:srgbClr val="33CCFF"/>
                </a:solidFill>
              </a:defRPr>
            </a:lvl7pPr>
            <a:lvl8pPr lvl="7" rtl="0" algn="ctr">
              <a:spcBef>
                <a:spcPts val="0"/>
              </a:spcBef>
              <a:spcAft>
                <a:spcPts val="0"/>
              </a:spcAft>
              <a:buClr>
                <a:srgbClr val="33CCFF"/>
              </a:buClr>
              <a:buSzPts val="1800"/>
              <a:buNone/>
              <a:defRPr sz="1800">
                <a:solidFill>
                  <a:srgbClr val="33CCFF"/>
                </a:solidFill>
              </a:defRPr>
            </a:lvl8pPr>
            <a:lvl9pPr lvl="8" rtl="0" algn="ctr">
              <a:spcBef>
                <a:spcPts val="0"/>
              </a:spcBef>
              <a:spcAft>
                <a:spcPts val="0"/>
              </a:spcAft>
              <a:buClr>
                <a:srgbClr val="33CCFF"/>
              </a:buClr>
              <a:buSzPts val="1800"/>
              <a:buNone/>
              <a:defRPr sz="1800">
                <a:solidFill>
                  <a:srgbClr val="33CCFF"/>
                </a:solidFill>
              </a:defRPr>
            </a:lvl9pPr>
          </a:lstStyle>
          <a:p/>
        </p:txBody>
      </p:sp>
      <p:sp>
        <p:nvSpPr>
          <p:cNvPr id="24" name="Google Shape;24;p3"/>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 name="Google Shape;25;p3"/>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 name="Google Shape;26;p3"/>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 name="Google Shape;27;p3"/>
          <p:cNvSpPr/>
          <p:nvPr/>
        </p:nvSpPr>
        <p:spPr>
          <a:xfrm flipH="1" rot="-5400000">
            <a:off x="563748" y="2068298"/>
            <a:ext cx="1518900" cy="9255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 name="Google Shape;30;p3"/>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 name="Google Shape;32;p3"/>
          <p:cNvSpPr/>
          <p:nvPr/>
        </p:nvSpPr>
        <p:spPr>
          <a:xfrm flipH="1" rot="-5400000">
            <a:off x="7315902" y="2802275"/>
            <a:ext cx="1027800" cy="6261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 name="Google Shape;33;p3"/>
          <p:cNvSpPr/>
          <p:nvPr/>
        </p:nvSpPr>
        <p:spPr>
          <a:xfrm flipH="1" rot="-5400000">
            <a:off x="6337825" y="578875"/>
            <a:ext cx="1520100" cy="9261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4" name="Shape 34"/>
        <p:cNvGrpSpPr/>
        <p:nvPr/>
      </p:nvGrpSpPr>
      <p:grpSpPr>
        <a:xfrm>
          <a:off x="0" y="0"/>
          <a:ext cx="0" cy="0"/>
          <a:chOff x="0" y="0"/>
          <a:chExt cx="0" cy="0"/>
        </a:xfrm>
      </p:grpSpPr>
      <p:sp>
        <p:nvSpPr>
          <p:cNvPr id="35" name="Google Shape;35;p4"/>
          <p:cNvSpPr txBox="1"/>
          <p:nvPr>
            <p:ph idx="1" type="body"/>
          </p:nvPr>
        </p:nvSpPr>
        <p:spPr>
          <a:xfrm>
            <a:off x="2225675" y="2161800"/>
            <a:ext cx="4692600" cy="8199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SzPts val="2400"/>
              <a:buChar char="›"/>
              <a:defRPr b="1" i="1"/>
            </a:lvl1pPr>
            <a:lvl2pPr indent="-381000" lvl="1" marL="914400" rtl="0" algn="ctr">
              <a:spcBef>
                <a:spcPts val="0"/>
              </a:spcBef>
              <a:spcAft>
                <a:spcPts val="0"/>
              </a:spcAft>
              <a:buSzPts val="2400"/>
              <a:buChar char="›"/>
              <a:defRPr b="1" i="1"/>
            </a:lvl2pPr>
            <a:lvl3pPr indent="-381000" lvl="2" marL="1371600" rtl="0" algn="ctr">
              <a:spcBef>
                <a:spcPts val="0"/>
              </a:spcBef>
              <a:spcAft>
                <a:spcPts val="0"/>
              </a:spcAft>
              <a:buSzPts val="2400"/>
              <a:buChar char="›"/>
              <a:defRPr b="1" i="1"/>
            </a:lvl3pPr>
            <a:lvl4pPr indent="-381000" lvl="3" marL="1828800" rtl="0" algn="ctr">
              <a:spcBef>
                <a:spcPts val="0"/>
              </a:spcBef>
              <a:spcAft>
                <a:spcPts val="0"/>
              </a:spcAft>
              <a:buSzPts val="2400"/>
              <a:buChar char="›"/>
              <a:defRPr b="1" i="1"/>
            </a:lvl4pPr>
            <a:lvl5pPr indent="-381000" lvl="4" marL="2286000" rtl="0" algn="ctr">
              <a:spcBef>
                <a:spcPts val="0"/>
              </a:spcBef>
              <a:spcAft>
                <a:spcPts val="0"/>
              </a:spcAft>
              <a:buSzPts val="2400"/>
              <a:buChar char="›"/>
              <a:defRPr b="1" i="1"/>
            </a:lvl5pPr>
            <a:lvl6pPr indent="-381000" lvl="5" marL="2743200" rtl="0" algn="ctr">
              <a:spcBef>
                <a:spcPts val="0"/>
              </a:spcBef>
              <a:spcAft>
                <a:spcPts val="0"/>
              </a:spcAft>
              <a:buSzPts val="2400"/>
              <a:buChar char="›"/>
              <a:defRPr b="1" i="1"/>
            </a:lvl6pPr>
            <a:lvl7pPr indent="-381000" lvl="6" marL="3200400" rtl="0" algn="ctr">
              <a:spcBef>
                <a:spcPts val="0"/>
              </a:spcBef>
              <a:spcAft>
                <a:spcPts val="0"/>
              </a:spcAft>
              <a:buSzPts val="2400"/>
              <a:buChar char="›"/>
              <a:defRPr b="1" i="1"/>
            </a:lvl7pPr>
            <a:lvl8pPr indent="-381000" lvl="7" marL="3657600" rtl="0" algn="ctr">
              <a:spcBef>
                <a:spcPts val="0"/>
              </a:spcBef>
              <a:spcAft>
                <a:spcPts val="0"/>
              </a:spcAft>
              <a:buSzPts val="2400"/>
              <a:buChar char="›"/>
              <a:defRPr b="1" i="1"/>
            </a:lvl8pPr>
            <a:lvl9pPr indent="-381000" lvl="8" marL="4114800" algn="ctr">
              <a:spcBef>
                <a:spcPts val="0"/>
              </a:spcBef>
              <a:spcAft>
                <a:spcPts val="0"/>
              </a:spcAft>
              <a:buSzPts val="2400"/>
              <a:buChar char="»"/>
              <a:defRPr b="1" i="1"/>
            </a:lvl9pPr>
          </a:lstStyle>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8" name="Google Shape;38;p4"/>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1" name="Google Shape;41;p4"/>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42" name="Google Shape;42;p4"/>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4" name="Google Shape;44;p4"/>
          <p:cNvSpPr/>
          <p:nvPr/>
        </p:nvSpPr>
        <p:spPr>
          <a:xfrm flipH="1" rot="-5400000">
            <a:off x="-358985" y="3663619"/>
            <a:ext cx="1838515" cy="1120555"/>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 name="Google Shape;46;p4"/>
          <p:cNvSpPr/>
          <p:nvPr/>
        </p:nvSpPr>
        <p:spPr>
          <a:xfrm flipH="1" rot="-5400000">
            <a:off x="472234" y="3024661"/>
            <a:ext cx="1272000" cy="7752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 name="Google Shape;47;p4"/>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8" name="Shape 48"/>
        <p:cNvGrpSpPr/>
        <p:nvPr/>
      </p:nvGrpSpPr>
      <p:grpSpPr>
        <a:xfrm>
          <a:off x="0" y="0"/>
          <a:ext cx="0" cy="0"/>
          <a:chOff x="0" y="0"/>
          <a:chExt cx="0" cy="0"/>
        </a:xfrm>
      </p:grpSpPr>
      <p:sp>
        <p:nvSpPr>
          <p:cNvPr id="49" name="Google Shape;49;p5"/>
          <p:cNvSpPr txBox="1"/>
          <p:nvPr>
            <p:ph type="title"/>
          </p:nvPr>
        </p:nvSpPr>
        <p:spPr>
          <a:xfrm>
            <a:off x="1067088" y="912850"/>
            <a:ext cx="5972100" cy="636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0" name="Google Shape;50;p5"/>
          <p:cNvSpPr txBox="1"/>
          <p:nvPr>
            <p:ph idx="1" type="body"/>
          </p:nvPr>
        </p:nvSpPr>
        <p:spPr>
          <a:xfrm>
            <a:off x="1067088" y="1650548"/>
            <a:ext cx="5972100" cy="2764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3" name="Google Shape;53;p5"/>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6" name="Google Shape;56;p5"/>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 name="Google Shape;60;p5"/>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 name="Google Shape;62;p5"/>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63" name="Google Shape;63;p5"/>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4" name="Shape 64"/>
        <p:cNvGrpSpPr/>
        <p:nvPr/>
      </p:nvGrpSpPr>
      <p:grpSpPr>
        <a:xfrm>
          <a:off x="0" y="0"/>
          <a:ext cx="0" cy="0"/>
          <a:chOff x="0" y="0"/>
          <a:chExt cx="0" cy="0"/>
        </a:xfrm>
      </p:grpSpPr>
      <p:sp>
        <p:nvSpPr>
          <p:cNvPr id="65" name="Google Shape;65;p6"/>
          <p:cNvSpPr txBox="1"/>
          <p:nvPr>
            <p:ph type="title"/>
          </p:nvPr>
        </p:nvSpPr>
        <p:spPr>
          <a:xfrm>
            <a:off x="1067088" y="912850"/>
            <a:ext cx="5972100" cy="636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6" name="Google Shape;66;p6"/>
          <p:cNvSpPr txBox="1"/>
          <p:nvPr>
            <p:ph idx="1" type="body"/>
          </p:nvPr>
        </p:nvSpPr>
        <p:spPr>
          <a:xfrm>
            <a:off x="1067100" y="1706950"/>
            <a:ext cx="2977800" cy="3218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7" name="Google Shape;67;p6"/>
          <p:cNvSpPr txBox="1"/>
          <p:nvPr>
            <p:ph idx="2" type="body"/>
          </p:nvPr>
        </p:nvSpPr>
        <p:spPr>
          <a:xfrm>
            <a:off x="4224149" y="1706950"/>
            <a:ext cx="2977800" cy="3218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0" name="Google Shape;70;p6"/>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3" name="Google Shape;73;p6"/>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 name="Google Shape;77;p6"/>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9" name="Google Shape;79;p6"/>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80" name="Google Shape;80;p6"/>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1" name="Shape 81"/>
        <p:cNvGrpSpPr/>
        <p:nvPr/>
      </p:nvGrpSpPr>
      <p:grpSpPr>
        <a:xfrm>
          <a:off x="0" y="0"/>
          <a:ext cx="0" cy="0"/>
          <a:chOff x="0" y="0"/>
          <a:chExt cx="0" cy="0"/>
        </a:xfrm>
      </p:grpSpPr>
      <p:sp>
        <p:nvSpPr>
          <p:cNvPr id="82" name="Google Shape;82;p7"/>
          <p:cNvSpPr txBox="1"/>
          <p:nvPr>
            <p:ph type="title"/>
          </p:nvPr>
        </p:nvSpPr>
        <p:spPr>
          <a:xfrm>
            <a:off x="1067088" y="912850"/>
            <a:ext cx="5972100" cy="6360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7"/>
          <p:cNvSpPr txBox="1"/>
          <p:nvPr>
            <p:ph idx="1" type="body"/>
          </p:nvPr>
        </p:nvSpPr>
        <p:spPr>
          <a:xfrm>
            <a:off x="1067100" y="1676800"/>
            <a:ext cx="2024100" cy="32490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4" name="Google Shape;84;p7"/>
          <p:cNvSpPr txBox="1"/>
          <p:nvPr>
            <p:ph idx="2" type="body"/>
          </p:nvPr>
        </p:nvSpPr>
        <p:spPr>
          <a:xfrm>
            <a:off x="3194801" y="1676800"/>
            <a:ext cx="2024100" cy="32490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5" name="Google Shape;85;p7"/>
          <p:cNvSpPr txBox="1"/>
          <p:nvPr>
            <p:ph idx="3" type="body"/>
          </p:nvPr>
        </p:nvSpPr>
        <p:spPr>
          <a:xfrm>
            <a:off x="5322501" y="1676800"/>
            <a:ext cx="2024100" cy="32490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 name="Google Shape;88;p7"/>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1" name="Google Shape;91;p7"/>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5" name="Google Shape;95;p7"/>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7" name="Google Shape;97;p7"/>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98" name="Google Shape;98;p7"/>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8"/>
          <p:cNvSpPr txBox="1"/>
          <p:nvPr>
            <p:ph type="title"/>
          </p:nvPr>
        </p:nvSpPr>
        <p:spPr>
          <a:xfrm>
            <a:off x="1067088" y="912850"/>
            <a:ext cx="5972100" cy="636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101" name="Google Shape;101;p8"/>
          <p:cNvGrpSpPr/>
          <p:nvPr/>
        </p:nvGrpSpPr>
        <p:grpSpPr>
          <a:xfrm>
            <a:off x="7395202" y="-6"/>
            <a:ext cx="1748884" cy="4013021"/>
            <a:chOff x="7395202" y="-6"/>
            <a:chExt cx="1748884" cy="4013021"/>
          </a:xfrm>
        </p:grpSpPr>
        <p:sp>
          <p:nvSpPr>
            <p:cNvPr id="102" name="Google Shape;102;p8"/>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3" name="Google Shape;103;p8"/>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4" name="Google Shape;104;p8"/>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8"/>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6" name="Google Shape;106;p8"/>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07" name="Google Shape;107;p8"/>
          <p:cNvGrpSpPr/>
          <p:nvPr/>
        </p:nvGrpSpPr>
        <p:grpSpPr>
          <a:xfrm>
            <a:off x="3" y="2738679"/>
            <a:ext cx="722480" cy="2404814"/>
            <a:chOff x="3" y="2750304"/>
            <a:chExt cx="722480" cy="2404814"/>
          </a:xfrm>
        </p:grpSpPr>
        <p:sp>
          <p:nvSpPr>
            <p:cNvPr id="108" name="Google Shape;108;p8"/>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9" name="Google Shape;109;p8"/>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8"/>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1" name="Google Shape;111;p8"/>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2" name="Google Shape;112;p8"/>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13" name="Google Shape;113;p8"/>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9"/>
          <p:cNvSpPr txBox="1"/>
          <p:nvPr>
            <p:ph idx="1" type="body"/>
          </p:nvPr>
        </p:nvSpPr>
        <p:spPr>
          <a:xfrm>
            <a:off x="1236500" y="4406300"/>
            <a:ext cx="66711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b="1" sz="1800"/>
            </a:lvl1pPr>
          </a:lstStyle>
          <a:p/>
        </p:txBody>
      </p:sp>
      <p:grpSp>
        <p:nvGrpSpPr>
          <p:cNvPr id="116" name="Google Shape;116;p9"/>
          <p:cNvGrpSpPr/>
          <p:nvPr/>
        </p:nvGrpSpPr>
        <p:grpSpPr>
          <a:xfrm>
            <a:off x="7395202" y="-6"/>
            <a:ext cx="1748884" cy="4013021"/>
            <a:chOff x="7395202" y="-6"/>
            <a:chExt cx="1748884" cy="4013021"/>
          </a:xfrm>
        </p:grpSpPr>
        <p:sp>
          <p:nvSpPr>
            <p:cNvPr id="117" name="Google Shape;117;p9"/>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8" name="Google Shape;118;p9"/>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9" name="Google Shape;119;p9"/>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0" name="Google Shape;120;p9"/>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1" name="Google Shape;121;p9"/>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22" name="Google Shape;122;p9"/>
          <p:cNvGrpSpPr/>
          <p:nvPr/>
        </p:nvGrpSpPr>
        <p:grpSpPr>
          <a:xfrm>
            <a:off x="3" y="2738679"/>
            <a:ext cx="722480" cy="2404814"/>
            <a:chOff x="3" y="2750304"/>
            <a:chExt cx="722480" cy="2404814"/>
          </a:xfrm>
        </p:grpSpPr>
        <p:sp>
          <p:nvSpPr>
            <p:cNvPr id="123" name="Google Shape;123;p9"/>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4" name="Google Shape;124;p9"/>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5" name="Google Shape;125;p9"/>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6" name="Google Shape;126;p9"/>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7" name="Google Shape;127;p9"/>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28" name="Google Shape;128;p9"/>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mall" type="blank">
  <p:cSld name="BLANK">
    <p:spTree>
      <p:nvGrpSpPr>
        <p:cNvPr id="129"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2" name="Google Shape;132;p10"/>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5" name="Google Shape;135;p10"/>
            <p:cNvSpPr/>
            <p:nvPr/>
          </p:nvSpPr>
          <p:spPr>
            <a:xfrm flipH="1" rot="-5400000">
              <a:off x="8242801" y="3381815"/>
              <a:ext cx="784500" cy="4779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9" name="Google Shape;139;p10"/>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fmla="val 81897" name="adj"/>
              </a:avLst>
            </a:prstGeom>
            <a:solidFill>
              <a:srgbClr val="FFFFFF">
                <a:alpha val="1422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1" name="Google Shape;141;p10"/>
            <p:cNvSpPr/>
            <p:nvPr/>
          </p:nvSpPr>
          <p:spPr>
            <a:xfrm flipH="1" rot="-5400000">
              <a:off x="228056" y="4058304"/>
              <a:ext cx="614400" cy="374400"/>
            </a:xfrm>
            <a:prstGeom prst="parallelogram">
              <a:avLst>
                <a:gd fmla="val 81897" name="adj"/>
              </a:avLst>
            </a:prstGeom>
            <a:solidFill>
              <a:srgbClr val="0066FF">
                <a:alpha val="22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42" name="Google Shape;142;p10"/>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41F3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b="1" sz="3000">
                <a:solidFill>
                  <a:srgbClr val="FFFFFF"/>
                </a:solidFill>
                <a:latin typeface="Hind"/>
                <a:ea typeface="Hind"/>
                <a:cs typeface="Hind"/>
                <a:sym typeface="Hind"/>
              </a:defRPr>
            </a:lvl9pPr>
          </a:lstStyle>
          <a:p/>
        </p:txBody>
      </p:sp>
      <p:sp>
        <p:nvSpPr>
          <p:cNvPr id="7" name="Google Shape;7;p1"/>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indent="-381000" lvl="1" marL="9144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indent="-381000" lvl="2" marL="13716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indent="-381000" lvl="3" marL="18288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indent="-381000" lvl="4" marL="2286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indent="-381000" lvl="5" marL="27432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indent="-381000" lvl="6" marL="32004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indent="-381000" lvl="7" marL="36576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indent="-381000" lvl="8" marL="41148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p:txBody>
      </p:sp>
      <p:sp>
        <p:nvSpPr>
          <p:cNvPr id="8" name="Google Shape;8;p1"/>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mailto:yemregun@gmail.com" TargetMode="External"/><Relationship Id="rId4" Type="http://schemas.openxmlformats.org/officeDocument/2006/relationships/hyperlink" Target="mailto:mutaflarsevval@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5"/>
          <p:cNvSpPr txBox="1"/>
          <p:nvPr>
            <p:ph type="ctrTitle"/>
          </p:nvPr>
        </p:nvSpPr>
        <p:spPr>
          <a:xfrm>
            <a:off x="2328150" y="1991825"/>
            <a:ext cx="448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
            </a:r>
            <a:r>
              <a:rPr lang="en"/>
              <a:t>etective Churn</a:t>
            </a:r>
            <a:endParaRPr/>
          </a:p>
        </p:txBody>
      </p:sp>
      <p:sp>
        <p:nvSpPr>
          <p:cNvPr id="197" name="Google Shape;197;p15"/>
          <p:cNvSpPr txBox="1"/>
          <p:nvPr/>
        </p:nvSpPr>
        <p:spPr>
          <a:xfrm>
            <a:off x="3130950" y="2892775"/>
            <a:ext cx="36849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SemiBold"/>
                <a:ea typeface="Hind SemiBold"/>
                <a:cs typeface="Hind SemiBold"/>
                <a:sym typeface="Hind SemiBold"/>
              </a:rPr>
              <a:t>3 Farklı Açıdan Müşteri Kayıp(Churn) Analizi</a:t>
            </a:r>
            <a:endParaRPr>
              <a:solidFill>
                <a:srgbClr val="FFFFFF"/>
              </a:solidFill>
              <a:latin typeface="Hind SemiBold"/>
              <a:ea typeface="Hind SemiBold"/>
              <a:cs typeface="Hind SemiBold"/>
              <a:sym typeface="Hin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4"/>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10" name="Google Shape;310;p24"/>
          <p:cNvSpPr txBox="1"/>
          <p:nvPr>
            <p:ph idx="4294967295" type="title"/>
          </p:nvPr>
        </p:nvSpPr>
        <p:spPr>
          <a:xfrm>
            <a:off x="1067088" y="1508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Majority Vote Nasıl Çalışıyor?</a:t>
            </a:r>
            <a:endParaRPr sz="1800">
              <a:solidFill>
                <a:schemeClr val="lt1"/>
              </a:solidFill>
            </a:endParaRPr>
          </a:p>
        </p:txBody>
      </p:sp>
      <p:sp>
        <p:nvSpPr>
          <p:cNvPr id="311" name="Google Shape;311;p24"/>
          <p:cNvSpPr txBox="1"/>
          <p:nvPr>
            <p:ph idx="4294967295" type="body"/>
          </p:nvPr>
        </p:nvSpPr>
        <p:spPr>
          <a:xfrm>
            <a:off x="1009400" y="915625"/>
            <a:ext cx="6781500" cy="3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Majority Vote(Topluluk Oylaması)’un mantığı sisteme dahil olan elemanlar bir oy verir. Ve en çok oy’u alan çıkarım doğru olarak kabul edilir.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Bizim Projemizde </a:t>
            </a:r>
            <a:r>
              <a:rPr b="1" lang="en" sz="1200">
                <a:solidFill>
                  <a:srgbClr val="FFFFFF"/>
                </a:solidFill>
              </a:rPr>
              <a:t>Majority Vote’nun altında 3 adet farklı yaklaşım yatıyor. Bunlar;</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1- Geleneksel Makine Öğrenmesi Yaklaşımı</a:t>
            </a:r>
            <a:endParaRPr b="1" sz="1200">
              <a:solidFill>
                <a:srgbClr val="FFFFFF"/>
              </a:solidFill>
            </a:endParaRPr>
          </a:p>
          <a:p>
            <a:pPr indent="0" lvl="0" marL="0" rtl="0" algn="l">
              <a:spcBef>
                <a:spcPts val="0"/>
              </a:spcBef>
              <a:spcAft>
                <a:spcPts val="0"/>
              </a:spcAft>
              <a:buNone/>
            </a:pPr>
            <a:r>
              <a:rPr b="1" lang="en" sz="1200">
                <a:solidFill>
                  <a:srgbClr val="FFFFFF"/>
                </a:solidFill>
              </a:rPr>
              <a:t>2- Olasılık Bazlı Makine Öğrenmesi Yaklaşımı</a:t>
            </a:r>
            <a:endParaRPr b="1" sz="1200">
              <a:solidFill>
                <a:srgbClr val="FFFFFF"/>
              </a:solidFill>
            </a:endParaRPr>
          </a:p>
          <a:p>
            <a:pPr indent="0" lvl="0" marL="0" rtl="0" algn="l">
              <a:spcBef>
                <a:spcPts val="0"/>
              </a:spcBef>
              <a:spcAft>
                <a:spcPts val="0"/>
              </a:spcAft>
              <a:buNone/>
            </a:pPr>
            <a:r>
              <a:rPr b="1" lang="en" sz="1200">
                <a:solidFill>
                  <a:srgbClr val="FFFFFF"/>
                </a:solidFill>
              </a:rPr>
              <a:t>3- Keras ile Derin Öğrenme Yaklaşımı </a:t>
            </a:r>
            <a:endParaRPr b="1" sz="1200">
              <a:solidFill>
                <a:srgbClr val="FFFFFF"/>
              </a:solidFill>
            </a:endParaRPr>
          </a:p>
          <a:p>
            <a:pPr indent="0" lvl="0" marL="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Şimdi bu yaklaşımlar’ın nasıl kurgulandığına göz atalım.</a:t>
            </a:r>
            <a:endParaRPr b="1" sz="1200">
              <a:solidFill>
                <a:srgbClr val="FFFFFF"/>
              </a:solidFill>
            </a:endParaRPr>
          </a:p>
          <a:p>
            <a:pPr indent="0" lvl="0" marL="457200" rtl="0" algn="l">
              <a:spcBef>
                <a:spcPts val="0"/>
              </a:spcBef>
              <a:spcAft>
                <a:spcPts val="0"/>
              </a:spcAft>
              <a:buNone/>
            </a:pPr>
            <a:r>
              <a:t/>
            </a:r>
            <a:endParaRPr b="1" sz="1200">
              <a:solidFill>
                <a:srgbClr val="FFFFFF"/>
              </a:solidFill>
            </a:endParaRPr>
          </a:p>
        </p:txBody>
      </p:sp>
      <p:graphicFrame>
        <p:nvGraphicFramePr>
          <p:cNvPr id="312" name="Google Shape;312;p24"/>
          <p:cNvGraphicFramePr/>
          <p:nvPr/>
        </p:nvGraphicFramePr>
        <p:xfrm>
          <a:off x="2980650" y="3291394"/>
          <a:ext cx="3000000" cy="3000000"/>
        </p:xfrm>
        <a:graphic>
          <a:graphicData uri="http://schemas.openxmlformats.org/drawingml/2006/table">
            <a:tbl>
              <a:tblPr>
                <a:noFill/>
                <a:tableStyleId>{0D87A3D2-D21B-4899-BED7-B8895A76D5BC}</a:tableStyleId>
              </a:tblPr>
              <a:tblGrid>
                <a:gridCol w="1101750"/>
                <a:gridCol w="1101750"/>
                <a:gridCol w="1101750"/>
                <a:gridCol w="1101750"/>
                <a:gridCol w="1101750"/>
              </a:tblGrid>
              <a:tr h="549375">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Model</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Keras</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Geleneksel ML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Olasılık Bazlı ML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Majority Vote</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74E13"/>
                    </a:solidFill>
                  </a:tcPr>
                </a:tc>
              </a:tr>
              <a:tr h="549375">
                <a:tc>
                  <a:txBody>
                    <a:bodyPr>
                      <a:noAutofit/>
                    </a:bodyPr>
                    <a:lstStyle/>
                    <a:p>
                      <a:pPr indent="0" lvl="0" marL="0" rtl="0" algn="ctr">
                        <a:spcBef>
                          <a:spcPts val="0"/>
                        </a:spcBef>
                        <a:spcAft>
                          <a:spcPts val="0"/>
                        </a:spcAft>
                        <a:buNone/>
                      </a:pPr>
                      <a:r>
                        <a:rPr b="1" lang="en" sz="1800">
                          <a:latin typeface="Hind"/>
                          <a:ea typeface="Hind"/>
                          <a:cs typeface="Hind"/>
                          <a:sym typeface="Hind"/>
                        </a:rPr>
                        <a:t>Müşteri1</a:t>
                      </a:r>
                      <a:endParaRPr b="1" sz="1800">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FF0000"/>
                          </a:solidFill>
                          <a:latin typeface="Hind"/>
                          <a:ea typeface="Hind"/>
                          <a:cs typeface="Hind"/>
                          <a:sym typeface="Hind"/>
                        </a:rPr>
                        <a:t>Churn</a:t>
                      </a:r>
                      <a:endParaRPr b="1" sz="1800">
                        <a:solidFill>
                          <a:srgbClr val="FF0000"/>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FF0000"/>
                          </a:solidFill>
                          <a:latin typeface="Hind"/>
                          <a:ea typeface="Hind"/>
                          <a:cs typeface="Hind"/>
                          <a:sym typeface="Hind"/>
                        </a:rPr>
                        <a:t>Churn</a:t>
                      </a:r>
                      <a:endParaRPr b="1" sz="1800">
                        <a:solidFill>
                          <a:srgbClr val="FF0000"/>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66FF33"/>
                          </a:solidFill>
                          <a:latin typeface="Hind"/>
                          <a:ea typeface="Hind"/>
                          <a:cs typeface="Hind"/>
                          <a:sym typeface="Hind"/>
                        </a:rPr>
                        <a:t>Normal</a:t>
                      </a:r>
                      <a:endParaRPr b="1" sz="1800">
                        <a:solidFill>
                          <a:srgbClr val="66FF33"/>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FF0000"/>
                          </a:solidFill>
                          <a:latin typeface="Hind"/>
                          <a:ea typeface="Hind"/>
                          <a:cs typeface="Hind"/>
                          <a:sym typeface="Hind"/>
                        </a:rPr>
                        <a:t>Churn</a:t>
                      </a:r>
                      <a:endParaRPr b="1" sz="1800">
                        <a:solidFill>
                          <a:srgbClr val="FF0000"/>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74E13"/>
                    </a:solidFill>
                  </a:tcPr>
                </a:tc>
              </a:tr>
              <a:tr h="549375">
                <a:tc>
                  <a:txBody>
                    <a:bodyPr>
                      <a:noAutofit/>
                    </a:bodyPr>
                    <a:lstStyle/>
                    <a:p>
                      <a:pPr indent="0" lvl="0" marL="0" rtl="0" algn="ctr">
                        <a:spcBef>
                          <a:spcPts val="0"/>
                        </a:spcBef>
                        <a:spcAft>
                          <a:spcPts val="0"/>
                        </a:spcAft>
                        <a:buNone/>
                      </a:pPr>
                      <a:r>
                        <a:rPr b="1" lang="en" sz="1800">
                          <a:latin typeface="Hind"/>
                          <a:ea typeface="Hind"/>
                          <a:cs typeface="Hind"/>
                          <a:sym typeface="Hind"/>
                        </a:rPr>
                        <a:t>Müşteri2</a:t>
                      </a:r>
                      <a:endParaRPr b="1" sz="1800">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FF0000"/>
                          </a:solidFill>
                          <a:latin typeface="Hind"/>
                          <a:ea typeface="Hind"/>
                          <a:cs typeface="Hind"/>
                          <a:sym typeface="Hind"/>
                        </a:rPr>
                        <a:t>Churn</a:t>
                      </a:r>
                      <a:endParaRPr b="1" sz="1800">
                        <a:solidFill>
                          <a:srgbClr val="FF0000"/>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66FF33"/>
                          </a:solidFill>
                          <a:latin typeface="Hind"/>
                          <a:ea typeface="Hind"/>
                          <a:cs typeface="Hind"/>
                          <a:sym typeface="Hind"/>
                        </a:rPr>
                        <a:t>Normal</a:t>
                      </a:r>
                      <a:endParaRPr b="1" sz="1800">
                        <a:solidFill>
                          <a:srgbClr val="66FF33"/>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66FF33"/>
                          </a:solidFill>
                          <a:latin typeface="Hind"/>
                          <a:ea typeface="Hind"/>
                          <a:cs typeface="Hind"/>
                          <a:sym typeface="Hind"/>
                        </a:rPr>
                        <a:t>Normal</a:t>
                      </a:r>
                      <a:endParaRPr b="1" sz="1800">
                        <a:solidFill>
                          <a:srgbClr val="66FF33"/>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noAutofit/>
                    </a:bodyPr>
                    <a:lstStyle/>
                    <a:p>
                      <a:pPr indent="0" lvl="0" marL="0" rtl="0" algn="ctr">
                        <a:spcBef>
                          <a:spcPts val="0"/>
                        </a:spcBef>
                        <a:spcAft>
                          <a:spcPts val="0"/>
                        </a:spcAft>
                        <a:buNone/>
                      </a:pPr>
                      <a:r>
                        <a:rPr b="1" lang="en" sz="1800">
                          <a:solidFill>
                            <a:srgbClr val="66FF33"/>
                          </a:solidFill>
                          <a:latin typeface="Hind"/>
                          <a:ea typeface="Hind"/>
                          <a:cs typeface="Hind"/>
                          <a:sym typeface="Hind"/>
                        </a:rPr>
                        <a:t>Normal</a:t>
                      </a:r>
                      <a:endParaRPr b="1" sz="1800">
                        <a:solidFill>
                          <a:srgbClr val="66FF33"/>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274E1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5"/>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25"/>
          <p:cNvSpPr txBox="1"/>
          <p:nvPr>
            <p:ph idx="4294967295"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1 - Geleneksel Gözetimli Makine Öğrenmesi Yaklaşımı</a:t>
            </a:r>
            <a:endParaRPr sz="1800">
              <a:solidFill>
                <a:schemeClr val="lt1"/>
              </a:solidFill>
            </a:endParaRPr>
          </a:p>
        </p:txBody>
      </p:sp>
      <p:sp>
        <p:nvSpPr>
          <p:cNvPr id="319" name="Google Shape;319;p25"/>
          <p:cNvSpPr/>
          <p:nvPr/>
        </p:nvSpPr>
        <p:spPr>
          <a:xfrm>
            <a:off x="1640008" y="2988631"/>
            <a:ext cx="1324500" cy="10710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Kişi’nin Verileri</a:t>
            </a:r>
            <a:endParaRPr>
              <a:latin typeface="Montserrat"/>
              <a:ea typeface="Montserrat"/>
              <a:cs typeface="Montserrat"/>
              <a:sym typeface="Montserrat"/>
            </a:endParaRPr>
          </a:p>
        </p:txBody>
      </p:sp>
      <p:sp>
        <p:nvSpPr>
          <p:cNvPr id="320" name="Google Shape;320;p25"/>
          <p:cNvSpPr/>
          <p:nvPr/>
        </p:nvSpPr>
        <p:spPr>
          <a:xfrm>
            <a:off x="3398128" y="2988631"/>
            <a:ext cx="1324500" cy="10710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3297896" y="2988631"/>
            <a:ext cx="1510500" cy="1071000"/>
          </a:xfrm>
          <a:prstGeom prst="rect">
            <a:avLst/>
          </a:prstGeom>
          <a:solidFill>
            <a:srgbClr val="FF00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Makine Öğrenmesi Algoritması</a:t>
            </a:r>
            <a:endParaRPr>
              <a:solidFill>
                <a:srgbClr val="FFFFFF"/>
              </a:solidFill>
              <a:latin typeface="Montserrat"/>
              <a:ea typeface="Montserrat"/>
              <a:cs typeface="Montserrat"/>
              <a:sym typeface="Montserrat"/>
            </a:endParaRPr>
          </a:p>
        </p:txBody>
      </p:sp>
      <p:sp>
        <p:nvSpPr>
          <p:cNvPr id="322" name="Google Shape;322;p25"/>
          <p:cNvSpPr/>
          <p:nvPr/>
        </p:nvSpPr>
        <p:spPr>
          <a:xfrm>
            <a:off x="1454188" y="2988631"/>
            <a:ext cx="1510500" cy="1071000"/>
          </a:xfrm>
          <a:prstGeom prst="rect">
            <a:avLst/>
          </a:prstGeom>
          <a:solidFill>
            <a:srgbClr val="FF00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Kişi’nin Verileri</a:t>
            </a:r>
            <a:endParaRPr>
              <a:solidFill>
                <a:srgbClr val="FFFFFF"/>
              </a:solidFill>
              <a:latin typeface="Montserrat"/>
              <a:ea typeface="Montserrat"/>
              <a:cs typeface="Montserrat"/>
              <a:sym typeface="Montserrat"/>
            </a:endParaRPr>
          </a:p>
        </p:txBody>
      </p:sp>
      <p:cxnSp>
        <p:nvCxnSpPr>
          <p:cNvPr id="323" name="Google Shape;323;p25"/>
          <p:cNvCxnSpPr>
            <a:stCxn id="322" idx="3"/>
            <a:endCxn id="321" idx="1"/>
          </p:cNvCxnSpPr>
          <p:nvPr/>
        </p:nvCxnSpPr>
        <p:spPr>
          <a:xfrm>
            <a:off x="2964688" y="3524131"/>
            <a:ext cx="333300" cy="0"/>
          </a:xfrm>
          <a:prstGeom prst="straightConnector1">
            <a:avLst/>
          </a:prstGeom>
          <a:noFill/>
          <a:ln cap="flat" cmpd="sng" w="9525">
            <a:solidFill>
              <a:srgbClr val="FFFFFF"/>
            </a:solidFill>
            <a:prstDash val="solid"/>
            <a:round/>
            <a:headEnd len="med" w="med" type="none"/>
            <a:tailEnd len="med" w="med" type="triangle"/>
          </a:ln>
        </p:spPr>
      </p:cxnSp>
      <p:sp>
        <p:nvSpPr>
          <p:cNvPr id="324" name="Google Shape;324;p25"/>
          <p:cNvSpPr/>
          <p:nvPr/>
        </p:nvSpPr>
        <p:spPr>
          <a:xfrm>
            <a:off x="5141605" y="2301226"/>
            <a:ext cx="1510500" cy="1071000"/>
          </a:xfrm>
          <a:prstGeom prst="rect">
            <a:avLst/>
          </a:prstGeom>
          <a:solidFill>
            <a:srgbClr val="FF00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Churn</a:t>
            </a:r>
            <a:endParaRPr>
              <a:solidFill>
                <a:srgbClr val="FFFFFF"/>
              </a:solidFill>
              <a:latin typeface="Montserrat"/>
              <a:ea typeface="Montserrat"/>
              <a:cs typeface="Montserrat"/>
              <a:sym typeface="Montserrat"/>
            </a:endParaRPr>
          </a:p>
        </p:txBody>
      </p:sp>
      <p:sp>
        <p:nvSpPr>
          <p:cNvPr id="325" name="Google Shape;325;p25"/>
          <p:cNvSpPr/>
          <p:nvPr/>
        </p:nvSpPr>
        <p:spPr>
          <a:xfrm>
            <a:off x="5141605" y="3524171"/>
            <a:ext cx="1510500" cy="1071000"/>
          </a:xfrm>
          <a:prstGeom prst="rect">
            <a:avLst/>
          </a:prstGeom>
          <a:solidFill>
            <a:srgbClr val="FF006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Churn Değil</a:t>
            </a:r>
            <a:endParaRPr>
              <a:solidFill>
                <a:srgbClr val="FFFFFF"/>
              </a:solidFill>
              <a:latin typeface="Montserrat"/>
              <a:ea typeface="Montserrat"/>
              <a:cs typeface="Montserrat"/>
              <a:sym typeface="Montserrat"/>
            </a:endParaRPr>
          </a:p>
        </p:txBody>
      </p:sp>
      <p:cxnSp>
        <p:nvCxnSpPr>
          <p:cNvPr id="326" name="Google Shape;326;p25"/>
          <p:cNvCxnSpPr>
            <a:stCxn id="321" idx="3"/>
            <a:endCxn id="324" idx="1"/>
          </p:cNvCxnSpPr>
          <p:nvPr/>
        </p:nvCxnSpPr>
        <p:spPr>
          <a:xfrm flipH="1" rot="10800000">
            <a:off x="4808396" y="2836831"/>
            <a:ext cx="333300" cy="687300"/>
          </a:xfrm>
          <a:prstGeom prst="straightConnector1">
            <a:avLst/>
          </a:prstGeom>
          <a:noFill/>
          <a:ln cap="flat" cmpd="sng" w="9525">
            <a:solidFill>
              <a:srgbClr val="FFFFFF"/>
            </a:solidFill>
            <a:prstDash val="solid"/>
            <a:round/>
            <a:headEnd len="med" w="med" type="none"/>
            <a:tailEnd len="med" w="med" type="triangle"/>
          </a:ln>
        </p:spPr>
      </p:cxnSp>
      <p:cxnSp>
        <p:nvCxnSpPr>
          <p:cNvPr id="327" name="Google Shape;327;p25"/>
          <p:cNvCxnSpPr>
            <a:stCxn id="321" idx="3"/>
            <a:endCxn id="325" idx="1"/>
          </p:cNvCxnSpPr>
          <p:nvPr/>
        </p:nvCxnSpPr>
        <p:spPr>
          <a:xfrm>
            <a:off x="4808396" y="3524131"/>
            <a:ext cx="333300" cy="535500"/>
          </a:xfrm>
          <a:prstGeom prst="straightConnector1">
            <a:avLst/>
          </a:prstGeom>
          <a:noFill/>
          <a:ln cap="flat" cmpd="sng" w="9525">
            <a:solidFill>
              <a:srgbClr val="FFFFFF"/>
            </a:solidFill>
            <a:prstDash val="solid"/>
            <a:round/>
            <a:headEnd len="med" w="med" type="none"/>
            <a:tailEnd len="med" w="med" type="triangle"/>
          </a:ln>
        </p:spPr>
      </p:cxnSp>
      <p:sp>
        <p:nvSpPr>
          <p:cNvPr id="328" name="Google Shape;328;p25"/>
          <p:cNvSpPr txBox="1"/>
          <p:nvPr/>
        </p:nvSpPr>
        <p:spPr>
          <a:xfrm>
            <a:off x="990900" y="1018600"/>
            <a:ext cx="6817200" cy="107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rgbClr val="FFFFFF"/>
                </a:solidFill>
                <a:latin typeface="Hind SemiBold"/>
                <a:ea typeface="Hind SemiBold"/>
                <a:cs typeface="Hind SemiBold"/>
                <a:sym typeface="Hind SemiBold"/>
              </a:rPr>
              <a:t>Geleneksel Gözetimli Makine Öğrenmesi yaklaşımında Elimizdeki Veriseti Eğitim ve Test olmak üzere 2’ye bölünür. Eğitim setindeki veriler hedef değişken ile beraber öğrenilir. Ardından test verisetindeki değerlerde eğitim verisetindekilere benzetilerek tahminlemeler yapılır. Ve bu tahminlemeler gerçek değerlerle karşılaştırarak model’in doğruluğuna bakılır.</a:t>
            </a:r>
            <a:endParaRPr>
              <a:solidFill>
                <a:srgbClr val="FFFFFF"/>
              </a:solidFill>
              <a:latin typeface="Hind SemiBold"/>
              <a:ea typeface="Hind SemiBold"/>
              <a:cs typeface="Hind SemiBold"/>
              <a:sym typeface="Hin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6"/>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26"/>
          <p:cNvSpPr txBox="1"/>
          <p:nvPr>
            <p:ph idx="4294967295" type="title"/>
          </p:nvPr>
        </p:nvSpPr>
        <p:spPr>
          <a:xfrm>
            <a:off x="1009388" y="317675"/>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2- Olasılık Bazlı Makine Öğrenmesi Yaklaşımı</a:t>
            </a:r>
            <a:endParaRPr sz="1800">
              <a:solidFill>
                <a:schemeClr val="lt1"/>
              </a:solidFill>
            </a:endParaRPr>
          </a:p>
        </p:txBody>
      </p:sp>
      <p:grpSp>
        <p:nvGrpSpPr>
          <p:cNvPr id="335" name="Google Shape;335;p26"/>
          <p:cNvGrpSpPr/>
          <p:nvPr/>
        </p:nvGrpSpPr>
        <p:grpSpPr>
          <a:xfrm>
            <a:off x="1190250" y="2652050"/>
            <a:ext cx="6242450" cy="1911650"/>
            <a:chOff x="1190250" y="2652050"/>
            <a:chExt cx="6242450" cy="1911650"/>
          </a:xfrm>
        </p:grpSpPr>
        <p:sp>
          <p:nvSpPr>
            <p:cNvPr id="336" name="Google Shape;336;p26"/>
            <p:cNvSpPr/>
            <p:nvPr/>
          </p:nvSpPr>
          <p:spPr>
            <a:xfrm>
              <a:off x="1390925" y="3118225"/>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Kişi’nin Verileri</a:t>
              </a:r>
              <a:endParaRPr>
                <a:latin typeface="Montserrat"/>
                <a:ea typeface="Montserrat"/>
                <a:cs typeface="Montserrat"/>
                <a:sym typeface="Montserrat"/>
              </a:endParaRPr>
            </a:p>
          </p:txBody>
        </p:sp>
        <p:sp>
          <p:nvSpPr>
            <p:cNvPr id="337" name="Google Shape;337;p26"/>
            <p:cNvSpPr/>
            <p:nvPr/>
          </p:nvSpPr>
          <p:spPr>
            <a:xfrm>
              <a:off x="2798550" y="3118225"/>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4206175" y="3118225"/>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2718300" y="3118225"/>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Gradient</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Boosting</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Classifier</a:t>
              </a:r>
              <a:endParaRPr>
                <a:latin typeface="Montserrat"/>
                <a:ea typeface="Montserrat"/>
                <a:cs typeface="Montserrat"/>
                <a:sym typeface="Montserrat"/>
              </a:endParaRPr>
            </a:p>
          </p:txBody>
        </p:sp>
        <p:sp>
          <p:nvSpPr>
            <p:cNvPr id="340" name="Google Shape;340;p26"/>
            <p:cNvSpPr/>
            <p:nvPr/>
          </p:nvSpPr>
          <p:spPr>
            <a:xfrm>
              <a:off x="4206150" y="3118225"/>
              <a:ext cx="10605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Kişi’nin Verileri</a:t>
              </a:r>
              <a:endParaRPr>
                <a:latin typeface="Montserrat"/>
                <a:ea typeface="Montserrat"/>
                <a:cs typeface="Montserrat"/>
                <a:sym typeface="Montserrat"/>
              </a:endParaRPr>
            </a:p>
          </p:txBody>
        </p:sp>
        <p:sp>
          <p:nvSpPr>
            <p:cNvPr id="341" name="Google Shape;341;p26"/>
            <p:cNvSpPr/>
            <p:nvPr/>
          </p:nvSpPr>
          <p:spPr>
            <a:xfrm>
              <a:off x="1242150" y="3118225"/>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Kişi’nin Verileri</a:t>
              </a:r>
              <a:endParaRPr>
                <a:latin typeface="Montserrat"/>
                <a:ea typeface="Montserrat"/>
                <a:cs typeface="Montserrat"/>
                <a:sym typeface="Montserrat"/>
              </a:endParaRPr>
            </a:p>
          </p:txBody>
        </p:sp>
        <p:sp>
          <p:nvSpPr>
            <p:cNvPr id="342" name="Google Shape;342;p26"/>
            <p:cNvSpPr/>
            <p:nvPr/>
          </p:nvSpPr>
          <p:spPr>
            <a:xfrm>
              <a:off x="4206150" y="3118225"/>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0-1 Arasındaki Değer</a:t>
              </a:r>
              <a:endParaRPr>
                <a:latin typeface="Montserrat"/>
                <a:ea typeface="Montserrat"/>
                <a:cs typeface="Montserrat"/>
                <a:sym typeface="Montserrat"/>
              </a:endParaRPr>
            </a:p>
          </p:txBody>
        </p:sp>
        <p:sp>
          <p:nvSpPr>
            <p:cNvPr id="343" name="Google Shape;343;p26"/>
            <p:cNvSpPr/>
            <p:nvPr/>
          </p:nvSpPr>
          <p:spPr>
            <a:xfrm>
              <a:off x="6223400" y="2652050"/>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Churn</a:t>
              </a:r>
              <a:endParaRPr>
                <a:latin typeface="Montserrat"/>
                <a:ea typeface="Montserrat"/>
                <a:cs typeface="Montserrat"/>
                <a:sym typeface="Montserrat"/>
              </a:endParaRPr>
            </a:p>
          </p:txBody>
        </p:sp>
        <p:sp>
          <p:nvSpPr>
            <p:cNvPr id="344" name="Google Shape;344;p26"/>
            <p:cNvSpPr/>
            <p:nvPr/>
          </p:nvSpPr>
          <p:spPr>
            <a:xfrm>
              <a:off x="6223400" y="3628575"/>
              <a:ext cx="1209300" cy="807900"/>
            </a:xfrm>
            <a:prstGeom prst="rect">
              <a:avLst/>
            </a:prstGeom>
            <a:solidFill>
              <a:srgbClr val="6699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Churn Değil</a:t>
              </a:r>
              <a:endParaRPr>
                <a:latin typeface="Montserrat"/>
                <a:ea typeface="Montserrat"/>
                <a:cs typeface="Montserrat"/>
                <a:sym typeface="Montserrat"/>
              </a:endParaRPr>
            </a:p>
          </p:txBody>
        </p:sp>
        <p:sp>
          <p:nvSpPr>
            <p:cNvPr id="345" name="Google Shape;345;p26"/>
            <p:cNvSpPr txBox="1"/>
            <p:nvPr/>
          </p:nvSpPr>
          <p:spPr>
            <a:xfrm>
              <a:off x="5444300" y="2903575"/>
              <a:ext cx="7791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&gt; 0.50</a:t>
              </a:r>
              <a:endParaRPr>
                <a:solidFill>
                  <a:srgbClr val="FFFFFF"/>
                </a:solidFill>
              </a:endParaRPr>
            </a:p>
          </p:txBody>
        </p:sp>
        <p:sp>
          <p:nvSpPr>
            <p:cNvPr id="346" name="Google Shape;346;p26"/>
            <p:cNvSpPr txBox="1"/>
            <p:nvPr/>
          </p:nvSpPr>
          <p:spPr>
            <a:xfrm>
              <a:off x="5474550" y="3818475"/>
              <a:ext cx="7791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&lt;</a:t>
              </a:r>
              <a:r>
                <a:rPr lang="en">
                  <a:solidFill>
                    <a:srgbClr val="FFFFFF"/>
                  </a:solidFill>
                </a:rPr>
                <a:t> 0.50</a:t>
              </a:r>
              <a:endParaRPr>
                <a:solidFill>
                  <a:srgbClr val="FFFFFF"/>
                </a:solidFill>
              </a:endParaRPr>
            </a:p>
          </p:txBody>
        </p:sp>
        <p:cxnSp>
          <p:nvCxnSpPr>
            <p:cNvPr id="347" name="Google Shape;347;p26"/>
            <p:cNvCxnSpPr>
              <a:stCxn id="341" idx="3"/>
              <a:endCxn id="339" idx="1"/>
            </p:cNvCxnSpPr>
            <p:nvPr/>
          </p:nvCxnSpPr>
          <p:spPr>
            <a:xfrm>
              <a:off x="2451450" y="3522175"/>
              <a:ext cx="267000" cy="0"/>
            </a:xfrm>
            <a:prstGeom prst="straightConnector1">
              <a:avLst/>
            </a:prstGeom>
            <a:noFill/>
            <a:ln cap="flat" cmpd="sng" w="9525">
              <a:solidFill>
                <a:srgbClr val="FFFFFF"/>
              </a:solidFill>
              <a:prstDash val="solid"/>
              <a:round/>
              <a:headEnd len="med" w="med" type="none"/>
              <a:tailEnd len="med" w="med" type="triangle"/>
            </a:ln>
          </p:spPr>
        </p:cxnSp>
        <p:cxnSp>
          <p:nvCxnSpPr>
            <p:cNvPr id="348" name="Google Shape;348;p26"/>
            <p:cNvCxnSpPr>
              <a:stCxn id="339" idx="3"/>
              <a:endCxn id="342" idx="1"/>
            </p:cNvCxnSpPr>
            <p:nvPr/>
          </p:nvCxnSpPr>
          <p:spPr>
            <a:xfrm>
              <a:off x="3927600" y="3522175"/>
              <a:ext cx="278700" cy="0"/>
            </a:xfrm>
            <a:prstGeom prst="straightConnector1">
              <a:avLst/>
            </a:prstGeom>
            <a:noFill/>
            <a:ln cap="flat" cmpd="sng" w="9525">
              <a:solidFill>
                <a:srgbClr val="FFFFFF"/>
              </a:solidFill>
              <a:prstDash val="solid"/>
              <a:round/>
              <a:headEnd len="med" w="med" type="none"/>
              <a:tailEnd len="med" w="med" type="triangle"/>
            </a:ln>
          </p:spPr>
        </p:cxnSp>
        <p:cxnSp>
          <p:nvCxnSpPr>
            <p:cNvPr id="349" name="Google Shape;349;p26"/>
            <p:cNvCxnSpPr>
              <a:stCxn id="342" idx="3"/>
              <a:endCxn id="343" idx="1"/>
            </p:cNvCxnSpPr>
            <p:nvPr/>
          </p:nvCxnSpPr>
          <p:spPr>
            <a:xfrm flipH="1" rot="10800000">
              <a:off x="5415450" y="3055975"/>
              <a:ext cx="807900" cy="466200"/>
            </a:xfrm>
            <a:prstGeom prst="straightConnector1">
              <a:avLst/>
            </a:prstGeom>
            <a:noFill/>
            <a:ln cap="flat" cmpd="sng" w="9525">
              <a:solidFill>
                <a:srgbClr val="FFFFFF"/>
              </a:solidFill>
              <a:prstDash val="solid"/>
              <a:round/>
              <a:headEnd len="med" w="med" type="none"/>
              <a:tailEnd len="med" w="med" type="triangle"/>
            </a:ln>
          </p:spPr>
        </p:cxnSp>
        <p:cxnSp>
          <p:nvCxnSpPr>
            <p:cNvPr id="350" name="Google Shape;350;p26"/>
            <p:cNvCxnSpPr>
              <a:endCxn id="344" idx="1"/>
            </p:cNvCxnSpPr>
            <p:nvPr/>
          </p:nvCxnSpPr>
          <p:spPr>
            <a:xfrm>
              <a:off x="5415500" y="3522225"/>
              <a:ext cx="807900" cy="510300"/>
            </a:xfrm>
            <a:prstGeom prst="straightConnector1">
              <a:avLst/>
            </a:prstGeom>
            <a:noFill/>
            <a:ln cap="flat" cmpd="sng" w="9525">
              <a:solidFill>
                <a:srgbClr val="FFFFFF"/>
              </a:solidFill>
              <a:prstDash val="solid"/>
              <a:round/>
              <a:headEnd len="med" w="med" type="none"/>
              <a:tailEnd len="med" w="med" type="triangle"/>
            </a:ln>
          </p:spPr>
        </p:cxnSp>
        <p:sp>
          <p:nvSpPr>
            <p:cNvPr id="351" name="Google Shape;351;p26"/>
            <p:cNvSpPr txBox="1"/>
            <p:nvPr/>
          </p:nvSpPr>
          <p:spPr>
            <a:xfrm>
              <a:off x="1190250" y="4097500"/>
              <a:ext cx="42252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Hind"/>
                  <a:ea typeface="Hind"/>
                  <a:cs typeface="Hind"/>
                  <a:sym typeface="Hind"/>
                </a:rPr>
                <a:t>Buradaki 0.50 Eşik Değeridir.</a:t>
              </a:r>
              <a:endParaRPr sz="1200">
                <a:solidFill>
                  <a:srgbClr val="FFFFFF"/>
                </a:solidFill>
                <a:latin typeface="Hind"/>
                <a:ea typeface="Hind"/>
                <a:cs typeface="Hind"/>
                <a:sym typeface="Hind"/>
              </a:endParaRPr>
            </a:p>
          </p:txBody>
        </p:sp>
      </p:grpSp>
      <p:sp>
        <p:nvSpPr>
          <p:cNvPr id="352" name="Google Shape;352;p26"/>
          <p:cNvSpPr txBox="1"/>
          <p:nvPr>
            <p:ph idx="4294967295" type="body"/>
          </p:nvPr>
        </p:nvSpPr>
        <p:spPr>
          <a:xfrm>
            <a:off x="952650" y="995450"/>
            <a:ext cx="6781500" cy="95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Hind SemiBold"/>
                <a:ea typeface="Hind SemiBold"/>
                <a:cs typeface="Hind SemiBold"/>
                <a:sym typeface="Hind SemiBold"/>
              </a:rPr>
              <a:t>Olasılık Bazlı makine öğrenmesi yaklaşımında ise verisetine yapılan işlemler aynıdır. Bu yaklaşımda her müşteri için 0 ile 1 arasında bir risk skoru döndürülür. Ve belirlenen eşik değeri vasıtasıyla bu değer 1 veya 0 olarak etiketlenir. Eşik değeri şirket’in kar maksimizasyonunu sağlayacak şekilde belirlenir.</a:t>
            </a:r>
            <a:endParaRPr sz="1400">
              <a:solidFill>
                <a:srgbClr val="FFFFFF"/>
              </a:solidFill>
              <a:latin typeface="Hind SemiBold"/>
              <a:ea typeface="Hind SemiBold"/>
              <a:cs typeface="Hind SemiBold"/>
              <a:sym typeface="Hind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7"/>
          <p:cNvSpPr txBox="1"/>
          <p:nvPr>
            <p:ph idx="12" type="sldNum"/>
          </p:nvPr>
        </p:nvSpPr>
        <p:spPr>
          <a:xfrm>
            <a:off x="8556900" y="4812600"/>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27"/>
          <p:cNvSpPr txBox="1"/>
          <p:nvPr>
            <p:ph idx="4294967295" type="title"/>
          </p:nvPr>
        </p:nvSpPr>
        <p:spPr>
          <a:xfrm>
            <a:off x="994963" y="107575"/>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3- Keras ile Derin Öğrenme Yaklaşımı</a:t>
            </a:r>
            <a:endParaRPr sz="1800">
              <a:solidFill>
                <a:schemeClr val="lt1"/>
              </a:solidFill>
            </a:endParaRPr>
          </a:p>
        </p:txBody>
      </p:sp>
      <p:sp>
        <p:nvSpPr>
          <p:cNvPr id="359" name="Google Shape;359;p27"/>
          <p:cNvSpPr txBox="1"/>
          <p:nvPr>
            <p:ph idx="4294967295" type="body"/>
          </p:nvPr>
        </p:nvSpPr>
        <p:spPr>
          <a:xfrm>
            <a:off x="918775" y="724900"/>
            <a:ext cx="6781500" cy="11673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Hind SemiBold"/>
                <a:ea typeface="Hind SemiBold"/>
                <a:cs typeface="Hind SemiBold"/>
                <a:sym typeface="Hind SemiBold"/>
              </a:rPr>
              <a:t>Derin Öğrenme (Yapay Sinir Ağları) Yaklaşımında ise </a:t>
            </a:r>
            <a:r>
              <a:rPr lang="en" sz="1400">
                <a:solidFill>
                  <a:srgbClr val="FFFFFF"/>
                </a:solidFill>
                <a:latin typeface="Hind SemiBold"/>
                <a:ea typeface="Hind SemiBold"/>
                <a:cs typeface="Hind SemiBold"/>
                <a:sym typeface="Hind SemiBold"/>
              </a:rPr>
              <a:t> </a:t>
            </a:r>
            <a:r>
              <a:rPr lang="en" sz="1400">
                <a:latin typeface="Hind SemiBold"/>
                <a:ea typeface="Hind SemiBold"/>
                <a:cs typeface="Hind SemiBold"/>
                <a:sym typeface="Hind SemiBold"/>
              </a:rPr>
              <a:t>Amaç</a:t>
            </a:r>
            <a:r>
              <a:rPr lang="en" sz="1400">
                <a:solidFill>
                  <a:srgbClr val="FFFFFF"/>
                </a:solidFill>
                <a:latin typeface="Hind SemiBold"/>
                <a:ea typeface="Hind SemiBold"/>
                <a:cs typeface="Hind SemiBold"/>
                <a:sym typeface="Hind SemiBold"/>
              </a:rPr>
              <a:t>, ağa gösterilen örnekler için doğru çıktıları üretecek ağırlık değerlerini bulmaktır. </a:t>
            </a:r>
            <a:r>
              <a:rPr lang="en" sz="1400">
                <a:latin typeface="Hind SemiBold"/>
                <a:ea typeface="Hind SemiBold"/>
                <a:cs typeface="Hind SemiBold"/>
                <a:sym typeface="Hind SemiBold"/>
              </a:rPr>
              <a:t>Ağ’ın doğru ağırlıkları bulunduktan (Model eğitildikten) sonra ise yapılan işlemin Olasılık Bazlı Makine Öğrenmesinden farkı yoktur. 0 ile 1 arasında bir değer atanır ve yine bizim belirlediğimiz eşik değerine göre (Bu Çalışmada 0.5) bu değerler 0 veya 1’e döndürülür. Çalışma mantığı ise aşağıdaki gibidir. </a:t>
            </a:r>
            <a:endParaRPr sz="1400">
              <a:solidFill>
                <a:srgbClr val="FFFFFF"/>
              </a:solidFill>
              <a:latin typeface="Hind SemiBold"/>
              <a:ea typeface="Hind SemiBold"/>
              <a:cs typeface="Hind SemiBold"/>
              <a:sym typeface="Hind SemiBold"/>
            </a:endParaRPr>
          </a:p>
        </p:txBody>
      </p:sp>
      <p:sp>
        <p:nvSpPr>
          <p:cNvPr id="360" name="Google Shape;360;p27"/>
          <p:cNvSpPr/>
          <p:nvPr/>
        </p:nvSpPr>
        <p:spPr>
          <a:xfrm>
            <a:off x="4830566" y="3591043"/>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4830566" y="4418214"/>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4830566" y="2763860"/>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5835416" y="2724149"/>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5835416" y="3591043"/>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5835416" y="4418214"/>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6742598" y="2724138"/>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6742598" y="3591043"/>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6742598" y="4418214"/>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7686477" y="3591043"/>
            <a:ext cx="615300" cy="688500"/>
          </a:xfrm>
          <a:prstGeom prst="ellipse">
            <a:avLst/>
          </a:prstGeom>
          <a:solidFill>
            <a:srgbClr val="CC33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txBox="1"/>
          <p:nvPr/>
        </p:nvSpPr>
        <p:spPr>
          <a:xfrm>
            <a:off x="3888300" y="2201250"/>
            <a:ext cx="1890000" cy="4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İnput Sayısı Kadar</a:t>
            </a:r>
            <a:endParaRPr>
              <a:solidFill>
                <a:srgbClr val="FFFFFF"/>
              </a:solidFill>
              <a:latin typeface="Montserrat"/>
              <a:ea typeface="Montserrat"/>
              <a:cs typeface="Montserrat"/>
              <a:sym typeface="Montserrat"/>
            </a:endParaRPr>
          </a:p>
          <a:p>
            <a:pPr indent="0" lvl="0" marL="0" rtl="0" algn="ctr">
              <a:spcBef>
                <a:spcPts val="0"/>
              </a:spcBef>
              <a:spcAft>
                <a:spcPts val="0"/>
              </a:spcAft>
              <a:buNone/>
            </a:pPr>
            <a:r>
              <a:rPr lang="en">
                <a:solidFill>
                  <a:srgbClr val="FFFFFF"/>
                </a:solidFill>
                <a:latin typeface="Montserrat"/>
                <a:ea typeface="Montserrat"/>
                <a:cs typeface="Montserrat"/>
                <a:sym typeface="Montserrat"/>
              </a:rPr>
              <a:t> Girdi</a:t>
            </a:r>
            <a:endParaRPr>
              <a:solidFill>
                <a:srgbClr val="FFFFFF"/>
              </a:solidFill>
              <a:latin typeface="Montserrat"/>
              <a:ea typeface="Montserrat"/>
              <a:cs typeface="Montserrat"/>
              <a:sym typeface="Montserrat"/>
            </a:endParaRPr>
          </a:p>
        </p:txBody>
      </p:sp>
      <p:sp>
        <p:nvSpPr>
          <p:cNvPr id="371" name="Google Shape;371;p27"/>
          <p:cNvSpPr txBox="1"/>
          <p:nvPr/>
        </p:nvSpPr>
        <p:spPr>
          <a:xfrm>
            <a:off x="6517050" y="2204402"/>
            <a:ext cx="1076100" cy="4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15</a:t>
            </a:r>
            <a:r>
              <a:rPr lang="en">
                <a:solidFill>
                  <a:srgbClr val="FFFFFF"/>
                </a:solidFill>
                <a:latin typeface="Montserrat"/>
                <a:ea typeface="Montserrat"/>
                <a:cs typeface="Montserrat"/>
                <a:sym typeface="Montserrat"/>
              </a:rPr>
              <a:t> Adet Node</a:t>
            </a:r>
            <a:endParaRPr>
              <a:solidFill>
                <a:srgbClr val="FFFFFF"/>
              </a:solidFill>
              <a:latin typeface="Montserrat"/>
              <a:ea typeface="Montserrat"/>
              <a:cs typeface="Montserrat"/>
              <a:sym typeface="Montserrat"/>
            </a:endParaRPr>
          </a:p>
        </p:txBody>
      </p:sp>
      <p:sp>
        <p:nvSpPr>
          <p:cNvPr id="372" name="Google Shape;372;p27"/>
          <p:cNvSpPr txBox="1"/>
          <p:nvPr/>
        </p:nvSpPr>
        <p:spPr>
          <a:xfrm>
            <a:off x="5605075" y="2204402"/>
            <a:ext cx="1076100" cy="4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15 Adet Node</a:t>
            </a:r>
            <a:endParaRPr>
              <a:solidFill>
                <a:srgbClr val="FFFFFF"/>
              </a:solidFill>
              <a:latin typeface="Montserrat"/>
              <a:ea typeface="Montserrat"/>
              <a:cs typeface="Montserrat"/>
              <a:sym typeface="Montserrat"/>
            </a:endParaRPr>
          </a:p>
        </p:txBody>
      </p:sp>
      <p:cxnSp>
        <p:nvCxnSpPr>
          <p:cNvPr id="373" name="Google Shape;373;p27"/>
          <p:cNvCxnSpPr>
            <a:stCxn id="362" idx="6"/>
            <a:endCxn id="363" idx="2"/>
          </p:cNvCxnSpPr>
          <p:nvPr/>
        </p:nvCxnSpPr>
        <p:spPr>
          <a:xfrm flipH="1" rot="10800000">
            <a:off x="5445866" y="3068510"/>
            <a:ext cx="389700" cy="39600"/>
          </a:xfrm>
          <a:prstGeom prst="straightConnector1">
            <a:avLst/>
          </a:prstGeom>
          <a:noFill/>
          <a:ln cap="flat" cmpd="sng" w="9525">
            <a:solidFill>
              <a:srgbClr val="FFFFFF"/>
            </a:solidFill>
            <a:prstDash val="solid"/>
            <a:round/>
            <a:headEnd len="med" w="med" type="none"/>
            <a:tailEnd len="med" w="med" type="triangle"/>
          </a:ln>
        </p:spPr>
      </p:cxnSp>
      <p:cxnSp>
        <p:nvCxnSpPr>
          <p:cNvPr id="374" name="Google Shape;374;p27"/>
          <p:cNvCxnSpPr>
            <a:stCxn id="362" idx="6"/>
            <a:endCxn id="364" idx="2"/>
          </p:cNvCxnSpPr>
          <p:nvPr/>
        </p:nvCxnSpPr>
        <p:spPr>
          <a:xfrm>
            <a:off x="5445866" y="3108110"/>
            <a:ext cx="389700" cy="827100"/>
          </a:xfrm>
          <a:prstGeom prst="straightConnector1">
            <a:avLst/>
          </a:prstGeom>
          <a:noFill/>
          <a:ln cap="flat" cmpd="sng" w="9525">
            <a:solidFill>
              <a:srgbClr val="FFFFFF"/>
            </a:solidFill>
            <a:prstDash val="solid"/>
            <a:round/>
            <a:headEnd len="med" w="med" type="none"/>
            <a:tailEnd len="med" w="med" type="triangle"/>
          </a:ln>
        </p:spPr>
      </p:cxnSp>
      <p:cxnSp>
        <p:nvCxnSpPr>
          <p:cNvPr id="375" name="Google Shape;375;p27"/>
          <p:cNvCxnSpPr>
            <a:stCxn id="362" idx="6"/>
            <a:endCxn id="365" idx="2"/>
          </p:cNvCxnSpPr>
          <p:nvPr/>
        </p:nvCxnSpPr>
        <p:spPr>
          <a:xfrm>
            <a:off x="5445866" y="3108110"/>
            <a:ext cx="389700" cy="1654500"/>
          </a:xfrm>
          <a:prstGeom prst="straightConnector1">
            <a:avLst/>
          </a:prstGeom>
          <a:noFill/>
          <a:ln cap="flat" cmpd="sng" w="9525">
            <a:solidFill>
              <a:srgbClr val="FFFFFF"/>
            </a:solidFill>
            <a:prstDash val="solid"/>
            <a:round/>
            <a:headEnd len="med" w="med" type="none"/>
            <a:tailEnd len="med" w="med" type="triangle"/>
          </a:ln>
        </p:spPr>
      </p:cxnSp>
      <p:cxnSp>
        <p:nvCxnSpPr>
          <p:cNvPr id="376" name="Google Shape;376;p27"/>
          <p:cNvCxnSpPr>
            <a:stCxn id="360" idx="6"/>
            <a:endCxn id="363" idx="2"/>
          </p:cNvCxnSpPr>
          <p:nvPr/>
        </p:nvCxnSpPr>
        <p:spPr>
          <a:xfrm flipH="1" rot="10800000">
            <a:off x="5445866" y="3068293"/>
            <a:ext cx="389700" cy="867000"/>
          </a:xfrm>
          <a:prstGeom prst="straightConnector1">
            <a:avLst/>
          </a:prstGeom>
          <a:noFill/>
          <a:ln cap="flat" cmpd="sng" w="9525">
            <a:solidFill>
              <a:srgbClr val="FFFFFF"/>
            </a:solidFill>
            <a:prstDash val="solid"/>
            <a:round/>
            <a:headEnd len="med" w="med" type="none"/>
            <a:tailEnd len="med" w="med" type="triangle"/>
          </a:ln>
        </p:spPr>
      </p:cxnSp>
      <p:cxnSp>
        <p:nvCxnSpPr>
          <p:cNvPr id="377" name="Google Shape;377;p27"/>
          <p:cNvCxnSpPr>
            <a:stCxn id="360" idx="6"/>
            <a:endCxn id="364" idx="2"/>
          </p:cNvCxnSpPr>
          <p:nvPr/>
        </p:nvCxnSpPr>
        <p:spPr>
          <a:xfrm>
            <a:off x="5445866" y="3935293"/>
            <a:ext cx="389700" cy="0"/>
          </a:xfrm>
          <a:prstGeom prst="straightConnector1">
            <a:avLst/>
          </a:prstGeom>
          <a:noFill/>
          <a:ln cap="flat" cmpd="sng" w="9525">
            <a:solidFill>
              <a:srgbClr val="FFFFFF"/>
            </a:solidFill>
            <a:prstDash val="solid"/>
            <a:round/>
            <a:headEnd len="med" w="med" type="none"/>
            <a:tailEnd len="med" w="med" type="triangle"/>
          </a:ln>
        </p:spPr>
      </p:cxnSp>
      <p:cxnSp>
        <p:nvCxnSpPr>
          <p:cNvPr id="378" name="Google Shape;378;p27"/>
          <p:cNvCxnSpPr>
            <a:stCxn id="360" idx="6"/>
            <a:endCxn id="365" idx="2"/>
          </p:cNvCxnSpPr>
          <p:nvPr/>
        </p:nvCxnSpPr>
        <p:spPr>
          <a:xfrm>
            <a:off x="5445866" y="3935293"/>
            <a:ext cx="389700" cy="827100"/>
          </a:xfrm>
          <a:prstGeom prst="straightConnector1">
            <a:avLst/>
          </a:prstGeom>
          <a:noFill/>
          <a:ln cap="flat" cmpd="sng" w="9525">
            <a:solidFill>
              <a:srgbClr val="FFFFFF"/>
            </a:solidFill>
            <a:prstDash val="solid"/>
            <a:round/>
            <a:headEnd len="med" w="med" type="none"/>
            <a:tailEnd len="med" w="med" type="triangle"/>
          </a:ln>
        </p:spPr>
      </p:cxnSp>
      <p:cxnSp>
        <p:nvCxnSpPr>
          <p:cNvPr id="379" name="Google Shape;379;p27"/>
          <p:cNvCxnSpPr>
            <a:stCxn id="361" idx="6"/>
            <a:endCxn id="363" idx="2"/>
          </p:cNvCxnSpPr>
          <p:nvPr/>
        </p:nvCxnSpPr>
        <p:spPr>
          <a:xfrm flipH="1" rot="10800000">
            <a:off x="5445866" y="3068364"/>
            <a:ext cx="389700" cy="1694100"/>
          </a:xfrm>
          <a:prstGeom prst="straightConnector1">
            <a:avLst/>
          </a:prstGeom>
          <a:noFill/>
          <a:ln cap="flat" cmpd="sng" w="9525">
            <a:solidFill>
              <a:srgbClr val="FFFFFF"/>
            </a:solidFill>
            <a:prstDash val="solid"/>
            <a:round/>
            <a:headEnd len="med" w="med" type="none"/>
            <a:tailEnd len="med" w="med" type="triangle"/>
          </a:ln>
        </p:spPr>
      </p:cxnSp>
      <p:cxnSp>
        <p:nvCxnSpPr>
          <p:cNvPr id="380" name="Google Shape;380;p27"/>
          <p:cNvCxnSpPr>
            <a:stCxn id="361" idx="6"/>
            <a:endCxn id="364" idx="2"/>
          </p:cNvCxnSpPr>
          <p:nvPr/>
        </p:nvCxnSpPr>
        <p:spPr>
          <a:xfrm flipH="1" rot="10800000">
            <a:off x="5445866" y="3935364"/>
            <a:ext cx="389700" cy="827100"/>
          </a:xfrm>
          <a:prstGeom prst="straightConnector1">
            <a:avLst/>
          </a:prstGeom>
          <a:noFill/>
          <a:ln cap="flat" cmpd="sng" w="9525">
            <a:solidFill>
              <a:srgbClr val="FFFFFF"/>
            </a:solidFill>
            <a:prstDash val="solid"/>
            <a:round/>
            <a:headEnd len="med" w="med" type="none"/>
            <a:tailEnd len="med" w="med" type="triangle"/>
          </a:ln>
        </p:spPr>
      </p:cxnSp>
      <p:cxnSp>
        <p:nvCxnSpPr>
          <p:cNvPr id="381" name="Google Shape;381;p27"/>
          <p:cNvCxnSpPr>
            <a:stCxn id="361" idx="6"/>
            <a:endCxn id="365" idx="2"/>
          </p:cNvCxnSpPr>
          <p:nvPr/>
        </p:nvCxnSpPr>
        <p:spPr>
          <a:xfrm>
            <a:off x="5445866" y="4762464"/>
            <a:ext cx="389700" cy="0"/>
          </a:xfrm>
          <a:prstGeom prst="straightConnector1">
            <a:avLst/>
          </a:prstGeom>
          <a:noFill/>
          <a:ln cap="flat" cmpd="sng" w="9525">
            <a:solidFill>
              <a:srgbClr val="FFFFFF"/>
            </a:solidFill>
            <a:prstDash val="solid"/>
            <a:round/>
            <a:headEnd len="med" w="med" type="none"/>
            <a:tailEnd len="med" w="med" type="triangle"/>
          </a:ln>
        </p:spPr>
      </p:cxnSp>
      <p:cxnSp>
        <p:nvCxnSpPr>
          <p:cNvPr id="382" name="Google Shape;382;p27"/>
          <p:cNvCxnSpPr>
            <a:stCxn id="363" idx="6"/>
            <a:endCxn id="366" idx="2"/>
          </p:cNvCxnSpPr>
          <p:nvPr/>
        </p:nvCxnSpPr>
        <p:spPr>
          <a:xfrm>
            <a:off x="6450716" y="3068399"/>
            <a:ext cx="291900" cy="0"/>
          </a:xfrm>
          <a:prstGeom prst="straightConnector1">
            <a:avLst/>
          </a:prstGeom>
          <a:noFill/>
          <a:ln cap="flat" cmpd="sng" w="9525">
            <a:solidFill>
              <a:srgbClr val="FFFFFF"/>
            </a:solidFill>
            <a:prstDash val="solid"/>
            <a:round/>
            <a:headEnd len="med" w="med" type="none"/>
            <a:tailEnd len="med" w="med" type="triangle"/>
          </a:ln>
        </p:spPr>
      </p:cxnSp>
      <p:cxnSp>
        <p:nvCxnSpPr>
          <p:cNvPr id="383" name="Google Shape;383;p27"/>
          <p:cNvCxnSpPr>
            <a:stCxn id="363" idx="6"/>
            <a:endCxn id="367" idx="2"/>
          </p:cNvCxnSpPr>
          <p:nvPr/>
        </p:nvCxnSpPr>
        <p:spPr>
          <a:xfrm>
            <a:off x="6450716" y="3068399"/>
            <a:ext cx="291900" cy="867000"/>
          </a:xfrm>
          <a:prstGeom prst="straightConnector1">
            <a:avLst/>
          </a:prstGeom>
          <a:noFill/>
          <a:ln cap="flat" cmpd="sng" w="9525">
            <a:solidFill>
              <a:srgbClr val="FFFFFF"/>
            </a:solidFill>
            <a:prstDash val="solid"/>
            <a:round/>
            <a:headEnd len="med" w="med" type="none"/>
            <a:tailEnd len="med" w="med" type="triangle"/>
          </a:ln>
        </p:spPr>
      </p:cxnSp>
      <p:cxnSp>
        <p:nvCxnSpPr>
          <p:cNvPr id="384" name="Google Shape;384;p27"/>
          <p:cNvCxnSpPr>
            <a:stCxn id="363" idx="6"/>
            <a:endCxn id="368" idx="2"/>
          </p:cNvCxnSpPr>
          <p:nvPr/>
        </p:nvCxnSpPr>
        <p:spPr>
          <a:xfrm>
            <a:off x="6450716" y="3068399"/>
            <a:ext cx="291900" cy="1694100"/>
          </a:xfrm>
          <a:prstGeom prst="straightConnector1">
            <a:avLst/>
          </a:prstGeom>
          <a:noFill/>
          <a:ln cap="flat" cmpd="sng" w="9525">
            <a:solidFill>
              <a:srgbClr val="FFFFFF"/>
            </a:solidFill>
            <a:prstDash val="solid"/>
            <a:round/>
            <a:headEnd len="med" w="med" type="none"/>
            <a:tailEnd len="med" w="med" type="triangle"/>
          </a:ln>
        </p:spPr>
      </p:cxnSp>
      <p:cxnSp>
        <p:nvCxnSpPr>
          <p:cNvPr id="385" name="Google Shape;385;p27"/>
          <p:cNvCxnSpPr>
            <a:stCxn id="366" idx="6"/>
            <a:endCxn id="369" idx="2"/>
          </p:cNvCxnSpPr>
          <p:nvPr/>
        </p:nvCxnSpPr>
        <p:spPr>
          <a:xfrm>
            <a:off x="7357898" y="3068388"/>
            <a:ext cx="328500" cy="867000"/>
          </a:xfrm>
          <a:prstGeom prst="straightConnector1">
            <a:avLst/>
          </a:prstGeom>
          <a:noFill/>
          <a:ln cap="flat" cmpd="sng" w="9525">
            <a:solidFill>
              <a:srgbClr val="FFFFFF"/>
            </a:solidFill>
            <a:prstDash val="solid"/>
            <a:round/>
            <a:headEnd len="med" w="med" type="none"/>
            <a:tailEnd len="med" w="med" type="triangle"/>
          </a:ln>
        </p:spPr>
      </p:cxnSp>
      <p:cxnSp>
        <p:nvCxnSpPr>
          <p:cNvPr id="386" name="Google Shape;386;p27"/>
          <p:cNvCxnSpPr>
            <a:stCxn id="367" idx="6"/>
            <a:endCxn id="369" idx="2"/>
          </p:cNvCxnSpPr>
          <p:nvPr/>
        </p:nvCxnSpPr>
        <p:spPr>
          <a:xfrm>
            <a:off x="7357898" y="3935293"/>
            <a:ext cx="328500" cy="0"/>
          </a:xfrm>
          <a:prstGeom prst="straightConnector1">
            <a:avLst/>
          </a:prstGeom>
          <a:noFill/>
          <a:ln cap="flat" cmpd="sng" w="9525">
            <a:solidFill>
              <a:srgbClr val="FFFFFF"/>
            </a:solidFill>
            <a:prstDash val="solid"/>
            <a:round/>
            <a:headEnd len="med" w="med" type="none"/>
            <a:tailEnd len="med" w="med" type="triangle"/>
          </a:ln>
        </p:spPr>
      </p:cxnSp>
      <p:cxnSp>
        <p:nvCxnSpPr>
          <p:cNvPr id="387" name="Google Shape;387;p27"/>
          <p:cNvCxnSpPr>
            <a:stCxn id="368" idx="6"/>
            <a:endCxn id="369" idx="2"/>
          </p:cNvCxnSpPr>
          <p:nvPr/>
        </p:nvCxnSpPr>
        <p:spPr>
          <a:xfrm flipH="1" rot="10800000">
            <a:off x="7357898" y="3935364"/>
            <a:ext cx="328500" cy="827100"/>
          </a:xfrm>
          <a:prstGeom prst="straightConnector1">
            <a:avLst/>
          </a:prstGeom>
          <a:noFill/>
          <a:ln cap="flat" cmpd="sng" w="9525">
            <a:solidFill>
              <a:srgbClr val="FFFFFF"/>
            </a:solidFill>
            <a:prstDash val="solid"/>
            <a:round/>
            <a:headEnd len="med" w="med" type="none"/>
            <a:tailEnd len="med" w="med" type="triangle"/>
          </a:ln>
        </p:spPr>
      </p:cxnSp>
      <p:cxnSp>
        <p:nvCxnSpPr>
          <p:cNvPr id="388" name="Google Shape;388;p27"/>
          <p:cNvCxnSpPr>
            <a:stCxn id="364" idx="6"/>
            <a:endCxn id="366" idx="2"/>
          </p:cNvCxnSpPr>
          <p:nvPr/>
        </p:nvCxnSpPr>
        <p:spPr>
          <a:xfrm flipH="1" rot="10800000">
            <a:off x="6450716" y="3068293"/>
            <a:ext cx="291900" cy="867000"/>
          </a:xfrm>
          <a:prstGeom prst="straightConnector1">
            <a:avLst/>
          </a:prstGeom>
          <a:noFill/>
          <a:ln cap="flat" cmpd="sng" w="9525">
            <a:solidFill>
              <a:srgbClr val="FFFFFF"/>
            </a:solidFill>
            <a:prstDash val="solid"/>
            <a:round/>
            <a:headEnd len="med" w="med" type="none"/>
            <a:tailEnd len="med" w="med" type="triangle"/>
          </a:ln>
        </p:spPr>
      </p:cxnSp>
      <p:cxnSp>
        <p:nvCxnSpPr>
          <p:cNvPr id="389" name="Google Shape;389;p27"/>
          <p:cNvCxnSpPr>
            <a:stCxn id="364" idx="6"/>
            <a:endCxn id="367" idx="2"/>
          </p:cNvCxnSpPr>
          <p:nvPr/>
        </p:nvCxnSpPr>
        <p:spPr>
          <a:xfrm>
            <a:off x="6450716" y="3935293"/>
            <a:ext cx="291900" cy="0"/>
          </a:xfrm>
          <a:prstGeom prst="straightConnector1">
            <a:avLst/>
          </a:prstGeom>
          <a:noFill/>
          <a:ln cap="flat" cmpd="sng" w="9525">
            <a:solidFill>
              <a:srgbClr val="FFFFFF"/>
            </a:solidFill>
            <a:prstDash val="solid"/>
            <a:round/>
            <a:headEnd len="med" w="med" type="none"/>
            <a:tailEnd len="med" w="med" type="triangle"/>
          </a:ln>
        </p:spPr>
      </p:cxnSp>
      <p:cxnSp>
        <p:nvCxnSpPr>
          <p:cNvPr id="390" name="Google Shape;390;p27"/>
          <p:cNvCxnSpPr>
            <a:stCxn id="364" idx="6"/>
            <a:endCxn id="368" idx="2"/>
          </p:cNvCxnSpPr>
          <p:nvPr/>
        </p:nvCxnSpPr>
        <p:spPr>
          <a:xfrm>
            <a:off x="6450716" y="3935293"/>
            <a:ext cx="291900" cy="827100"/>
          </a:xfrm>
          <a:prstGeom prst="straightConnector1">
            <a:avLst/>
          </a:prstGeom>
          <a:noFill/>
          <a:ln cap="flat" cmpd="sng" w="9525">
            <a:solidFill>
              <a:srgbClr val="FFFFFF"/>
            </a:solidFill>
            <a:prstDash val="solid"/>
            <a:round/>
            <a:headEnd len="med" w="med" type="none"/>
            <a:tailEnd len="med" w="med" type="triangle"/>
          </a:ln>
        </p:spPr>
      </p:cxnSp>
      <p:cxnSp>
        <p:nvCxnSpPr>
          <p:cNvPr id="391" name="Google Shape;391;p27"/>
          <p:cNvCxnSpPr>
            <a:stCxn id="365" idx="6"/>
            <a:endCxn id="366" idx="2"/>
          </p:cNvCxnSpPr>
          <p:nvPr/>
        </p:nvCxnSpPr>
        <p:spPr>
          <a:xfrm flipH="1" rot="10800000">
            <a:off x="6450716" y="3068364"/>
            <a:ext cx="291900" cy="1694100"/>
          </a:xfrm>
          <a:prstGeom prst="straightConnector1">
            <a:avLst/>
          </a:prstGeom>
          <a:noFill/>
          <a:ln cap="flat" cmpd="sng" w="9525">
            <a:solidFill>
              <a:srgbClr val="FFFFFF"/>
            </a:solidFill>
            <a:prstDash val="solid"/>
            <a:round/>
            <a:headEnd len="med" w="med" type="none"/>
            <a:tailEnd len="med" w="med" type="triangle"/>
          </a:ln>
        </p:spPr>
      </p:cxnSp>
      <p:cxnSp>
        <p:nvCxnSpPr>
          <p:cNvPr id="392" name="Google Shape;392;p27"/>
          <p:cNvCxnSpPr>
            <a:stCxn id="365" idx="6"/>
            <a:endCxn id="367" idx="2"/>
          </p:cNvCxnSpPr>
          <p:nvPr/>
        </p:nvCxnSpPr>
        <p:spPr>
          <a:xfrm flipH="1" rot="10800000">
            <a:off x="6450716" y="3935364"/>
            <a:ext cx="291900" cy="827100"/>
          </a:xfrm>
          <a:prstGeom prst="straightConnector1">
            <a:avLst/>
          </a:prstGeom>
          <a:noFill/>
          <a:ln cap="flat" cmpd="sng" w="9525">
            <a:solidFill>
              <a:srgbClr val="FFFFFF"/>
            </a:solidFill>
            <a:prstDash val="solid"/>
            <a:round/>
            <a:headEnd len="med" w="med" type="none"/>
            <a:tailEnd len="med" w="med" type="triangle"/>
          </a:ln>
        </p:spPr>
      </p:cxnSp>
      <p:cxnSp>
        <p:nvCxnSpPr>
          <p:cNvPr id="393" name="Google Shape;393;p27"/>
          <p:cNvCxnSpPr>
            <a:stCxn id="365" idx="6"/>
            <a:endCxn id="368" idx="2"/>
          </p:cNvCxnSpPr>
          <p:nvPr/>
        </p:nvCxnSpPr>
        <p:spPr>
          <a:xfrm>
            <a:off x="6450716" y="4762464"/>
            <a:ext cx="291900" cy="0"/>
          </a:xfrm>
          <a:prstGeom prst="straightConnector1">
            <a:avLst/>
          </a:prstGeom>
          <a:noFill/>
          <a:ln cap="flat" cmpd="sng" w="9525">
            <a:solidFill>
              <a:srgbClr val="FFFFFF"/>
            </a:solidFill>
            <a:prstDash val="solid"/>
            <a:round/>
            <a:headEnd len="med" w="med" type="none"/>
            <a:tailEnd len="med" w="med" type="triangle"/>
          </a:ln>
        </p:spPr>
      </p:cxnSp>
      <p:sp>
        <p:nvSpPr>
          <p:cNvPr id="394" name="Google Shape;394;p27"/>
          <p:cNvSpPr txBox="1"/>
          <p:nvPr/>
        </p:nvSpPr>
        <p:spPr>
          <a:xfrm>
            <a:off x="1074750" y="3188975"/>
            <a:ext cx="3235500" cy="107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rgbClr val="FFFFFF"/>
                </a:solidFill>
                <a:latin typeface="Hind SemiBold"/>
                <a:ea typeface="Hind SemiBold"/>
                <a:cs typeface="Hind SemiBold"/>
                <a:sym typeface="Hind SemiBold"/>
              </a:rPr>
              <a:t>Bu yöntemde de aynı şekilde eşik değeri’nin değişimi şirket’in karlılığını etkiler. Burada da Yine şirket’in karlılığı ve doğruluk skor’unun yükseliği için 0.5 Değeri belirlendi.</a:t>
            </a:r>
            <a:endParaRPr>
              <a:solidFill>
                <a:srgbClr val="FFFFFF"/>
              </a:solidFill>
              <a:latin typeface="Hind SemiBold"/>
              <a:ea typeface="Hind SemiBold"/>
              <a:cs typeface="Hind SemiBold"/>
              <a:sym typeface="Hind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8"/>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28"/>
          <p:cNvSpPr txBox="1"/>
          <p:nvPr>
            <p:ph idx="4294967295" type="title"/>
          </p:nvPr>
        </p:nvSpPr>
        <p:spPr>
          <a:xfrm>
            <a:off x="937238" y="12510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Majority Vote Bizim Projemizde Nasıl Çalışıyor?</a:t>
            </a:r>
            <a:endParaRPr sz="1800">
              <a:solidFill>
                <a:schemeClr val="lt1"/>
              </a:solidFill>
            </a:endParaRPr>
          </a:p>
        </p:txBody>
      </p:sp>
      <p:sp>
        <p:nvSpPr>
          <p:cNvPr id="401" name="Google Shape;401;p28"/>
          <p:cNvSpPr txBox="1"/>
          <p:nvPr>
            <p:ph idx="4294967295" type="body"/>
          </p:nvPr>
        </p:nvSpPr>
        <p:spPr>
          <a:xfrm>
            <a:off x="937250" y="779775"/>
            <a:ext cx="67815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Şu şekilde özetlemek gerekirse, bir kişi için bu 3 model çalışıyor. Ve çoğunluk kişi için churn’den yanaysa kişi churn, normalden yanaysa kişi normal olarak etiketleniyor.</a:t>
            </a:r>
            <a:endParaRPr b="1" sz="1200">
              <a:solidFill>
                <a:srgbClr val="FFFFFF"/>
              </a:solidFill>
            </a:endParaRPr>
          </a:p>
          <a:p>
            <a:pPr indent="0" lvl="0" marL="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rPr b="1" lang="en" sz="1200">
                <a:solidFill>
                  <a:srgbClr val="FFFFFF"/>
                </a:solidFill>
              </a:rPr>
              <a:t>Örnek Olarak </a:t>
            </a:r>
            <a:endParaRPr b="1" sz="1200">
              <a:solidFill>
                <a:srgbClr val="FFFFFF"/>
              </a:solidFill>
            </a:endParaRPr>
          </a:p>
          <a:p>
            <a:pPr indent="0" lvl="0" marL="0" rtl="0" algn="l">
              <a:spcBef>
                <a:spcPts val="0"/>
              </a:spcBef>
              <a:spcAft>
                <a:spcPts val="0"/>
              </a:spcAft>
              <a:buNone/>
            </a:pPr>
            <a:r>
              <a:rPr b="1" lang="en" sz="1200">
                <a:solidFill>
                  <a:srgbClr val="FFFFFF"/>
                </a:solidFill>
              </a:rPr>
              <a:t>Keras kişi için : </a:t>
            </a:r>
            <a:r>
              <a:rPr b="1" lang="en" sz="1200">
                <a:solidFill>
                  <a:srgbClr val="FF0000"/>
                </a:solidFill>
              </a:rPr>
              <a:t>1</a:t>
            </a:r>
            <a:r>
              <a:rPr b="1" lang="en" sz="1200">
                <a:solidFill>
                  <a:srgbClr val="FFFFFF"/>
                </a:solidFill>
              </a:rPr>
              <a:t>,</a:t>
            </a:r>
            <a:r>
              <a:rPr b="1" lang="en" sz="1200">
                <a:solidFill>
                  <a:srgbClr val="FFFFFF"/>
                </a:solidFill>
              </a:rPr>
              <a:t> Geleneksel ML: </a:t>
            </a:r>
            <a:r>
              <a:rPr b="1" lang="en" sz="1200">
                <a:solidFill>
                  <a:srgbClr val="FF0000"/>
                </a:solidFill>
              </a:rPr>
              <a:t>1</a:t>
            </a:r>
            <a:r>
              <a:rPr b="1" lang="en" sz="1200">
                <a:solidFill>
                  <a:srgbClr val="FFFFFF"/>
                </a:solidFill>
              </a:rPr>
              <a:t> dediğinde çoğunluk sağlandığından olasılık bazlı ML : </a:t>
            </a:r>
            <a:r>
              <a:rPr b="1" lang="en" sz="1200">
                <a:solidFill>
                  <a:srgbClr val="66FF33"/>
                </a:solidFill>
              </a:rPr>
              <a:t>0</a:t>
            </a:r>
            <a:r>
              <a:rPr b="1" lang="en" sz="1200">
                <a:solidFill>
                  <a:srgbClr val="FFFFFF"/>
                </a:solidFill>
              </a:rPr>
              <a:t> dese bile kişi </a:t>
            </a:r>
            <a:r>
              <a:rPr b="1" lang="en" sz="1200">
                <a:solidFill>
                  <a:srgbClr val="FF0000"/>
                </a:solidFill>
              </a:rPr>
              <a:t>1</a:t>
            </a:r>
            <a:r>
              <a:rPr b="1" lang="en" sz="1200">
                <a:solidFill>
                  <a:srgbClr val="FFFFFF"/>
                </a:solidFill>
              </a:rPr>
              <a:t> olarak etiketleniyor.</a:t>
            </a:r>
            <a:endParaRPr b="1" sz="1200">
              <a:solidFill>
                <a:srgbClr val="FFFFFF"/>
              </a:solidFill>
            </a:endParaRPr>
          </a:p>
          <a:p>
            <a:pPr indent="0" lvl="0" marL="0" rtl="0" algn="l">
              <a:spcBef>
                <a:spcPts val="0"/>
              </a:spcBef>
              <a:spcAft>
                <a:spcPts val="0"/>
              </a:spcAft>
              <a:buNone/>
            </a:pPr>
            <a:r>
              <a:t/>
            </a:r>
            <a:endParaRPr b="1" sz="1200">
              <a:solidFill>
                <a:srgbClr val="FFFFFF"/>
              </a:solidFill>
            </a:endParaRPr>
          </a:p>
          <a:p>
            <a:pPr indent="0" lvl="0" marL="0" rtl="0" algn="l">
              <a:spcBef>
                <a:spcPts val="0"/>
              </a:spcBef>
              <a:spcAft>
                <a:spcPts val="0"/>
              </a:spcAft>
              <a:buNone/>
            </a:pPr>
            <a:r>
              <a:t/>
            </a:r>
            <a:endParaRPr b="1" sz="1200">
              <a:solidFill>
                <a:srgbClr val="FFFFFF"/>
              </a:solidFill>
            </a:endParaRPr>
          </a:p>
        </p:txBody>
      </p:sp>
      <p:sp>
        <p:nvSpPr>
          <p:cNvPr id="402" name="Google Shape;402;p28"/>
          <p:cNvSpPr/>
          <p:nvPr/>
        </p:nvSpPr>
        <p:spPr>
          <a:xfrm>
            <a:off x="1391425" y="31110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Kişi Verisi</a:t>
            </a:r>
            <a:endParaRPr/>
          </a:p>
        </p:txBody>
      </p:sp>
      <p:sp>
        <p:nvSpPr>
          <p:cNvPr id="403" name="Google Shape;403;p28"/>
          <p:cNvSpPr/>
          <p:nvPr/>
        </p:nvSpPr>
        <p:spPr>
          <a:xfrm>
            <a:off x="2785500" y="20632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Keras Modeli</a:t>
            </a:r>
            <a:endParaRPr/>
          </a:p>
        </p:txBody>
      </p:sp>
      <p:sp>
        <p:nvSpPr>
          <p:cNvPr id="404" name="Google Shape;404;p28"/>
          <p:cNvSpPr/>
          <p:nvPr/>
        </p:nvSpPr>
        <p:spPr>
          <a:xfrm>
            <a:off x="2785500" y="31110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Geleneksel ML</a:t>
            </a:r>
            <a:endParaRPr sz="1200">
              <a:latin typeface="Montserrat"/>
              <a:ea typeface="Montserrat"/>
              <a:cs typeface="Montserrat"/>
              <a:sym typeface="Montserrat"/>
            </a:endParaRPr>
          </a:p>
        </p:txBody>
      </p:sp>
      <p:sp>
        <p:nvSpPr>
          <p:cNvPr id="405" name="Google Shape;405;p28"/>
          <p:cNvSpPr/>
          <p:nvPr/>
        </p:nvSpPr>
        <p:spPr>
          <a:xfrm>
            <a:off x="2785500" y="41588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Olasılık Bazlı ML</a:t>
            </a:r>
            <a:endParaRPr/>
          </a:p>
        </p:txBody>
      </p:sp>
      <p:sp>
        <p:nvSpPr>
          <p:cNvPr id="406" name="Google Shape;406;p28"/>
          <p:cNvSpPr/>
          <p:nvPr/>
        </p:nvSpPr>
        <p:spPr>
          <a:xfrm>
            <a:off x="4179575" y="31110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Majority Vote</a:t>
            </a:r>
            <a:endParaRPr/>
          </a:p>
        </p:txBody>
      </p:sp>
      <p:sp>
        <p:nvSpPr>
          <p:cNvPr id="407" name="Google Shape;407;p28"/>
          <p:cNvSpPr/>
          <p:nvPr/>
        </p:nvSpPr>
        <p:spPr>
          <a:xfrm>
            <a:off x="5573650" y="3111000"/>
            <a:ext cx="1010100" cy="793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Sonuç</a:t>
            </a:r>
            <a:endParaRPr/>
          </a:p>
        </p:txBody>
      </p:sp>
      <p:sp>
        <p:nvSpPr>
          <p:cNvPr id="408" name="Google Shape;408;p28"/>
          <p:cNvSpPr/>
          <p:nvPr/>
        </p:nvSpPr>
        <p:spPr>
          <a:xfrm>
            <a:off x="2785500" y="20632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Keras</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DL</a:t>
            </a:r>
            <a:endParaRPr sz="1200">
              <a:latin typeface="Montserrat"/>
              <a:ea typeface="Montserrat"/>
              <a:cs typeface="Montserrat"/>
              <a:sym typeface="Montserrat"/>
            </a:endParaRPr>
          </a:p>
        </p:txBody>
      </p:sp>
      <p:sp>
        <p:nvSpPr>
          <p:cNvPr id="409" name="Google Shape;409;p28"/>
          <p:cNvSpPr/>
          <p:nvPr/>
        </p:nvSpPr>
        <p:spPr>
          <a:xfrm>
            <a:off x="2785500" y="41588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Olasılık Bazlı</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ML</a:t>
            </a:r>
            <a:endParaRPr sz="1200">
              <a:latin typeface="Montserrat"/>
              <a:ea typeface="Montserrat"/>
              <a:cs typeface="Montserrat"/>
              <a:sym typeface="Montserrat"/>
            </a:endParaRPr>
          </a:p>
        </p:txBody>
      </p:sp>
      <p:sp>
        <p:nvSpPr>
          <p:cNvPr id="410" name="Google Shape;410;p28"/>
          <p:cNvSpPr/>
          <p:nvPr/>
        </p:nvSpPr>
        <p:spPr>
          <a:xfrm>
            <a:off x="1391425" y="31110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Kişi Verileri</a:t>
            </a:r>
            <a:endParaRPr sz="1200">
              <a:latin typeface="Montserrat"/>
              <a:ea typeface="Montserrat"/>
              <a:cs typeface="Montserrat"/>
              <a:sym typeface="Montserrat"/>
            </a:endParaRPr>
          </a:p>
        </p:txBody>
      </p:sp>
      <p:sp>
        <p:nvSpPr>
          <p:cNvPr id="411" name="Google Shape;411;p28"/>
          <p:cNvSpPr/>
          <p:nvPr/>
        </p:nvSpPr>
        <p:spPr>
          <a:xfrm>
            <a:off x="4179575" y="31110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Majority Vote</a:t>
            </a:r>
            <a:endParaRPr sz="1200">
              <a:latin typeface="Montserrat"/>
              <a:ea typeface="Montserrat"/>
              <a:cs typeface="Montserrat"/>
              <a:sym typeface="Montserrat"/>
            </a:endParaRPr>
          </a:p>
        </p:txBody>
      </p:sp>
      <p:sp>
        <p:nvSpPr>
          <p:cNvPr id="412" name="Google Shape;412;p28"/>
          <p:cNvSpPr/>
          <p:nvPr/>
        </p:nvSpPr>
        <p:spPr>
          <a:xfrm>
            <a:off x="5573650" y="3111000"/>
            <a:ext cx="1110000" cy="793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Sonuç</a:t>
            </a:r>
            <a:endParaRPr sz="1200">
              <a:latin typeface="Montserrat"/>
              <a:ea typeface="Montserrat"/>
              <a:cs typeface="Montserrat"/>
              <a:sym typeface="Montserrat"/>
            </a:endParaRPr>
          </a:p>
        </p:txBody>
      </p:sp>
      <p:cxnSp>
        <p:nvCxnSpPr>
          <p:cNvPr id="413" name="Google Shape;413;p28"/>
          <p:cNvCxnSpPr>
            <a:stCxn id="410" idx="3"/>
            <a:endCxn id="408" idx="1"/>
          </p:cNvCxnSpPr>
          <p:nvPr/>
        </p:nvCxnSpPr>
        <p:spPr>
          <a:xfrm flipH="1" rot="10800000">
            <a:off x="2501425" y="2459850"/>
            <a:ext cx="284100" cy="1047900"/>
          </a:xfrm>
          <a:prstGeom prst="straightConnector1">
            <a:avLst/>
          </a:prstGeom>
          <a:noFill/>
          <a:ln cap="flat" cmpd="sng" w="9525">
            <a:solidFill>
              <a:srgbClr val="FFFFFF"/>
            </a:solidFill>
            <a:prstDash val="solid"/>
            <a:round/>
            <a:headEnd len="med" w="med" type="none"/>
            <a:tailEnd len="med" w="med" type="triangle"/>
          </a:ln>
        </p:spPr>
      </p:cxnSp>
      <p:cxnSp>
        <p:nvCxnSpPr>
          <p:cNvPr id="414" name="Google Shape;414;p28"/>
          <p:cNvCxnSpPr>
            <a:stCxn id="410" idx="3"/>
            <a:endCxn id="404" idx="1"/>
          </p:cNvCxnSpPr>
          <p:nvPr/>
        </p:nvCxnSpPr>
        <p:spPr>
          <a:xfrm>
            <a:off x="2501425" y="3507750"/>
            <a:ext cx="284100" cy="0"/>
          </a:xfrm>
          <a:prstGeom prst="straightConnector1">
            <a:avLst/>
          </a:prstGeom>
          <a:noFill/>
          <a:ln cap="flat" cmpd="sng" w="9525">
            <a:solidFill>
              <a:srgbClr val="FFFFFF"/>
            </a:solidFill>
            <a:prstDash val="solid"/>
            <a:round/>
            <a:headEnd len="med" w="med" type="none"/>
            <a:tailEnd len="med" w="med" type="triangle"/>
          </a:ln>
        </p:spPr>
      </p:cxnSp>
      <p:cxnSp>
        <p:nvCxnSpPr>
          <p:cNvPr id="415" name="Google Shape;415;p28"/>
          <p:cNvCxnSpPr>
            <a:stCxn id="410" idx="3"/>
            <a:endCxn id="409" idx="1"/>
          </p:cNvCxnSpPr>
          <p:nvPr/>
        </p:nvCxnSpPr>
        <p:spPr>
          <a:xfrm>
            <a:off x="2501425" y="3507750"/>
            <a:ext cx="284100" cy="1047900"/>
          </a:xfrm>
          <a:prstGeom prst="straightConnector1">
            <a:avLst/>
          </a:prstGeom>
          <a:noFill/>
          <a:ln cap="flat" cmpd="sng" w="9525">
            <a:solidFill>
              <a:srgbClr val="FFFFFF"/>
            </a:solidFill>
            <a:prstDash val="solid"/>
            <a:round/>
            <a:headEnd len="med" w="med" type="none"/>
            <a:tailEnd len="med" w="med" type="triangle"/>
          </a:ln>
        </p:spPr>
      </p:cxnSp>
      <p:cxnSp>
        <p:nvCxnSpPr>
          <p:cNvPr id="416" name="Google Shape;416;p28"/>
          <p:cNvCxnSpPr>
            <a:stCxn id="408" idx="3"/>
            <a:endCxn id="411" idx="1"/>
          </p:cNvCxnSpPr>
          <p:nvPr/>
        </p:nvCxnSpPr>
        <p:spPr>
          <a:xfrm>
            <a:off x="3895500" y="2459950"/>
            <a:ext cx="284100" cy="1047900"/>
          </a:xfrm>
          <a:prstGeom prst="straightConnector1">
            <a:avLst/>
          </a:prstGeom>
          <a:noFill/>
          <a:ln cap="flat" cmpd="sng" w="9525">
            <a:solidFill>
              <a:srgbClr val="FFFFFF"/>
            </a:solidFill>
            <a:prstDash val="solid"/>
            <a:round/>
            <a:headEnd len="med" w="med" type="none"/>
            <a:tailEnd len="med" w="med" type="triangle"/>
          </a:ln>
        </p:spPr>
      </p:cxnSp>
      <p:cxnSp>
        <p:nvCxnSpPr>
          <p:cNvPr id="417" name="Google Shape;417;p28"/>
          <p:cNvCxnSpPr>
            <a:stCxn id="404" idx="3"/>
            <a:endCxn id="411" idx="1"/>
          </p:cNvCxnSpPr>
          <p:nvPr/>
        </p:nvCxnSpPr>
        <p:spPr>
          <a:xfrm>
            <a:off x="3895500" y="3507750"/>
            <a:ext cx="284100" cy="0"/>
          </a:xfrm>
          <a:prstGeom prst="straightConnector1">
            <a:avLst/>
          </a:prstGeom>
          <a:noFill/>
          <a:ln cap="flat" cmpd="sng" w="9525">
            <a:solidFill>
              <a:srgbClr val="FFFFFF"/>
            </a:solidFill>
            <a:prstDash val="solid"/>
            <a:round/>
            <a:headEnd len="med" w="med" type="none"/>
            <a:tailEnd len="med" w="med" type="triangle"/>
          </a:ln>
        </p:spPr>
      </p:cxnSp>
      <p:cxnSp>
        <p:nvCxnSpPr>
          <p:cNvPr id="418" name="Google Shape;418;p28"/>
          <p:cNvCxnSpPr>
            <a:stCxn id="409" idx="3"/>
            <a:endCxn id="411" idx="1"/>
          </p:cNvCxnSpPr>
          <p:nvPr/>
        </p:nvCxnSpPr>
        <p:spPr>
          <a:xfrm flipH="1" rot="10800000">
            <a:off x="3895500" y="3507650"/>
            <a:ext cx="284100" cy="1047900"/>
          </a:xfrm>
          <a:prstGeom prst="straightConnector1">
            <a:avLst/>
          </a:prstGeom>
          <a:noFill/>
          <a:ln cap="flat" cmpd="sng" w="9525">
            <a:solidFill>
              <a:srgbClr val="FFFFFF"/>
            </a:solidFill>
            <a:prstDash val="solid"/>
            <a:round/>
            <a:headEnd len="med" w="med" type="none"/>
            <a:tailEnd len="med" w="med" type="triangle"/>
          </a:ln>
        </p:spPr>
      </p:cxnSp>
      <p:cxnSp>
        <p:nvCxnSpPr>
          <p:cNvPr id="419" name="Google Shape;419;p28"/>
          <p:cNvCxnSpPr>
            <a:stCxn id="411" idx="3"/>
            <a:endCxn id="412" idx="1"/>
          </p:cNvCxnSpPr>
          <p:nvPr/>
        </p:nvCxnSpPr>
        <p:spPr>
          <a:xfrm>
            <a:off x="5289575" y="3507750"/>
            <a:ext cx="2841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29"/>
          <p:cNvSpPr txBox="1"/>
          <p:nvPr>
            <p:ph type="title"/>
          </p:nvPr>
        </p:nvSpPr>
        <p:spPr>
          <a:xfrm>
            <a:off x="2335300" y="75"/>
            <a:ext cx="2946900" cy="52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Ulaşılan Sonuçlar</a:t>
            </a:r>
            <a:endParaRPr sz="2400"/>
          </a:p>
        </p:txBody>
      </p:sp>
      <p:graphicFrame>
        <p:nvGraphicFramePr>
          <p:cNvPr id="425" name="Google Shape;425;p29"/>
          <p:cNvGraphicFramePr/>
          <p:nvPr/>
        </p:nvGraphicFramePr>
        <p:xfrm>
          <a:off x="236875" y="663706"/>
          <a:ext cx="3000000" cy="3000000"/>
        </p:xfrm>
        <a:graphic>
          <a:graphicData uri="http://schemas.openxmlformats.org/drawingml/2006/table">
            <a:tbl>
              <a:tblPr>
                <a:noFill/>
                <a:tableStyleId>{0D87A3D2-D21B-4899-BED7-B8895A76D5BC}</a:tableStyleId>
              </a:tblPr>
              <a:tblGrid>
                <a:gridCol w="863500"/>
                <a:gridCol w="863500"/>
                <a:gridCol w="863500"/>
              </a:tblGrid>
              <a:tr h="437800">
                <a:tc>
                  <a:txBody>
                    <a:bodyPr>
                      <a:noAutofit/>
                    </a:bodyPr>
                    <a:lstStyle/>
                    <a:p>
                      <a:pPr indent="0" lvl="0" marL="0" rtl="0" algn="r">
                        <a:spcBef>
                          <a:spcPts val="0"/>
                        </a:spcBef>
                        <a:spcAft>
                          <a:spcPts val="0"/>
                        </a:spcAft>
                        <a:buNone/>
                      </a:pPr>
                      <a:r>
                        <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 </a:t>
                      </a:r>
                      <a:r>
                        <a:rPr b="1" lang="en" sz="1800">
                          <a:solidFill>
                            <a:schemeClr val="lt1"/>
                          </a:solidFill>
                          <a:latin typeface="Hind"/>
                          <a:ea typeface="Hind"/>
                          <a:cs typeface="Hind"/>
                          <a:sym typeface="Hind"/>
                        </a:rPr>
                        <a:t>Değil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437800">
                <a:tc>
                  <a:txBody>
                    <a:bodyPr>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Hind"/>
                          <a:ea typeface="Hind"/>
                          <a:cs typeface="Hind"/>
                          <a:sym typeface="Hind"/>
                        </a:rPr>
                        <a:t>Churn Değil</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1078</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94</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262425">
                <a:tc>
                  <a:txBody>
                    <a:bodyPr>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218</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185</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bl>
          </a:graphicData>
        </a:graphic>
      </p:graphicFrame>
      <p:sp>
        <p:nvSpPr>
          <p:cNvPr id="426" name="Google Shape;426;p29"/>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7" name="Google Shape;427;p29"/>
          <p:cNvGraphicFramePr/>
          <p:nvPr/>
        </p:nvGraphicFramePr>
        <p:xfrm>
          <a:off x="4991800" y="620456"/>
          <a:ext cx="3000000" cy="3000000"/>
        </p:xfrm>
        <a:graphic>
          <a:graphicData uri="http://schemas.openxmlformats.org/drawingml/2006/table">
            <a:tbl>
              <a:tblPr>
                <a:noFill/>
                <a:tableStyleId>{0D87A3D2-D21B-4899-BED7-B8895A76D5BC}</a:tableStyleId>
              </a:tblPr>
              <a:tblGrid>
                <a:gridCol w="881600"/>
                <a:gridCol w="881600"/>
                <a:gridCol w="881600"/>
              </a:tblGrid>
              <a:tr h="549375">
                <a:tc>
                  <a:txBody>
                    <a:bodyPr>
                      <a:noAutofit/>
                    </a:bodyPr>
                    <a:lstStyle/>
                    <a:p>
                      <a:pPr indent="-342900" lvl="0" marL="457200" rtl="0" algn="r">
                        <a:spcBef>
                          <a:spcPts val="0"/>
                        </a:spcBef>
                        <a:spcAft>
                          <a:spcPts val="0"/>
                        </a:spcAft>
                        <a:buClr>
                          <a:srgbClr val="FFFFFF"/>
                        </a:buClr>
                        <a:buSzPts val="1800"/>
                        <a:buFont typeface="Hind"/>
                        <a:buChar char="+"/>
                      </a:pPr>
                      <a:r>
                        <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 </a:t>
                      </a:r>
                      <a:r>
                        <a:rPr b="1" lang="en" sz="1800">
                          <a:solidFill>
                            <a:schemeClr val="lt1"/>
                          </a:solidFill>
                          <a:latin typeface="Hind"/>
                          <a:ea typeface="Hind"/>
                          <a:cs typeface="Hind"/>
                          <a:sym typeface="Hind"/>
                        </a:rPr>
                        <a:t>Değil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54937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 Değil</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1110</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62</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35662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182</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221</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bl>
          </a:graphicData>
        </a:graphic>
      </p:graphicFrame>
      <p:graphicFrame>
        <p:nvGraphicFramePr>
          <p:cNvPr id="428" name="Google Shape;428;p29"/>
          <p:cNvGraphicFramePr/>
          <p:nvPr/>
        </p:nvGraphicFramePr>
        <p:xfrm>
          <a:off x="2502750" y="2741519"/>
          <a:ext cx="3000000" cy="3000000"/>
        </p:xfrm>
        <a:graphic>
          <a:graphicData uri="http://schemas.openxmlformats.org/drawingml/2006/table">
            <a:tbl>
              <a:tblPr>
                <a:noFill/>
                <a:tableStyleId>{0D87A3D2-D21B-4899-BED7-B8895A76D5BC}</a:tableStyleId>
              </a:tblPr>
              <a:tblGrid>
                <a:gridCol w="916450"/>
                <a:gridCol w="916450"/>
                <a:gridCol w="916450"/>
              </a:tblGrid>
              <a:tr h="549375">
                <a:tc>
                  <a:txBody>
                    <a:bodyPr>
                      <a:noAutofit/>
                    </a:bodyPr>
                    <a:lstStyle/>
                    <a:p>
                      <a:pPr indent="0" lvl="0" marL="0" rtl="0" algn="r">
                        <a:spcBef>
                          <a:spcPts val="0"/>
                        </a:spcBef>
                        <a:spcAft>
                          <a:spcPts val="0"/>
                        </a:spcAft>
                        <a:buNone/>
                      </a:pPr>
                      <a:r>
                        <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 </a:t>
                      </a:r>
                      <a:r>
                        <a:rPr b="1" lang="en" sz="1800">
                          <a:solidFill>
                            <a:schemeClr val="lt1"/>
                          </a:solidFill>
                          <a:latin typeface="Hind"/>
                          <a:ea typeface="Hind"/>
                          <a:cs typeface="Hind"/>
                          <a:sym typeface="Hind"/>
                        </a:rPr>
                        <a:t>Değil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54937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 Değil</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1093</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79</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35662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220</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183</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bl>
          </a:graphicData>
        </a:graphic>
      </p:graphicFrame>
      <p:sp>
        <p:nvSpPr>
          <p:cNvPr id="429" name="Google Shape;429;p29"/>
          <p:cNvSpPr txBox="1"/>
          <p:nvPr/>
        </p:nvSpPr>
        <p:spPr>
          <a:xfrm>
            <a:off x="294200" y="2597000"/>
            <a:ext cx="2366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Hind"/>
                <a:ea typeface="Hind"/>
                <a:cs typeface="Hind"/>
                <a:sym typeface="Hind"/>
              </a:rPr>
              <a:t>Keras ile DL</a:t>
            </a:r>
            <a:endParaRPr b="1">
              <a:solidFill>
                <a:srgbClr val="FFFFFF"/>
              </a:solidFill>
              <a:latin typeface="Hind"/>
              <a:ea typeface="Hind"/>
              <a:cs typeface="Hind"/>
              <a:sym typeface="Hind"/>
            </a:endParaRPr>
          </a:p>
          <a:p>
            <a:pPr indent="0" lvl="0" marL="0" rtl="0" algn="l">
              <a:spcBef>
                <a:spcPts val="0"/>
              </a:spcBef>
              <a:spcAft>
                <a:spcPts val="0"/>
              </a:spcAft>
              <a:buNone/>
            </a:pPr>
            <a:r>
              <a:rPr b="1" lang="en">
                <a:solidFill>
                  <a:srgbClr val="FFFFFF"/>
                </a:solidFill>
                <a:latin typeface="Hind"/>
                <a:ea typeface="Hind"/>
                <a:cs typeface="Hind"/>
                <a:sym typeface="Hind"/>
              </a:rPr>
              <a:t>D</a:t>
            </a:r>
            <a:r>
              <a:rPr b="1" lang="en">
                <a:solidFill>
                  <a:srgbClr val="FFFFFF"/>
                </a:solidFill>
                <a:latin typeface="Hind"/>
                <a:ea typeface="Hind"/>
                <a:cs typeface="Hind"/>
                <a:sym typeface="Hind"/>
              </a:rPr>
              <a:t>oğruluk Skoru : %80.1</a:t>
            </a:r>
            <a:endParaRPr b="1">
              <a:solidFill>
                <a:srgbClr val="FFFFFF"/>
              </a:solidFill>
              <a:latin typeface="Hind"/>
              <a:ea typeface="Hind"/>
              <a:cs typeface="Hind"/>
              <a:sym typeface="Hind"/>
            </a:endParaRPr>
          </a:p>
        </p:txBody>
      </p:sp>
      <p:sp>
        <p:nvSpPr>
          <p:cNvPr id="430" name="Google Shape;430;p29"/>
          <p:cNvSpPr txBox="1"/>
          <p:nvPr/>
        </p:nvSpPr>
        <p:spPr>
          <a:xfrm>
            <a:off x="5456750" y="2481575"/>
            <a:ext cx="2366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FFFF"/>
                </a:solidFill>
                <a:latin typeface="Hind"/>
                <a:ea typeface="Hind"/>
                <a:cs typeface="Hind"/>
                <a:sym typeface="Hind"/>
              </a:rPr>
              <a:t>Geleneksel ML</a:t>
            </a:r>
            <a:endParaRPr b="1">
              <a:solidFill>
                <a:srgbClr val="FFFFFF"/>
              </a:solidFill>
              <a:latin typeface="Hind"/>
              <a:ea typeface="Hind"/>
              <a:cs typeface="Hind"/>
              <a:sym typeface="Hind"/>
            </a:endParaRPr>
          </a:p>
          <a:p>
            <a:pPr indent="0" lvl="0" marL="0" rtl="0" algn="l">
              <a:spcBef>
                <a:spcPts val="0"/>
              </a:spcBef>
              <a:spcAft>
                <a:spcPts val="0"/>
              </a:spcAft>
              <a:buClr>
                <a:schemeClr val="dk1"/>
              </a:buClr>
              <a:buSzPts val="1100"/>
              <a:buFont typeface="Arial"/>
              <a:buNone/>
            </a:pPr>
            <a:r>
              <a:rPr b="1" lang="en">
                <a:solidFill>
                  <a:srgbClr val="FFFFFF"/>
                </a:solidFill>
                <a:latin typeface="Hind"/>
                <a:ea typeface="Hind"/>
                <a:cs typeface="Hind"/>
                <a:sym typeface="Hind"/>
              </a:rPr>
              <a:t>Doğruluk Skoru : %84.5</a:t>
            </a:r>
            <a:endParaRPr b="1">
              <a:solidFill>
                <a:srgbClr val="FFFFFF"/>
              </a:solidFill>
              <a:latin typeface="Hind"/>
              <a:ea typeface="Hind"/>
              <a:cs typeface="Hind"/>
              <a:sym typeface="Hind"/>
            </a:endParaRPr>
          </a:p>
          <a:p>
            <a:pPr indent="0" lvl="0" marL="0" rtl="0" algn="l">
              <a:spcBef>
                <a:spcPts val="0"/>
              </a:spcBef>
              <a:spcAft>
                <a:spcPts val="0"/>
              </a:spcAft>
              <a:buNone/>
            </a:pPr>
            <a:r>
              <a:t/>
            </a:r>
            <a:endParaRPr b="1">
              <a:solidFill>
                <a:srgbClr val="FFFFFF"/>
              </a:solidFill>
              <a:latin typeface="Hind"/>
              <a:ea typeface="Hind"/>
              <a:cs typeface="Hind"/>
              <a:sym typeface="Hind"/>
            </a:endParaRPr>
          </a:p>
        </p:txBody>
      </p:sp>
      <p:sp>
        <p:nvSpPr>
          <p:cNvPr id="431" name="Google Shape;431;p29"/>
          <p:cNvSpPr txBox="1"/>
          <p:nvPr/>
        </p:nvSpPr>
        <p:spPr>
          <a:xfrm>
            <a:off x="5454550" y="3624575"/>
            <a:ext cx="2366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Hind"/>
                <a:ea typeface="Hind"/>
                <a:cs typeface="Hind"/>
                <a:sym typeface="Hind"/>
              </a:rPr>
              <a:t>Olasılık Bazlı ML</a:t>
            </a:r>
            <a:endParaRPr b="1">
              <a:solidFill>
                <a:schemeClr val="lt1"/>
              </a:solidFill>
              <a:latin typeface="Hind"/>
              <a:ea typeface="Hind"/>
              <a:cs typeface="Hind"/>
              <a:sym typeface="Hind"/>
            </a:endParaRPr>
          </a:p>
          <a:p>
            <a:pPr indent="0" lvl="0" marL="0" rtl="0" algn="l">
              <a:spcBef>
                <a:spcPts val="0"/>
              </a:spcBef>
              <a:spcAft>
                <a:spcPts val="0"/>
              </a:spcAft>
              <a:buNone/>
            </a:pPr>
            <a:r>
              <a:rPr b="1" lang="en">
                <a:solidFill>
                  <a:schemeClr val="lt1"/>
                </a:solidFill>
                <a:latin typeface="Hind"/>
                <a:ea typeface="Hind"/>
                <a:cs typeface="Hind"/>
                <a:sym typeface="Hind"/>
              </a:rPr>
              <a:t>Doğruluk Skoru : %81</a:t>
            </a:r>
            <a:endParaRPr b="1">
              <a:solidFill>
                <a:schemeClr val="lt1"/>
              </a:solidFill>
              <a:latin typeface="Hind"/>
              <a:ea typeface="Hind"/>
              <a:cs typeface="Hind"/>
              <a:sym typeface="Hind"/>
            </a:endParaRPr>
          </a:p>
          <a:p>
            <a:pPr indent="0" lvl="0" marL="0" rtl="0" algn="l">
              <a:spcBef>
                <a:spcPts val="0"/>
              </a:spcBef>
              <a:spcAft>
                <a:spcPts val="0"/>
              </a:spcAft>
              <a:buNone/>
            </a:pPr>
            <a:r>
              <a:t/>
            </a:r>
            <a:endParaRPr b="1">
              <a:solidFill>
                <a:schemeClr val="lt1"/>
              </a:solidFill>
              <a:latin typeface="Hind"/>
              <a:ea typeface="Hind"/>
              <a:cs typeface="Hind"/>
              <a:sym typeface="Hind"/>
            </a:endParaRPr>
          </a:p>
          <a:p>
            <a:pPr indent="0" lvl="0" marL="0" rtl="0" algn="l">
              <a:spcBef>
                <a:spcPts val="0"/>
              </a:spcBef>
              <a:spcAft>
                <a:spcPts val="0"/>
              </a:spcAft>
              <a:buNone/>
            </a:pPr>
            <a:r>
              <a:t/>
            </a:r>
            <a:endParaRPr b="1">
              <a:solidFill>
                <a:schemeClr val="lt1"/>
              </a:solidFill>
              <a:latin typeface="Hind"/>
              <a:ea typeface="Hind"/>
              <a:cs typeface="Hind"/>
              <a:sym typeface="Hind"/>
            </a:endParaRPr>
          </a:p>
          <a:p>
            <a:pPr indent="0" lvl="0" marL="0" rtl="0" algn="l">
              <a:spcBef>
                <a:spcPts val="0"/>
              </a:spcBef>
              <a:spcAft>
                <a:spcPts val="0"/>
              </a:spcAft>
              <a:buNone/>
            </a:pPr>
            <a:r>
              <a:t/>
            </a:r>
            <a:endParaRPr b="1">
              <a:solidFill>
                <a:srgbClr val="FFFFFF"/>
              </a:solidFill>
              <a:latin typeface="Hind"/>
              <a:ea typeface="Hind"/>
              <a:cs typeface="Hind"/>
              <a:sym typeface="Hind"/>
            </a:endParaRPr>
          </a:p>
        </p:txBody>
      </p:sp>
      <p:cxnSp>
        <p:nvCxnSpPr>
          <p:cNvPr id="432" name="Google Shape;432;p29"/>
          <p:cNvCxnSpPr/>
          <p:nvPr/>
        </p:nvCxnSpPr>
        <p:spPr>
          <a:xfrm rot="10800000">
            <a:off x="1489825" y="2477700"/>
            <a:ext cx="15600" cy="297900"/>
          </a:xfrm>
          <a:prstGeom prst="straightConnector1">
            <a:avLst/>
          </a:prstGeom>
          <a:noFill/>
          <a:ln cap="flat" cmpd="sng" w="9525">
            <a:solidFill>
              <a:srgbClr val="FFFFFF"/>
            </a:solidFill>
            <a:prstDash val="solid"/>
            <a:round/>
            <a:headEnd len="med" w="med" type="none"/>
            <a:tailEnd len="med" w="med" type="triangle"/>
          </a:ln>
        </p:spPr>
      </p:cxnSp>
      <p:cxnSp>
        <p:nvCxnSpPr>
          <p:cNvPr id="433" name="Google Shape;433;p29"/>
          <p:cNvCxnSpPr/>
          <p:nvPr/>
        </p:nvCxnSpPr>
        <p:spPr>
          <a:xfrm flipH="1" rot="10800000">
            <a:off x="6852775" y="2430750"/>
            <a:ext cx="39300" cy="313500"/>
          </a:xfrm>
          <a:prstGeom prst="straightConnector1">
            <a:avLst/>
          </a:prstGeom>
          <a:noFill/>
          <a:ln cap="flat" cmpd="sng" w="9525">
            <a:solidFill>
              <a:srgbClr val="FFFFFF"/>
            </a:solidFill>
            <a:prstDash val="solid"/>
            <a:round/>
            <a:headEnd len="med" w="med" type="none"/>
            <a:tailEnd len="med" w="med" type="triangle"/>
          </a:ln>
        </p:spPr>
      </p:cxnSp>
      <p:cxnSp>
        <p:nvCxnSpPr>
          <p:cNvPr id="434" name="Google Shape;434;p29"/>
          <p:cNvCxnSpPr/>
          <p:nvPr/>
        </p:nvCxnSpPr>
        <p:spPr>
          <a:xfrm rot="10800000">
            <a:off x="5268975" y="3591000"/>
            <a:ext cx="815400" cy="164700"/>
          </a:xfrm>
          <a:prstGeom prst="straightConnector1">
            <a:avLst/>
          </a:prstGeom>
          <a:noFill/>
          <a:ln cap="flat" cmpd="sng" w="9525">
            <a:solidFill>
              <a:srgbClr val="FFFFFF"/>
            </a:solidFill>
            <a:prstDash val="solid"/>
            <a:round/>
            <a:headEnd len="med" w="med" type="none"/>
            <a:tailEnd len="med" w="med" type="triangle"/>
          </a:ln>
        </p:spPr>
      </p:cxnSp>
      <p:sp>
        <p:nvSpPr>
          <p:cNvPr id="435" name="Google Shape;435;p29"/>
          <p:cNvSpPr txBox="1"/>
          <p:nvPr/>
        </p:nvSpPr>
        <p:spPr>
          <a:xfrm>
            <a:off x="141125" y="421045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0"/>
          <p:cNvSpPr txBox="1"/>
          <p:nvPr>
            <p:ph type="title"/>
          </p:nvPr>
        </p:nvSpPr>
        <p:spPr>
          <a:xfrm>
            <a:off x="1338075" y="103050"/>
            <a:ext cx="6806400" cy="63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Majority Vote Algoritması Sonuçları</a:t>
            </a:r>
            <a:endParaRPr/>
          </a:p>
        </p:txBody>
      </p:sp>
      <p:sp>
        <p:nvSpPr>
          <p:cNvPr id="441" name="Google Shape;441;p30"/>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42" name="Google Shape;442;p30"/>
          <p:cNvGraphicFramePr/>
          <p:nvPr/>
        </p:nvGraphicFramePr>
        <p:xfrm>
          <a:off x="4247975" y="1420106"/>
          <a:ext cx="3000000" cy="3000000"/>
        </p:xfrm>
        <a:graphic>
          <a:graphicData uri="http://schemas.openxmlformats.org/drawingml/2006/table">
            <a:tbl>
              <a:tblPr>
                <a:noFill/>
                <a:tableStyleId>{0D87A3D2-D21B-4899-BED7-B8895A76D5BC}</a:tableStyleId>
              </a:tblPr>
              <a:tblGrid>
                <a:gridCol w="916450"/>
                <a:gridCol w="916450"/>
                <a:gridCol w="916450"/>
              </a:tblGrid>
              <a:tr h="549375">
                <a:tc>
                  <a:txBody>
                    <a:bodyPr>
                      <a:noAutofit/>
                    </a:bodyPr>
                    <a:lstStyle/>
                    <a:p>
                      <a:pPr indent="0" lvl="0" marL="0" rtl="0" algn="r">
                        <a:spcBef>
                          <a:spcPts val="0"/>
                        </a:spcBef>
                        <a:spcAft>
                          <a:spcPts val="0"/>
                        </a:spcAft>
                        <a:buNone/>
                      </a:pPr>
                      <a:r>
                        <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 </a:t>
                      </a:r>
                      <a:r>
                        <a:rPr b="1" lang="en" sz="1800">
                          <a:solidFill>
                            <a:schemeClr val="lt1"/>
                          </a:solidFill>
                          <a:latin typeface="Hind"/>
                          <a:ea typeface="Hind"/>
                          <a:cs typeface="Hind"/>
                          <a:sym typeface="Hind"/>
                        </a:rPr>
                        <a:t>Değil</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54937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 Değil</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1103</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6</a:t>
                      </a:r>
                      <a:r>
                        <a:rPr b="1" lang="en" sz="1800">
                          <a:solidFill>
                            <a:srgbClr val="FFFFFF"/>
                          </a:solidFill>
                          <a:latin typeface="Hind"/>
                          <a:ea typeface="Hind"/>
                          <a:cs typeface="Hind"/>
                          <a:sym typeface="Hind"/>
                        </a:rPr>
                        <a:t>9</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r h="356625">
                <a:tc>
                  <a:txBody>
                    <a:bodyPr>
                      <a:noAutofit/>
                    </a:bodyPr>
                    <a:lstStyle/>
                    <a:p>
                      <a:pPr indent="0" lvl="0" marL="0" rtl="0" algn="ctr">
                        <a:spcBef>
                          <a:spcPts val="0"/>
                        </a:spcBef>
                        <a:spcAft>
                          <a:spcPts val="0"/>
                        </a:spcAft>
                        <a:buNone/>
                      </a:pPr>
                      <a:r>
                        <a:rPr b="1" lang="en" sz="1800">
                          <a:solidFill>
                            <a:schemeClr val="lt1"/>
                          </a:solidFill>
                          <a:latin typeface="Hind"/>
                          <a:ea typeface="Hind"/>
                          <a:cs typeface="Hind"/>
                          <a:sym typeface="Hind"/>
                        </a:rPr>
                        <a:t>Churn</a:t>
                      </a:r>
                      <a:endParaRPr b="1" sz="1800">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211</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c>
                  <a:txBody>
                    <a:bodyPr>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192</a:t>
                      </a:r>
                      <a:endParaRPr b="1" sz="1800">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690"/>
                      </a:srgbClr>
                    </a:solidFill>
                  </a:tcPr>
                </a:tc>
              </a:tr>
            </a:tbl>
          </a:graphicData>
        </a:graphic>
      </p:graphicFrame>
      <p:sp>
        <p:nvSpPr>
          <p:cNvPr id="443" name="Google Shape;443;p30"/>
          <p:cNvSpPr txBox="1"/>
          <p:nvPr/>
        </p:nvSpPr>
        <p:spPr>
          <a:xfrm>
            <a:off x="4613450" y="992325"/>
            <a:ext cx="19548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ind"/>
                <a:ea typeface="Hind"/>
                <a:cs typeface="Hind"/>
                <a:sym typeface="Hind"/>
              </a:rPr>
              <a:t>Majority Vote</a:t>
            </a:r>
            <a:endParaRPr b="1" sz="1800">
              <a:solidFill>
                <a:srgbClr val="FFFFFF"/>
              </a:solidFill>
              <a:latin typeface="Hind"/>
              <a:ea typeface="Hind"/>
              <a:cs typeface="Hind"/>
              <a:sym typeface="Hind"/>
            </a:endParaRPr>
          </a:p>
        </p:txBody>
      </p:sp>
      <p:sp>
        <p:nvSpPr>
          <p:cNvPr id="444" name="Google Shape;444;p30"/>
          <p:cNvSpPr txBox="1"/>
          <p:nvPr/>
        </p:nvSpPr>
        <p:spPr>
          <a:xfrm>
            <a:off x="4439600" y="3408075"/>
            <a:ext cx="23661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Hind"/>
                <a:ea typeface="Hind"/>
                <a:cs typeface="Hind"/>
                <a:sym typeface="Hind"/>
              </a:rPr>
              <a:t>Majority Vote</a:t>
            </a:r>
            <a:endParaRPr b="1">
              <a:solidFill>
                <a:srgbClr val="FFFFFF"/>
              </a:solidFill>
              <a:latin typeface="Hind"/>
              <a:ea typeface="Hind"/>
              <a:cs typeface="Hind"/>
              <a:sym typeface="Hind"/>
            </a:endParaRPr>
          </a:p>
          <a:p>
            <a:pPr indent="0" lvl="0" marL="0" rtl="0" algn="l">
              <a:spcBef>
                <a:spcPts val="0"/>
              </a:spcBef>
              <a:spcAft>
                <a:spcPts val="0"/>
              </a:spcAft>
              <a:buNone/>
            </a:pPr>
            <a:r>
              <a:rPr b="1" lang="en">
                <a:solidFill>
                  <a:srgbClr val="FFFFFF"/>
                </a:solidFill>
                <a:latin typeface="Hind"/>
                <a:ea typeface="Hind"/>
                <a:cs typeface="Hind"/>
                <a:sym typeface="Hind"/>
              </a:rPr>
              <a:t>Doğruluk Skoru : %82.2</a:t>
            </a:r>
            <a:endParaRPr b="1">
              <a:solidFill>
                <a:srgbClr val="FFFFFF"/>
              </a:solidFill>
              <a:latin typeface="Hind"/>
              <a:ea typeface="Hind"/>
              <a:cs typeface="Hind"/>
              <a:sym typeface="Hind"/>
            </a:endParaRPr>
          </a:p>
        </p:txBody>
      </p:sp>
      <p:sp>
        <p:nvSpPr>
          <p:cNvPr id="445" name="Google Shape;445;p30"/>
          <p:cNvSpPr txBox="1"/>
          <p:nvPr/>
        </p:nvSpPr>
        <p:spPr>
          <a:xfrm>
            <a:off x="909500" y="1420100"/>
            <a:ext cx="2877600" cy="251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Hind Medium"/>
                <a:ea typeface="Hind Medium"/>
                <a:cs typeface="Hind Medium"/>
                <a:sym typeface="Hind Medium"/>
              </a:rPr>
              <a:t>Majority Vote algoritmasında modeller’in </a:t>
            </a:r>
            <a:r>
              <a:rPr lang="en">
                <a:solidFill>
                  <a:srgbClr val="FFFFFF"/>
                </a:solidFill>
                <a:latin typeface="Hind Medium"/>
                <a:ea typeface="Hind Medium"/>
                <a:cs typeface="Hind Medium"/>
                <a:sym typeface="Hind Medium"/>
              </a:rPr>
              <a:t>süre</a:t>
            </a:r>
            <a:r>
              <a:rPr lang="en">
                <a:solidFill>
                  <a:srgbClr val="FFFFFF"/>
                </a:solidFill>
                <a:latin typeface="Hind Medium"/>
                <a:ea typeface="Hind Medium"/>
                <a:cs typeface="Hind Medium"/>
                <a:sym typeface="Hind Medium"/>
              </a:rPr>
              <a:t>kli yeniden öğrenmesi ile kaybedilecek vaktin önüne geçmek için modeller’in öğrenmiş halleri pickle ile çıktı alınarak yeni bir notebook’ta birleştirildi. Ve böylece her eğitim için ortalama 5-6 Dakika zaman kaybı engellenmiş oldu.</a:t>
            </a:r>
            <a:endParaRPr>
              <a:solidFill>
                <a:srgbClr val="FFFFFF"/>
              </a:solidFill>
              <a:latin typeface="Hind Medium"/>
              <a:ea typeface="Hind Medium"/>
              <a:cs typeface="Hind Medium"/>
              <a:sym typeface="Hind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31"/>
          <p:cNvSpPr txBox="1"/>
          <p:nvPr>
            <p:ph type="title"/>
          </p:nvPr>
        </p:nvSpPr>
        <p:spPr>
          <a:xfrm>
            <a:off x="1067088" y="912850"/>
            <a:ext cx="5972100" cy="63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Yaratılan Fayda</a:t>
            </a:r>
            <a:endParaRPr/>
          </a:p>
        </p:txBody>
      </p:sp>
      <p:sp>
        <p:nvSpPr>
          <p:cNvPr id="451" name="Google Shape;451;p31"/>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2" name="Google Shape;452;p31"/>
          <p:cNvSpPr txBox="1"/>
          <p:nvPr>
            <p:ph idx="2" type="body"/>
          </p:nvPr>
        </p:nvSpPr>
        <p:spPr>
          <a:xfrm>
            <a:off x="1067100" y="1548850"/>
            <a:ext cx="6038700" cy="326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latin typeface="Hind SemiBold"/>
                <a:ea typeface="Hind SemiBold"/>
                <a:cs typeface="Hind SemiBold"/>
                <a:sym typeface="Hind SemiBold"/>
              </a:rPr>
              <a:t>Bu Modelde 3 farklı yaklaşımla hata oranı minimize edilerek, Müşteri Kaybının önüne geçirilmesi amaçlanıyor. Bu şekilde modellerin yakaladığı kayıplara özel kampanyalar, indirimli faizler sunularak. Müşterinin sürekliliğinin sağlanması amaçlanıyor.</a:t>
            </a:r>
            <a:endParaRPr sz="1400">
              <a:solidFill>
                <a:srgbClr val="FFFFFF"/>
              </a:solidFill>
              <a:latin typeface="Hind SemiBold"/>
              <a:ea typeface="Hind SemiBold"/>
              <a:cs typeface="Hind SemiBold"/>
              <a:sym typeface="Hind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32"/>
          <p:cNvSpPr txBox="1"/>
          <p:nvPr>
            <p:ph type="title"/>
          </p:nvPr>
        </p:nvSpPr>
        <p:spPr>
          <a:xfrm>
            <a:off x="1067088" y="912850"/>
            <a:ext cx="5972100" cy="63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Proje’nin Yaratıcı Yönü</a:t>
            </a:r>
            <a:endParaRPr/>
          </a:p>
        </p:txBody>
      </p:sp>
      <p:sp>
        <p:nvSpPr>
          <p:cNvPr id="458" name="Google Shape;458;p32"/>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32"/>
          <p:cNvSpPr txBox="1"/>
          <p:nvPr>
            <p:ph idx="2" type="body"/>
          </p:nvPr>
        </p:nvSpPr>
        <p:spPr>
          <a:xfrm>
            <a:off x="1067100" y="1548850"/>
            <a:ext cx="6038700" cy="326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latin typeface="Hind SemiBold"/>
                <a:ea typeface="Hind SemiBold"/>
                <a:cs typeface="Hind SemiBold"/>
                <a:sym typeface="Hind SemiBold"/>
              </a:rPr>
              <a:t>Proje’nin Yaratıcı yönü probleme 3 farklı açıdan bakması ve topluluk oylaması kullanılmasıdır. Aynı zamanda Kayıp Müşteri(Churn)’ü etiketlerken, son 5 İşlemin baz alınması ve bırakma limiti için hem elimizdeki veri hemde piyasadaki tecrübelere dayanılarak limitinin 6 Ay baz alınmasıdır.</a:t>
            </a:r>
            <a:endParaRPr sz="1400">
              <a:solidFill>
                <a:srgbClr val="FFFFFF"/>
              </a:solidFill>
              <a:latin typeface="Hind SemiBold"/>
              <a:ea typeface="Hind SemiBold"/>
              <a:cs typeface="Hind SemiBold"/>
              <a:sym typeface="Hind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3"/>
          <p:cNvSpPr txBox="1"/>
          <p:nvPr>
            <p:ph idx="4294967295" type="ctrTitle"/>
          </p:nvPr>
        </p:nvSpPr>
        <p:spPr>
          <a:xfrm>
            <a:off x="2124450" y="1552075"/>
            <a:ext cx="4895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Teşekkürler</a:t>
            </a:r>
            <a:endParaRPr sz="6000"/>
          </a:p>
        </p:txBody>
      </p:sp>
      <p:sp>
        <p:nvSpPr>
          <p:cNvPr id="465" name="Google Shape;465;p33"/>
          <p:cNvSpPr txBox="1"/>
          <p:nvPr>
            <p:ph idx="4294967295" type="subTitle"/>
          </p:nvPr>
        </p:nvSpPr>
        <p:spPr>
          <a:xfrm>
            <a:off x="2715450" y="2494275"/>
            <a:ext cx="4939200" cy="145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66FF33"/>
                </a:solidFill>
              </a:rPr>
              <a:t>Sorusu Olan?</a:t>
            </a:r>
            <a:endParaRPr b="1">
              <a:solidFill>
                <a:srgbClr val="66FF33"/>
              </a:solidFill>
            </a:endParaRPr>
          </a:p>
          <a:p>
            <a:pPr indent="0" lvl="0" marL="0" rtl="0" algn="l">
              <a:spcBef>
                <a:spcPts val="600"/>
              </a:spcBef>
              <a:spcAft>
                <a:spcPts val="0"/>
              </a:spcAft>
              <a:buClr>
                <a:schemeClr val="dk1"/>
              </a:buClr>
              <a:buSzPts val="1100"/>
              <a:buFont typeface="Arial"/>
              <a:buNone/>
            </a:pPr>
            <a:r>
              <a:rPr lang="en" sz="1800"/>
              <a:t>Bizi Bulabileceğiniz Yerler:</a:t>
            </a:r>
            <a:endParaRPr sz="1800"/>
          </a:p>
          <a:p>
            <a:pPr indent="0" lvl="0" marL="0" rtl="0" algn="l">
              <a:spcBef>
                <a:spcPts val="600"/>
              </a:spcBef>
              <a:spcAft>
                <a:spcPts val="0"/>
              </a:spcAft>
              <a:buClr>
                <a:schemeClr val="dk1"/>
              </a:buClr>
              <a:buSzPts val="1100"/>
              <a:buFont typeface="Arial"/>
              <a:buNone/>
            </a:pPr>
            <a:r>
              <a:rPr lang="en" sz="1800"/>
              <a:t>@yemregundogmus - </a:t>
            </a:r>
            <a:r>
              <a:rPr lang="en" sz="1800" u="sng">
                <a:solidFill>
                  <a:schemeClr val="hlink"/>
                </a:solidFill>
                <a:hlinkClick r:id="rId3"/>
              </a:rPr>
              <a:t>yemregun@gmail.com</a:t>
            </a:r>
            <a:endParaRPr sz="1800"/>
          </a:p>
          <a:p>
            <a:pPr indent="0" lvl="0" marL="0" rtl="0" algn="l">
              <a:spcBef>
                <a:spcPts val="600"/>
              </a:spcBef>
              <a:spcAft>
                <a:spcPts val="0"/>
              </a:spcAft>
              <a:buClr>
                <a:schemeClr val="dk1"/>
              </a:buClr>
              <a:buSzPts val="1100"/>
              <a:buFont typeface="Arial"/>
              <a:buNone/>
            </a:pPr>
            <a:r>
              <a:rPr lang="en" sz="1800"/>
              <a:t>@sevvalmutaflar - </a:t>
            </a:r>
            <a:r>
              <a:rPr lang="en" sz="1800" u="sng">
                <a:solidFill>
                  <a:schemeClr val="hlink"/>
                </a:solidFill>
                <a:hlinkClick r:id="rId4"/>
              </a:rPr>
              <a:t>mutaflarsevval@gmail.com</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t/>
            </a:r>
            <a:endParaRPr sz="1800"/>
          </a:p>
        </p:txBody>
      </p:sp>
      <p:sp>
        <p:nvSpPr>
          <p:cNvPr id="466" name="Google Shape;466;p33"/>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1024525" y="974925"/>
            <a:ext cx="5972100" cy="2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İçerik</a:t>
            </a:r>
            <a:endParaRPr/>
          </a:p>
          <a:p>
            <a:pPr indent="0" lvl="0" marL="0" rtl="0" algn="l">
              <a:spcBef>
                <a:spcPts val="0"/>
              </a:spcBef>
              <a:spcAft>
                <a:spcPts val="0"/>
              </a:spcAft>
              <a:buNone/>
            </a:pPr>
            <a:r>
              <a:t/>
            </a:r>
            <a:endParaRPr/>
          </a:p>
        </p:txBody>
      </p:sp>
      <p:sp>
        <p:nvSpPr>
          <p:cNvPr id="203" name="Google Shape;203;p16"/>
          <p:cNvSpPr txBox="1"/>
          <p:nvPr>
            <p:ph idx="1" type="body"/>
          </p:nvPr>
        </p:nvSpPr>
        <p:spPr>
          <a:xfrm>
            <a:off x="1081525" y="974925"/>
            <a:ext cx="5858100" cy="3840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Hind Medium"/>
              <a:buChar char="›"/>
            </a:pPr>
            <a:r>
              <a:rPr lang="en">
                <a:latin typeface="Hind Medium"/>
                <a:ea typeface="Hind Medium"/>
                <a:cs typeface="Hind Medium"/>
                <a:sym typeface="Hind Medium"/>
              </a:rPr>
              <a:t>Amacımız</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Ön Araştırma Aşaması</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Kullanılan Yaklaşım</a:t>
            </a:r>
            <a:endParaRPr>
              <a:latin typeface="Hind Medium"/>
              <a:ea typeface="Hind Medium"/>
              <a:cs typeface="Hind Medium"/>
              <a:sym typeface="Hind Medium"/>
            </a:endParaRPr>
          </a:p>
          <a:p>
            <a:pPr indent="-342900" lvl="1" marL="914400" rtl="0" algn="l">
              <a:spcBef>
                <a:spcPts val="0"/>
              </a:spcBef>
              <a:spcAft>
                <a:spcPts val="0"/>
              </a:spcAft>
              <a:buSzPts val="1800"/>
              <a:buFont typeface="Hind Medium"/>
              <a:buChar char="›"/>
            </a:pPr>
            <a:r>
              <a:rPr lang="en">
                <a:latin typeface="Hind Medium"/>
                <a:ea typeface="Hind Medium"/>
                <a:cs typeface="Hind Medium"/>
                <a:sym typeface="Hind Medium"/>
              </a:rPr>
              <a:t>Churn Etiketleme İşlemi</a:t>
            </a:r>
            <a:endParaRPr>
              <a:latin typeface="Hind Medium"/>
              <a:ea typeface="Hind Medium"/>
              <a:cs typeface="Hind Medium"/>
              <a:sym typeface="Hind Medium"/>
            </a:endParaRPr>
          </a:p>
          <a:p>
            <a:pPr indent="-342900" lvl="1" marL="914400" rtl="0" algn="l">
              <a:spcBef>
                <a:spcPts val="0"/>
              </a:spcBef>
              <a:spcAft>
                <a:spcPts val="0"/>
              </a:spcAft>
              <a:buSzPts val="1800"/>
              <a:buFont typeface="Hind Medium"/>
              <a:buChar char="›"/>
            </a:pPr>
            <a:r>
              <a:rPr lang="en">
                <a:latin typeface="Hind Medium"/>
                <a:ea typeface="Hind Medium"/>
                <a:cs typeface="Hind Medium"/>
                <a:sym typeface="Hind Medium"/>
              </a:rPr>
              <a:t>Churn için Yapılan Yaklaşım</a:t>
            </a:r>
            <a:endParaRPr>
              <a:latin typeface="Hind Medium"/>
              <a:ea typeface="Hind Medium"/>
              <a:cs typeface="Hind Medium"/>
              <a:sym typeface="Hind Medium"/>
            </a:endParaRPr>
          </a:p>
          <a:p>
            <a:pPr indent="-342900" lvl="1" marL="914400" rtl="0" algn="l">
              <a:spcBef>
                <a:spcPts val="0"/>
              </a:spcBef>
              <a:spcAft>
                <a:spcPts val="0"/>
              </a:spcAft>
              <a:buSzPts val="1800"/>
              <a:buFont typeface="Hind Medium"/>
              <a:buChar char="›"/>
            </a:pPr>
            <a:r>
              <a:rPr lang="en">
                <a:latin typeface="Hind Medium"/>
                <a:ea typeface="Hind Medium"/>
                <a:cs typeface="Hind Medium"/>
                <a:sym typeface="Hind Medium"/>
              </a:rPr>
              <a:t>Öznitelik Çıkarımı</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Teknik Açıklamalar</a:t>
            </a:r>
            <a:endParaRPr>
              <a:latin typeface="Hind Medium"/>
              <a:ea typeface="Hind Medium"/>
              <a:cs typeface="Hind Medium"/>
              <a:sym typeface="Hind Medium"/>
            </a:endParaRPr>
          </a:p>
          <a:p>
            <a:pPr indent="-342900" lvl="1" marL="914400" rtl="0" algn="l">
              <a:spcBef>
                <a:spcPts val="0"/>
              </a:spcBef>
              <a:spcAft>
                <a:spcPts val="0"/>
              </a:spcAft>
              <a:buSzPts val="1800"/>
              <a:buFont typeface="Hind Medium"/>
              <a:buChar char="›"/>
            </a:pPr>
            <a:r>
              <a:rPr lang="en">
                <a:latin typeface="Hind Medium"/>
                <a:ea typeface="Hind Medium"/>
                <a:cs typeface="Hind Medium"/>
                <a:sym typeface="Hind Medium"/>
              </a:rPr>
              <a:t>Modellemenin İçeriği</a:t>
            </a:r>
            <a:endParaRPr>
              <a:latin typeface="Hind Medium"/>
              <a:ea typeface="Hind Medium"/>
              <a:cs typeface="Hind Medium"/>
              <a:sym typeface="Hind Medium"/>
            </a:endParaRPr>
          </a:p>
          <a:p>
            <a:pPr indent="-342900" lvl="1" marL="914400" rtl="0" algn="l">
              <a:spcBef>
                <a:spcPts val="0"/>
              </a:spcBef>
              <a:spcAft>
                <a:spcPts val="0"/>
              </a:spcAft>
              <a:buSzPts val="1800"/>
              <a:buFont typeface="Hind Medium"/>
              <a:buChar char="›"/>
            </a:pPr>
            <a:r>
              <a:rPr lang="en">
                <a:latin typeface="Hind Medium"/>
                <a:ea typeface="Hind Medium"/>
                <a:cs typeface="Hind Medium"/>
                <a:sym typeface="Hind Medium"/>
              </a:rPr>
              <a:t>Majority Vote Çalışma Mantığı</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solidFill>
                  <a:schemeClr val="lt1"/>
                </a:solidFill>
                <a:latin typeface="Hind Medium"/>
                <a:ea typeface="Hind Medium"/>
                <a:cs typeface="Hind Medium"/>
                <a:sym typeface="Hind Medium"/>
              </a:rPr>
              <a:t>Ulaşılan Sonuç</a:t>
            </a:r>
            <a:endParaRPr>
              <a:solidFill>
                <a:schemeClr val="lt1"/>
              </a:solidFill>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Yaratılan Fayda</a:t>
            </a:r>
            <a:endParaRPr>
              <a:latin typeface="Hind Medium"/>
              <a:ea typeface="Hind Medium"/>
              <a:cs typeface="Hind Medium"/>
              <a:sym typeface="Hind Medium"/>
            </a:endParaRPr>
          </a:p>
          <a:p>
            <a:pPr indent="-342900" lvl="0" marL="457200" rtl="0" algn="l">
              <a:spcBef>
                <a:spcPts val="0"/>
              </a:spcBef>
              <a:spcAft>
                <a:spcPts val="0"/>
              </a:spcAft>
              <a:buSzPts val="1800"/>
              <a:buFont typeface="Hind Medium"/>
              <a:buChar char="›"/>
            </a:pPr>
            <a:r>
              <a:rPr lang="en">
                <a:latin typeface="Hind Medium"/>
                <a:ea typeface="Hind Medium"/>
                <a:cs typeface="Hind Medium"/>
                <a:sym typeface="Hind Medium"/>
              </a:rPr>
              <a:t>Proje’nin Yaratıcı Yönü</a:t>
            </a:r>
            <a:endParaRPr>
              <a:latin typeface="Hind Medium"/>
              <a:ea typeface="Hind Medium"/>
              <a:cs typeface="Hind Medium"/>
              <a:sym typeface="Hind Medium"/>
            </a:endParaRPr>
          </a:p>
          <a:p>
            <a:pPr indent="0" lvl="0" marL="0" rtl="0" algn="l">
              <a:spcBef>
                <a:spcPts val="600"/>
              </a:spcBef>
              <a:spcAft>
                <a:spcPts val="0"/>
              </a:spcAft>
              <a:buNone/>
            </a:pPr>
            <a:r>
              <a:t/>
            </a:r>
            <a:endParaRPr/>
          </a:p>
        </p:txBody>
      </p:sp>
      <p:sp>
        <p:nvSpPr>
          <p:cNvPr id="204" name="Google Shape;204;p16"/>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Amacımız</a:t>
            </a:r>
            <a:endParaRPr/>
          </a:p>
        </p:txBody>
      </p:sp>
      <p:sp>
        <p:nvSpPr>
          <p:cNvPr id="210" name="Google Shape;210;p17"/>
          <p:cNvSpPr txBox="1"/>
          <p:nvPr>
            <p:ph idx="2" type="body"/>
          </p:nvPr>
        </p:nvSpPr>
        <p:spPr>
          <a:xfrm>
            <a:off x="1067100" y="1220350"/>
            <a:ext cx="6247800" cy="3592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1200">
                <a:solidFill>
                  <a:srgbClr val="FFFFFF"/>
                </a:solidFill>
              </a:rPr>
              <a:t>Projemizdeki amacımız belli bir işlem sayısından sonra çek bozdurmayı bırakan müşterileri tespit etmekti. </a:t>
            </a:r>
            <a:endParaRPr b="1" sz="1200">
              <a:solidFill>
                <a:srgbClr val="FFFFFF"/>
              </a:solidFill>
            </a:endParaRPr>
          </a:p>
          <a:p>
            <a:pPr indent="0" lvl="0" marL="0" rtl="0" algn="just">
              <a:spcBef>
                <a:spcPts val="600"/>
              </a:spcBef>
              <a:spcAft>
                <a:spcPts val="0"/>
              </a:spcAft>
              <a:buNone/>
            </a:pPr>
            <a:r>
              <a:t/>
            </a:r>
            <a:endParaRPr b="1" sz="1200">
              <a:solidFill>
                <a:srgbClr val="FFFFFF"/>
              </a:solidFill>
            </a:endParaRPr>
          </a:p>
          <a:p>
            <a:pPr indent="0" lvl="0" marL="0" rtl="0" algn="just">
              <a:spcBef>
                <a:spcPts val="600"/>
              </a:spcBef>
              <a:spcAft>
                <a:spcPts val="0"/>
              </a:spcAft>
              <a:buNone/>
            </a:pPr>
            <a:r>
              <a:rPr b="1" lang="en" sz="1200">
                <a:solidFill>
                  <a:srgbClr val="FFFFFF"/>
                </a:solidFill>
              </a:rPr>
              <a:t>Burada normal Müşteri Kayıp Analizi yerine farklı bir bakış açısı ile bu probleme farklı </a:t>
            </a:r>
            <a:r>
              <a:rPr b="1" lang="en" sz="1200"/>
              <a:t>açılardan </a:t>
            </a:r>
            <a:r>
              <a:rPr b="1" lang="en" sz="1200">
                <a:solidFill>
                  <a:srgbClr val="FFFFFF"/>
                </a:solidFill>
              </a:rPr>
              <a:t>bakmaya karar verdik. </a:t>
            </a:r>
            <a:endParaRPr b="1" sz="1200">
              <a:solidFill>
                <a:srgbClr val="FFFFFF"/>
              </a:solidFill>
            </a:endParaRPr>
          </a:p>
          <a:p>
            <a:pPr indent="0" lvl="0" marL="0" rtl="0" algn="just">
              <a:spcBef>
                <a:spcPts val="600"/>
              </a:spcBef>
              <a:spcAft>
                <a:spcPts val="0"/>
              </a:spcAft>
              <a:buNone/>
            </a:pPr>
            <a:r>
              <a:rPr b="1" lang="en" sz="1200">
                <a:solidFill>
                  <a:srgbClr val="FFFFFF"/>
                </a:solidFill>
              </a:rPr>
              <a:t>3 Farklı Yöntem kullanıp bu yöntemler üzerinden bir Topluluk Oylaması(Majority Vote) oluşturmaya karar verdik.  Burada kullandığımız yöntemler ise ;</a:t>
            </a:r>
            <a:endParaRPr b="1" sz="1200">
              <a:solidFill>
                <a:srgbClr val="FFFFFF"/>
              </a:solidFill>
            </a:endParaRPr>
          </a:p>
          <a:p>
            <a:pPr indent="-304800" lvl="0" marL="457200" rtl="0" algn="just">
              <a:spcBef>
                <a:spcPts val="600"/>
              </a:spcBef>
              <a:spcAft>
                <a:spcPts val="0"/>
              </a:spcAft>
              <a:buClr>
                <a:srgbClr val="FFFFFF"/>
              </a:buClr>
              <a:buSzPts val="1200"/>
              <a:buChar char="-"/>
            </a:pPr>
            <a:r>
              <a:rPr b="1" lang="en" sz="1200">
                <a:solidFill>
                  <a:srgbClr val="FFFFFF"/>
                </a:solidFill>
              </a:rPr>
              <a:t>Derin Öğrenme</a:t>
            </a:r>
            <a:endParaRPr b="1" sz="1200">
              <a:solidFill>
                <a:srgbClr val="FFFFFF"/>
              </a:solidFill>
            </a:endParaRPr>
          </a:p>
          <a:p>
            <a:pPr indent="-304800" lvl="0" marL="457200" rtl="0" algn="just">
              <a:spcBef>
                <a:spcPts val="0"/>
              </a:spcBef>
              <a:spcAft>
                <a:spcPts val="0"/>
              </a:spcAft>
              <a:buClr>
                <a:srgbClr val="FFFFFF"/>
              </a:buClr>
              <a:buSzPts val="1200"/>
              <a:buChar char="-"/>
            </a:pPr>
            <a:r>
              <a:rPr b="1" lang="en" sz="1200">
                <a:solidFill>
                  <a:srgbClr val="FFFFFF"/>
                </a:solidFill>
              </a:rPr>
              <a:t>Geleneksel Makine Öğrenmesi</a:t>
            </a:r>
            <a:endParaRPr b="1" sz="1200">
              <a:solidFill>
                <a:srgbClr val="FFFFFF"/>
              </a:solidFill>
            </a:endParaRPr>
          </a:p>
          <a:p>
            <a:pPr indent="-304800" lvl="0" marL="457200" rtl="0" algn="just">
              <a:spcBef>
                <a:spcPts val="0"/>
              </a:spcBef>
              <a:spcAft>
                <a:spcPts val="0"/>
              </a:spcAft>
              <a:buClr>
                <a:srgbClr val="FFFFFF"/>
              </a:buClr>
              <a:buSzPts val="1200"/>
              <a:buChar char="-"/>
            </a:pPr>
            <a:r>
              <a:rPr b="1" lang="en" sz="1200">
                <a:solidFill>
                  <a:srgbClr val="FFFFFF"/>
                </a:solidFill>
              </a:rPr>
              <a:t>Olası Risk Skorları Üzerinden </a:t>
            </a:r>
            <a:r>
              <a:rPr b="1" lang="en" sz="1200"/>
              <a:t>Belirlenen Cut-Off ile Etiketleme Yaklaşımı</a:t>
            </a:r>
            <a:endParaRPr b="1" sz="1200">
              <a:solidFill>
                <a:srgbClr val="FFFFFF"/>
              </a:solidFill>
            </a:endParaRPr>
          </a:p>
          <a:p>
            <a:pPr indent="0" lvl="0" marL="0" rtl="0" algn="just">
              <a:spcBef>
                <a:spcPts val="600"/>
              </a:spcBef>
              <a:spcAft>
                <a:spcPts val="0"/>
              </a:spcAft>
              <a:buNone/>
            </a:pPr>
            <a:r>
              <a:rPr b="1" lang="en" sz="1200">
                <a:solidFill>
                  <a:srgbClr val="FFFFFF"/>
                </a:solidFill>
              </a:rPr>
              <a:t>Bu 3 bakış açısı üzerinden kişiy</a:t>
            </a:r>
            <a:r>
              <a:rPr b="1" lang="en" sz="1200"/>
              <a:t>i</a:t>
            </a:r>
            <a:r>
              <a:rPr b="1" lang="en" sz="1200">
                <a:solidFill>
                  <a:srgbClr val="FFFFFF"/>
                </a:solidFill>
              </a:rPr>
              <a:t> </a:t>
            </a:r>
            <a:r>
              <a:rPr b="1" lang="en" sz="1200"/>
              <a:t>Churn </a:t>
            </a:r>
            <a:r>
              <a:rPr b="1" lang="en" sz="1200">
                <a:solidFill>
                  <a:srgbClr val="FFFFFF"/>
                </a:solidFill>
              </a:rPr>
              <a:t>edecek veya etmeyecek şeklinde etiketledik.</a:t>
            </a:r>
            <a:endParaRPr b="1" sz="1200">
              <a:solidFill>
                <a:srgbClr val="FFFFFF"/>
              </a:solidFill>
            </a:endParaRPr>
          </a:p>
          <a:p>
            <a:pPr indent="0" lvl="0" marL="0" rtl="0" algn="just">
              <a:spcBef>
                <a:spcPts val="600"/>
              </a:spcBef>
              <a:spcAft>
                <a:spcPts val="0"/>
              </a:spcAft>
              <a:buNone/>
            </a:pPr>
            <a:r>
              <a:t/>
            </a:r>
            <a:endParaRPr b="1" sz="1200">
              <a:solidFill>
                <a:srgbClr val="FFFFFF"/>
              </a:solidFill>
            </a:endParaRPr>
          </a:p>
        </p:txBody>
      </p:sp>
      <p:sp>
        <p:nvSpPr>
          <p:cNvPr id="211" name="Google Shape;211;p17"/>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Ön Araştırma Aşaması</a:t>
            </a:r>
            <a:endParaRPr/>
          </a:p>
        </p:txBody>
      </p:sp>
      <p:sp>
        <p:nvSpPr>
          <p:cNvPr id="217" name="Google Shape;217;p18"/>
          <p:cNvSpPr txBox="1"/>
          <p:nvPr>
            <p:ph idx="2" type="body"/>
          </p:nvPr>
        </p:nvSpPr>
        <p:spPr>
          <a:xfrm>
            <a:off x="1067100" y="1220350"/>
            <a:ext cx="6247800" cy="3592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1200">
                <a:solidFill>
                  <a:srgbClr val="FFFFFF"/>
                </a:solidFill>
              </a:rPr>
              <a:t>Bildiğiniz gibi </a:t>
            </a:r>
            <a:r>
              <a:rPr b="1" lang="en" sz="1200"/>
              <a:t>V</a:t>
            </a:r>
            <a:r>
              <a:rPr b="1" lang="en" sz="1200">
                <a:solidFill>
                  <a:srgbClr val="FFFFFF"/>
                </a:solidFill>
              </a:rPr>
              <a:t>eri </a:t>
            </a:r>
            <a:r>
              <a:rPr b="1" lang="en" sz="1200"/>
              <a:t>B</a:t>
            </a:r>
            <a:r>
              <a:rPr b="1" lang="en" sz="1200">
                <a:solidFill>
                  <a:srgbClr val="FFFFFF"/>
                </a:solidFill>
              </a:rPr>
              <a:t>ilimi projelerinde veriye sahip olmak kadar, veriyi anlamakta çok önemlidir. Biz veriyi ne kadar Tam Faktoring Ar-Ge merkezinde anlasakta Churn olacak müşteriyi biz kendimiz eğitim seti için etiketleyeceğimiz</a:t>
            </a:r>
            <a:r>
              <a:rPr b="1" lang="en" sz="1200"/>
              <a:t>den</a:t>
            </a:r>
            <a:r>
              <a:rPr b="1" lang="en" sz="1200">
                <a:solidFill>
                  <a:srgbClr val="FFFFFF"/>
                </a:solidFill>
              </a:rPr>
              <a:t> Tam Faktoring</a:t>
            </a:r>
            <a:r>
              <a:rPr b="1" lang="en" sz="1200"/>
              <a:t>’in Hitap ettiği müşteri kitlesi ile bire-bir temasa geçtik.</a:t>
            </a:r>
            <a:endParaRPr b="1" sz="1200"/>
          </a:p>
          <a:p>
            <a:pPr indent="0" lvl="0" marL="0" rtl="0" algn="just">
              <a:spcBef>
                <a:spcPts val="600"/>
              </a:spcBef>
              <a:spcAft>
                <a:spcPts val="0"/>
              </a:spcAft>
              <a:buNone/>
            </a:pPr>
            <a:r>
              <a:t/>
            </a:r>
            <a:endParaRPr b="1" sz="1200"/>
          </a:p>
          <a:p>
            <a:pPr indent="0" lvl="0" marL="0" rtl="0" algn="just">
              <a:spcBef>
                <a:spcPts val="600"/>
              </a:spcBef>
              <a:spcAft>
                <a:spcPts val="0"/>
              </a:spcAft>
              <a:buNone/>
            </a:pPr>
            <a:r>
              <a:rPr b="1" lang="en" sz="1200">
                <a:solidFill>
                  <a:srgbClr val="FFFFFF"/>
                </a:solidFill>
              </a:rPr>
              <a:t>Buradaki amacımız öncelikle şu soruların cevabını bulmaktı :</a:t>
            </a:r>
            <a:endParaRPr b="1" sz="1200">
              <a:solidFill>
                <a:srgbClr val="FFFFFF"/>
              </a:solidFill>
            </a:endParaRPr>
          </a:p>
          <a:p>
            <a:pPr indent="-304800" lvl="0" marL="457200" rtl="0" algn="just">
              <a:spcBef>
                <a:spcPts val="600"/>
              </a:spcBef>
              <a:spcAft>
                <a:spcPts val="0"/>
              </a:spcAft>
              <a:buClr>
                <a:srgbClr val="FFFFFF"/>
              </a:buClr>
              <a:buSzPts val="1200"/>
              <a:buChar char="-"/>
            </a:pPr>
            <a:r>
              <a:rPr b="1" lang="en" sz="1200">
                <a:solidFill>
                  <a:srgbClr val="FFFFFF"/>
                </a:solidFill>
              </a:rPr>
              <a:t>Sürekli müşteri olmak için ortalama kaç işlem yapmak gerekir?</a:t>
            </a:r>
            <a:endParaRPr b="1" sz="1200">
              <a:solidFill>
                <a:srgbClr val="FFFFFF"/>
              </a:solidFill>
            </a:endParaRPr>
          </a:p>
          <a:p>
            <a:pPr indent="-304800" lvl="0" marL="457200" rtl="0" algn="just">
              <a:spcBef>
                <a:spcPts val="0"/>
              </a:spcBef>
              <a:spcAft>
                <a:spcPts val="0"/>
              </a:spcAft>
              <a:buClr>
                <a:srgbClr val="FFFFFF"/>
              </a:buClr>
              <a:buSzPts val="1200"/>
              <a:buChar char="-"/>
            </a:pPr>
            <a:r>
              <a:rPr b="1" lang="en" sz="1200">
                <a:solidFill>
                  <a:srgbClr val="FFFFFF"/>
                </a:solidFill>
              </a:rPr>
              <a:t>Bir müşteri’nin churn ettiğini anlamak için kaç ay çek bozdurmaması gerekir?</a:t>
            </a:r>
            <a:endParaRPr b="1" sz="1200">
              <a:solidFill>
                <a:srgbClr val="FFFFFF"/>
              </a:solidFill>
            </a:endParaRPr>
          </a:p>
          <a:p>
            <a:pPr indent="-304800" lvl="0" marL="457200" rtl="0" algn="just">
              <a:spcBef>
                <a:spcPts val="0"/>
              </a:spcBef>
              <a:spcAft>
                <a:spcPts val="0"/>
              </a:spcAft>
              <a:buClr>
                <a:srgbClr val="FFFFFF"/>
              </a:buClr>
              <a:buSzPts val="1200"/>
              <a:buChar char="-"/>
            </a:pPr>
            <a:r>
              <a:rPr b="1" lang="en" sz="1200">
                <a:solidFill>
                  <a:srgbClr val="FFFFFF"/>
                </a:solidFill>
              </a:rPr>
              <a:t>Churn etme’nin ana sebebi nedir?</a:t>
            </a:r>
            <a:endParaRPr b="1" sz="1200">
              <a:solidFill>
                <a:srgbClr val="FFFFFF"/>
              </a:solidFill>
            </a:endParaRPr>
          </a:p>
          <a:p>
            <a:pPr indent="0" lvl="0" marL="0" rtl="0" algn="just">
              <a:spcBef>
                <a:spcPts val="600"/>
              </a:spcBef>
              <a:spcAft>
                <a:spcPts val="0"/>
              </a:spcAft>
              <a:buNone/>
            </a:pPr>
            <a:r>
              <a:rPr b="1" lang="en" sz="1200">
                <a:solidFill>
                  <a:srgbClr val="FFFFFF"/>
                </a:solidFill>
              </a:rPr>
              <a:t>Bu sorulara cevap bulmak için etrafımızdaki çek ile çalışan esnaf-üreticiler ile konuştuk. Ve verideki churn yaklaşımımızı belirledik. </a:t>
            </a:r>
            <a:endParaRPr b="1" sz="1200">
              <a:solidFill>
                <a:srgbClr val="FFFFFF"/>
              </a:solidFill>
            </a:endParaRPr>
          </a:p>
        </p:txBody>
      </p:sp>
      <p:sp>
        <p:nvSpPr>
          <p:cNvPr id="218" name="Google Shape;218;p18"/>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2655050" y="31000"/>
            <a:ext cx="3387000" cy="4848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lang="en" sz="1800">
                <a:solidFill>
                  <a:schemeClr val="lt1"/>
                </a:solidFill>
              </a:rPr>
              <a:t>Churn Etiketleme Yöntemi</a:t>
            </a:r>
            <a:endParaRPr/>
          </a:p>
        </p:txBody>
      </p:sp>
      <p:sp>
        <p:nvSpPr>
          <p:cNvPr id="224" name="Google Shape;224;p19"/>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19"/>
          <p:cNvSpPr/>
          <p:nvPr/>
        </p:nvSpPr>
        <p:spPr>
          <a:xfrm>
            <a:off x="4140775" y="70840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İşlem Sayısı 10'dan Büyük Mü?</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sp>
        <p:nvSpPr>
          <p:cNvPr id="226" name="Google Shape;226;p19"/>
          <p:cNvSpPr/>
          <p:nvPr/>
        </p:nvSpPr>
        <p:spPr>
          <a:xfrm>
            <a:off x="2634000" y="203665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Son İşlemi'nin üzerinden 6 Ay Geçti mi?</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sp>
        <p:nvSpPr>
          <p:cNvPr id="227" name="Google Shape;227;p19"/>
          <p:cNvSpPr/>
          <p:nvPr/>
        </p:nvSpPr>
        <p:spPr>
          <a:xfrm>
            <a:off x="4972200" y="203665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Müşteriyi Düşür.</a:t>
            </a:r>
            <a:endParaRPr>
              <a:latin typeface="Montserrat"/>
              <a:ea typeface="Montserrat"/>
              <a:cs typeface="Montserrat"/>
              <a:sym typeface="Montserrat"/>
            </a:endParaRPr>
          </a:p>
        </p:txBody>
      </p:sp>
      <p:sp>
        <p:nvSpPr>
          <p:cNvPr id="228" name="Google Shape;228;p19"/>
          <p:cNvSpPr/>
          <p:nvPr/>
        </p:nvSpPr>
        <p:spPr>
          <a:xfrm>
            <a:off x="1763850" y="340900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Müşteriyi Churn Olarak Etiketle</a:t>
            </a:r>
            <a:endParaRPr>
              <a:latin typeface="Montserrat"/>
              <a:ea typeface="Montserrat"/>
              <a:cs typeface="Montserrat"/>
              <a:sym typeface="Montserrat"/>
            </a:endParaRPr>
          </a:p>
        </p:txBody>
      </p:sp>
      <p:sp>
        <p:nvSpPr>
          <p:cNvPr id="229" name="Google Shape;229;p19"/>
          <p:cNvSpPr/>
          <p:nvPr/>
        </p:nvSpPr>
        <p:spPr>
          <a:xfrm>
            <a:off x="3903600" y="3409000"/>
            <a:ext cx="1731300" cy="822300"/>
          </a:xfrm>
          <a:prstGeom prst="rect">
            <a:avLst/>
          </a:prstGeom>
          <a:solidFill>
            <a:srgbClr val="33CC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Montserrat"/>
                <a:ea typeface="Montserrat"/>
                <a:cs typeface="Montserrat"/>
                <a:sym typeface="Montserrat"/>
              </a:rPr>
              <a:t>Müşteriyi Normal Olarak Etiketle</a:t>
            </a:r>
            <a:endParaRPr>
              <a:latin typeface="Montserrat"/>
              <a:ea typeface="Montserrat"/>
              <a:cs typeface="Montserrat"/>
              <a:sym typeface="Montserrat"/>
            </a:endParaRPr>
          </a:p>
        </p:txBody>
      </p:sp>
      <p:sp>
        <p:nvSpPr>
          <p:cNvPr id="230" name="Google Shape;230;p19"/>
          <p:cNvSpPr txBox="1"/>
          <p:nvPr/>
        </p:nvSpPr>
        <p:spPr>
          <a:xfrm rot="2234">
            <a:off x="3838672" y="1571054"/>
            <a:ext cx="4617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Montserrat"/>
                <a:ea typeface="Montserrat"/>
                <a:cs typeface="Montserrat"/>
                <a:sym typeface="Montserrat"/>
              </a:rPr>
              <a:t>Evet</a:t>
            </a:r>
            <a:endParaRPr sz="900">
              <a:solidFill>
                <a:srgbClr val="FFFFFF"/>
              </a:solidFill>
              <a:latin typeface="Montserrat"/>
              <a:ea typeface="Montserrat"/>
              <a:cs typeface="Montserrat"/>
              <a:sym typeface="Montserrat"/>
            </a:endParaRPr>
          </a:p>
        </p:txBody>
      </p:sp>
      <p:sp>
        <p:nvSpPr>
          <p:cNvPr id="231" name="Google Shape;231;p19"/>
          <p:cNvSpPr txBox="1"/>
          <p:nvPr/>
        </p:nvSpPr>
        <p:spPr>
          <a:xfrm rot="2234">
            <a:off x="2734947" y="2903379"/>
            <a:ext cx="4617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Montserrat"/>
                <a:ea typeface="Montserrat"/>
                <a:cs typeface="Montserrat"/>
                <a:sym typeface="Montserrat"/>
              </a:rPr>
              <a:t>Evet</a:t>
            </a:r>
            <a:endParaRPr sz="900">
              <a:solidFill>
                <a:srgbClr val="FFFFFF"/>
              </a:solidFill>
              <a:latin typeface="Montserrat"/>
              <a:ea typeface="Montserrat"/>
              <a:cs typeface="Montserrat"/>
              <a:sym typeface="Montserrat"/>
            </a:endParaRPr>
          </a:p>
        </p:txBody>
      </p:sp>
      <p:sp>
        <p:nvSpPr>
          <p:cNvPr id="232" name="Google Shape;232;p19"/>
          <p:cNvSpPr txBox="1"/>
          <p:nvPr/>
        </p:nvSpPr>
        <p:spPr>
          <a:xfrm rot="1913">
            <a:off x="5330651" y="1571050"/>
            <a:ext cx="5391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Montserrat"/>
                <a:ea typeface="Montserrat"/>
                <a:cs typeface="Montserrat"/>
                <a:sym typeface="Montserrat"/>
              </a:rPr>
              <a:t>Hayır</a:t>
            </a:r>
            <a:endParaRPr sz="900">
              <a:solidFill>
                <a:srgbClr val="FFFFFF"/>
              </a:solidFill>
              <a:latin typeface="Montserrat"/>
              <a:ea typeface="Montserrat"/>
              <a:cs typeface="Montserrat"/>
              <a:sym typeface="Montserrat"/>
            </a:endParaRPr>
          </a:p>
        </p:txBody>
      </p:sp>
      <p:sp>
        <p:nvSpPr>
          <p:cNvPr id="233" name="Google Shape;233;p19"/>
          <p:cNvSpPr txBox="1"/>
          <p:nvPr/>
        </p:nvSpPr>
        <p:spPr>
          <a:xfrm rot="2057">
            <a:off x="4079475" y="2935375"/>
            <a:ext cx="5013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Montserrat"/>
                <a:ea typeface="Montserrat"/>
                <a:cs typeface="Montserrat"/>
                <a:sym typeface="Montserrat"/>
              </a:rPr>
              <a:t>Hayır</a:t>
            </a:r>
            <a:endParaRPr sz="900">
              <a:solidFill>
                <a:srgbClr val="FFFFFF"/>
              </a:solidFill>
              <a:latin typeface="Montserrat"/>
              <a:ea typeface="Montserrat"/>
              <a:cs typeface="Montserrat"/>
              <a:sym typeface="Montserrat"/>
            </a:endParaRPr>
          </a:p>
        </p:txBody>
      </p:sp>
      <p:cxnSp>
        <p:nvCxnSpPr>
          <p:cNvPr id="234" name="Google Shape;234;p19"/>
          <p:cNvCxnSpPr>
            <a:stCxn id="225" idx="2"/>
            <a:endCxn id="226" idx="0"/>
          </p:cNvCxnSpPr>
          <p:nvPr/>
        </p:nvCxnSpPr>
        <p:spPr>
          <a:xfrm flipH="1">
            <a:off x="3499525" y="1530700"/>
            <a:ext cx="1506900" cy="5061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19"/>
          <p:cNvCxnSpPr>
            <a:endCxn id="227" idx="0"/>
          </p:cNvCxnSpPr>
          <p:nvPr/>
        </p:nvCxnSpPr>
        <p:spPr>
          <a:xfrm>
            <a:off x="5006550" y="1530850"/>
            <a:ext cx="831300" cy="5058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19"/>
          <p:cNvCxnSpPr>
            <a:stCxn id="226" idx="2"/>
            <a:endCxn id="228" idx="0"/>
          </p:cNvCxnSpPr>
          <p:nvPr/>
        </p:nvCxnSpPr>
        <p:spPr>
          <a:xfrm flipH="1">
            <a:off x="2629350" y="2858950"/>
            <a:ext cx="870300" cy="5502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19"/>
          <p:cNvCxnSpPr>
            <a:stCxn id="226" idx="2"/>
            <a:endCxn id="229" idx="0"/>
          </p:cNvCxnSpPr>
          <p:nvPr/>
        </p:nvCxnSpPr>
        <p:spPr>
          <a:xfrm>
            <a:off x="3499650" y="2858950"/>
            <a:ext cx="1269600" cy="55020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19"/>
          <p:cNvSpPr txBox="1"/>
          <p:nvPr/>
        </p:nvSpPr>
        <p:spPr>
          <a:xfrm>
            <a:off x="1327350" y="4658725"/>
            <a:ext cx="63627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SemiBold"/>
                <a:ea typeface="Hind SemiBold"/>
                <a:cs typeface="Hind SemiBold"/>
                <a:sym typeface="Hind SemiBold"/>
              </a:rPr>
              <a:t>Bu işlem sonucunda elimizde 19.990 Müşteri ve 600.000 Satırlık veri kaldı.</a:t>
            </a:r>
            <a:endParaRPr>
              <a:solidFill>
                <a:srgbClr val="FFFFFF"/>
              </a:solidFill>
              <a:latin typeface="Hind SemiBold"/>
              <a:ea typeface="Hind SemiBold"/>
              <a:cs typeface="Hind SemiBold"/>
              <a:sym typeface="Hin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0"/>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4" name="Google Shape;244;p20"/>
          <p:cNvSpPr/>
          <p:nvPr/>
        </p:nvSpPr>
        <p:spPr>
          <a:xfrm>
            <a:off x="548164" y="793527"/>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ind SemiBold"/>
                <a:ea typeface="Hind SemiBold"/>
                <a:cs typeface="Hind SemiBold"/>
                <a:sym typeface="Hind SemiBold"/>
              </a:rPr>
              <a:t>Çek Tutarları(CEK_TUTAR)</a:t>
            </a:r>
            <a:endParaRPr>
              <a:latin typeface="Hind SemiBold"/>
              <a:ea typeface="Hind SemiBold"/>
              <a:cs typeface="Hind SemiBold"/>
              <a:sym typeface="Hind SemiBold"/>
            </a:endParaRPr>
          </a:p>
        </p:txBody>
      </p:sp>
      <p:sp>
        <p:nvSpPr>
          <p:cNvPr id="245" name="Google Shape;245;p20"/>
          <p:cNvSpPr/>
          <p:nvPr/>
        </p:nvSpPr>
        <p:spPr>
          <a:xfrm>
            <a:off x="548164" y="1340131"/>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ind SemiBold"/>
                <a:ea typeface="Hind SemiBold"/>
                <a:cs typeface="Hind SemiBold"/>
                <a:sym typeface="Hind SemiBold"/>
              </a:rPr>
              <a:t>Vade Günleri(VADE_GUN)</a:t>
            </a:r>
            <a:endParaRPr>
              <a:latin typeface="Hind SemiBold"/>
              <a:ea typeface="Hind SemiBold"/>
              <a:cs typeface="Hind SemiBold"/>
              <a:sym typeface="Hind SemiBold"/>
            </a:endParaRPr>
          </a:p>
        </p:txBody>
      </p:sp>
      <p:sp>
        <p:nvSpPr>
          <p:cNvPr id="246" name="Google Shape;246;p20"/>
          <p:cNvSpPr/>
          <p:nvPr/>
        </p:nvSpPr>
        <p:spPr>
          <a:xfrm>
            <a:off x="548164" y="1886735"/>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ind SemiBold"/>
                <a:ea typeface="Hind SemiBold"/>
                <a:cs typeface="Hind SemiBold"/>
                <a:sym typeface="Hind SemiBold"/>
              </a:rPr>
              <a:t>SON5ISTIHBAHARAT(ISTH_SONUC)</a:t>
            </a:r>
            <a:endParaRPr>
              <a:latin typeface="Hind SemiBold"/>
              <a:ea typeface="Hind SemiBold"/>
              <a:cs typeface="Hind SemiBold"/>
              <a:sym typeface="Hind SemiBold"/>
            </a:endParaRPr>
          </a:p>
        </p:txBody>
      </p:sp>
      <p:sp>
        <p:nvSpPr>
          <p:cNvPr id="247" name="Google Shape;247;p20"/>
          <p:cNvSpPr/>
          <p:nvPr/>
        </p:nvSpPr>
        <p:spPr>
          <a:xfrm>
            <a:off x="548164" y="2433340"/>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ind SemiBold"/>
                <a:ea typeface="Hind SemiBold"/>
                <a:cs typeface="Hind SemiBold"/>
                <a:sym typeface="Hind SemiBold"/>
              </a:rPr>
              <a:t>SON5POLITIKA(POLITIKA_SONUC)</a:t>
            </a:r>
            <a:endParaRPr>
              <a:latin typeface="Hind SemiBold"/>
              <a:ea typeface="Hind SemiBold"/>
              <a:cs typeface="Hind SemiBold"/>
              <a:sym typeface="Hind SemiBold"/>
            </a:endParaRPr>
          </a:p>
        </p:txBody>
      </p:sp>
      <p:sp>
        <p:nvSpPr>
          <p:cNvPr id="248" name="Google Shape;248;p20"/>
          <p:cNvSpPr/>
          <p:nvPr/>
        </p:nvSpPr>
        <p:spPr>
          <a:xfrm>
            <a:off x="548164" y="2979944"/>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ind SemiBold"/>
                <a:ea typeface="Hind SemiBold"/>
                <a:cs typeface="Hind SemiBold"/>
                <a:sym typeface="Hind SemiBold"/>
              </a:rPr>
              <a:t>SON5CEK_RENK(CEK_RENK)</a:t>
            </a:r>
            <a:endParaRPr>
              <a:latin typeface="Hind SemiBold"/>
              <a:ea typeface="Hind SemiBold"/>
              <a:cs typeface="Hind SemiBold"/>
              <a:sym typeface="Hind SemiBold"/>
            </a:endParaRPr>
          </a:p>
        </p:txBody>
      </p:sp>
      <p:sp>
        <p:nvSpPr>
          <p:cNvPr id="249" name="Google Shape;249;p20"/>
          <p:cNvSpPr/>
          <p:nvPr/>
        </p:nvSpPr>
        <p:spPr>
          <a:xfrm>
            <a:off x="548164" y="3526548"/>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ind SemiBold"/>
                <a:ea typeface="Hind SemiBold"/>
                <a:cs typeface="Hind SemiBold"/>
                <a:sym typeface="Hind SemiBold"/>
              </a:rPr>
              <a:t>SON5KULLANDIRIM(KULLANDIRIM)</a:t>
            </a:r>
            <a:endParaRPr>
              <a:latin typeface="Hind SemiBold"/>
              <a:ea typeface="Hind SemiBold"/>
              <a:cs typeface="Hind SemiBold"/>
              <a:sym typeface="Hind SemiBold"/>
            </a:endParaRPr>
          </a:p>
        </p:txBody>
      </p:sp>
      <p:sp>
        <p:nvSpPr>
          <p:cNvPr id="250" name="Google Shape;250;p20"/>
          <p:cNvSpPr/>
          <p:nvPr/>
        </p:nvSpPr>
        <p:spPr>
          <a:xfrm>
            <a:off x="4328988" y="793527"/>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ind SemiBold"/>
                <a:ea typeface="Hind SemiBold"/>
                <a:cs typeface="Hind SemiBold"/>
                <a:sym typeface="Hind SemiBold"/>
              </a:rPr>
              <a:t>Müşteriye Ait Bütün Çek Tutarlarının Ortalaması</a:t>
            </a:r>
            <a:endParaRPr sz="1200">
              <a:latin typeface="Hind SemiBold"/>
              <a:ea typeface="Hind SemiBold"/>
              <a:cs typeface="Hind SemiBold"/>
              <a:sym typeface="Hind SemiBold"/>
            </a:endParaRPr>
          </a:p>
        </p:txBody>
      </p:sp>
      <p:sp>
        <p:nvSpPr>
          <p:cNvPr id="251" name="Google Shape;251;p20"/>
          <p:cNvSpPr/>
          <p:nvPr/>
        </p:nvSpPr>
        <p:spPr>
          <a:xfrm>
            <a:off x="4328988" y="1340131"/>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Hind SemiBold"/>
                <a:ea typeface="Hind SemiBold"/>
                <a:cs typeface="Hind SemiBold"/>
                <a:sym typeface="Hind SemiBold"/>
              </a:rPr>
              <a:t>Müşteriye Ait Bütün Vade Günlerinin Ortalaması</a:t>
            </a:r>
            <a:endParaRPr sz="1200">
              <a:latin typeface="Hind SemiBold"/>
              <a:ea typeface="Hind SemiBold"/>
              <a:cs typeface="Hind SemiBold"/>
              <a:sym typeface="Hind SemiBold"/>
            </a:endParaRPr>
          </a:p>
        </p:txBody>
      </p:sp>
      <p:sp>
        <p:nvSpPr>
          <p:cNvPr id="252" name="Google Shape;252;p20"/>
          <p:cNvSpPr/>
          <p:nvPr/>
        </p:nvSpPr>
        <p:spPr>
          <a:xfrm>
            <a:off x="4328988" y="1886735"/>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ind SemiBold"/>
                <a:ea typeface="Hind SemiBold"/>
                <a:cs typeface="Hind SemiBold"/>
                <a:sym typeface="Hind SemiBold"/>
              </a:rPr>
              <a:t>Son 5 İşlemdeki İstihbaharat Sonuç Ortalaması</a:t>
            </a:r>
            <a:endParaRPr>
              <a:latin typeface="Hind SemiBold"/>
              <a:ea typeface="Hind SemiBold"/>
              <a:cs typeface="Hind SemiBold"/>
              <a:sym typeface="Hind SemiBold"/>
            </a:endParaRPr>
          </a:p>
        </p:txBody>
      </p:sp>
      <p:sp>
        <p:nvSpPr>
          <p:cNvPr id="253" name="Google Shape;253;p20"/>
          <p:cNvSpPr/>
          <p:nvPr/>
        </p:nvSpPr>
        <p:spPr>
          <a:xfrm>
            <a:off x="4328988" y="2433340"/>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Hind SemiBold"/>
                <a:ea typeface="Hind SemiBold"/>
                <a:cs typeface="Hind SemiBold"/>
                <a:sym typeface="Hind SemiBold"/>
              </a:rPr>
              <a:t>Son </a:t>
            </a:r>
            <a:r>
              <a:rPr lang="en" sz="1200">
                <a:latin typeface="Hind SemiBold"/>
                <a:ea typeface="Hind SemiBold"/>
                <a:cs typeface="Hind SemiBold"/>
                <a:sym typeface="Hind SemiBold"/>
              </a:rPr>
              <a:t>5 </a:t>
            </a:r>
            <a:r>
              <a:rPr lang="en" sz="1200">
                <a:solidFill>
                  <a:schemeClr val="dk1"/>
                </a:solidFill>
                <a:latin typeface="Hind SemiBold"/>
                <a:ea typeface="Hind SemiBold"/>
                <a:cs typeface="Hind SemiBold"/>
                <a:sym typeface="Hind SemiBold"/>
              </a:rPr>
              <a:t>İşlemdeki </a:t>
            </a:r>
            <a:r>
              <a:rPr lang="en" sz="1200">
                <a:latin typeface="Hind SemiBold"/>
                <a:ea typeface="Hind SemiBold"/>
                <a:cs typeface="Hind SemiBold"/>
                <a:sym typeface="Hind SemiBold"/>
              </a:rPr>
              <a:t>POLİTİKA </a:t>
            </a:r>
            <a:r>
              <a:rPr lang="en" sz="1200">
                <a:solidFill>
                  <a:schemeClr val="dk1"/>
                </a:solidFill>
                <a:latin typeface="Hind SemiBold"/>
                <a:ea typeface="Hind SemiBold"/>
                <a:cs typeface="Hind SemiBold"/>
                <a:sym typeface="Hind SemiBold"/>
              </a:rPr>
              <a:t>Sonuç Ortalaması</a:t>
            </a:r>
            <a:endParaRPr>
              <a:latin typeface="Hind SemiBold"/>
              <a:ea typeface="Hind SemiBold"/>
              <a:cs typeface="Hind SemiBold"/>
              <a:sym typeface="Hind SemiBold"/>
            </a:endParaRPr>
          </a:p>
        </p:txBody>
      </p:sp>
      <p:sp>
        <p:nvSpPr>
          <p:cNvPr id="254" name="Google Shape;254;p20"/>
          <p:cNvSpPr/>
          <p:nvPr/>
        </p:nvSpPr>
        <p:spPr>
          <a:xfrm>
            <a:off x="4328988" y="2979944"/>
            <a:ext cx="3007500" cy="412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ind SemiBold"/>
                <a:ea typeface="Hind SemiBold"/>
                <a:cs typeface="Hind SemiBold"/>
                <a:sym typeface="Hind SemiBold"/>
              </a:rPr>
              <a:t>Çek Tutarları(CEK_TUTAR)</a:t>
            </a:r>
            <a:endParaRPr>
              <a:latin typeface="Hind SemiBold"/>
              <a:ea typeface="Hind SemiBold"/>
              <a:cs typeface="Hind SemiBold"/>
              <a:sym typeface="Hind SemiBold"/>
            </a:endParaRPr>
          </a:p>
        </p:txBody>
      </p:sp>
      <p:sp>
        <p:nvSpPr>
          <p:cNvPr id="255" name="Google Shape;255;p20"/>
          <p:cNvSpPr/>
          <p:nvPr/>
        </p:nvSpPr>
        <p:spPr>
          <a:xfrm>
            <a:off x="4328988" y="3526548"/>
            <a:ext cx="3007500" cy="4125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ind SemiBold"/>
                <a:ea typeface="Hind SemiBold"/>
                <a:cs typeface="Hind SemiBold"/>
                <a:sym typeface="Hind SemiBold"/>
              </a:rPr>
              <a:t>Çek Tutarları(CEK_TUTAR)</a:t>
            </a:r>
            <a:endParaRPr>
              <a:latin typeface="Hind SemiBold"/>
              <a:ea typeface="Hind SemiBold"/>
              <a:cs typeface="Hind SemiBold"/>
              <a:sym typeface="Hind SemiBold"/>
            </a:endParaRPr>
          </a:p>
        </p:txBody>
      </p:sp>
      <p:sp>
        <p:nvSpPr>
          <p:cNvPr id="256" name="Google Shape;256;p20"/>
          <p:cNvSpPr/>
          <p:nvPr/>
        </p:nvSpPr>
        <p:spPr>
          <a:xfrm>
            <a:off x="4328988" y="2979944"/>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Hind SemiBold"/>
                <a:ea typeface="Hind SemiBold"/>
                <a:cs typeface="Hind SemiBold"/>
                <a:sym typeface="Hind SemiBold"/>
              </a:rPr>
              <a:t>Son </a:t>
            </a:r>
            <a:r>
              <a:rPr lang="en" sz="1200">
                <a:latin typeface="Hind SemiBold"/>
                <a:ea typeface="Hind SemiBold"/>
                <a:cs typeface="Hind SemiBold"/>
                <a:sym typeface="Hind SemiBold"/>
              </a:rPr>
              <a:t>5 </a:t>
            </a:r>
            <a:r>
              <a:rPr lang="en" sz="1200">
                <a:solidFill>
                  <a:schemeClr val="dk1"/>
                </a:solidFill>
                <a:latin typeface="Hind SemiBold"/>
                <a:ea typeface="Hind SemiBold"/>
                <a:cs typeface="Hind SemiBold"/>
                <a:sym typeface="Hind SemiBold"/>
              </a:rPr>
              <a:t>İşlemdeki </a:t>
            </a:r>
            <a:r>
              <a:rPr lang="en" sz="1200">
                <a:latin typeface="Hind SemiBold"/>
                <a:ea typeface="Hind SemiBold"/>
                <a:cs typeface="Hind SemiBold"/>
                <a:sym typeface="Hind SemiBold"/>
              </a:rPr>
              <a:t>ÇEK RENGİ </a:t>
            </a:r>
            <a:r>
              <a:rPr lang="en" sz="1200">
                <a:solidFill>
                  <a:schemeClr val="dk1"/>
                </a:solidFill>
                <a:latin typeface="Hind SemiBold"/>
                <a:ea typeface="Hind SemiBold"/>
                <a:cs typeface="Hind SemiBold"/>
                <a:sym typeface="Hind SemiBold"/>
              </a:rPr>
              <a:t>Ortalaması</a:t>
            </a:r>
            <a:endParaRPr>
              <a:latin typeface="Hind SemiBold"/>
              <a:ea typeface="Hind SemiBold"/>
              <a:cs typeface="Hind SemiBold"/>
              <a:sym typeface="Hind SemiBold"/>
            </a:endParaRPr>
          </a:p>
        </p:txBody>
      </p:sp>
      <p:sp>
        <p:nvSpPr>
          <p:cNvPr id="257" name="Google Shape;257;p20"/>
          <p:cNvSpPr/>
          <p:nvPr/>
        </p:nvSpPr>
        <p:spPr>
          <a:xfrm>
            <a:off x="4328988" y="3526548"/>
            <a:ext cx="3007500" cy="412500"/>
          </a:xfrm>
          <a:prstGeom prst="rect">
            <a:avLst/>
          </a:prstGeom>
          <a:solidFill>
            <a:srgbClr val="FFCC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Hind SemiBold"/>
                <a:ea typeface="Hind SemiBold"/>
                <a:cs typeface="Hind SemiBold"/>
                <a:sym typeface="Hind SemiBold"/>
              </a:rPr>
              <a:t>Son </a:t>
            </a:r>
            <a:r>
              <a:rPr lang="en" sz="1200">
                <a:latin typeface="Hind SemiBold"/>
                <a:ea typeface="Hind SemiBold"/>
                <a:cs typeface="Hind SemiBold"/>
                <a:sym typeface="Hind SemiBold"/>
              </a:rPr>
              <a:t>5 </a:t>
            </a:r>
            <a:r>
              <a:rPr lang="en" sz="1200">
                <a:solidFill>
                  <a:schemeClr val="dk1"/>
                </a:solidFill>
                <a:latin typeface="Hind SemiBold"/>
                <a:ea typeface="Hind SemiBold"/>
                <a:cs typeface="Hind SemiBold"/>
                <a:sym typeface="Hind SemiBold"/>
              </a:rPr>
              <a:t>İşlemdeki </a:t>
            </a:r>
            <a:r>
              <a:rPr lang="en" sz="1200">
                <a:latin typeface="Hind SemiBold"/>
                <a:ea typeface="Hind SemiBold"/>
                <a:cs typeface="Hind SemiBold"/>
                <a:sym typeface="Hind SemiBold"/>
              </a:rPr>
              <a:t>KULLANDIRIM </a:t>
            </a:r>
            <a:r>
              <a:rPr lang="en" sz="1200">
                <a:solidFill>
                  <a:schemeClr val="dk1"/>
                </a:solidFill>
                <a:latin typeface="Hind SemiBold"/>
                <a:ea typeface="Hind SemiBold"/>
                <a:cs typeface="Hind SemiBold"/>
                <a:sym typeface="Hind SemiBold"/>
              </a:rPr>
              <a:t>Ortalaması</a:t>
            </a:r>
            <a:endParaRPr>
              <a:latin typeface="Hind SemiBold"/>
              <a:ea typeface="Hind SemiBold"/>
              <a:cs typeface="Hind SemiBold"/>
              <a:sym typeface="Hind SemiBold"/>
            </a:endParaRPr>
          </a:p>
        </p:txBody>
      </p:sp>
      <p:cxnSp>
        <p:nvCxnSpPr>
          <p:cNvPr id="258" name="Google Shape;258;p20"/>
          <p:cNvCxnSpPr>
            <a:stCxn id="244" idx="3"/>
            <a:endCxn id="250" idx="1"/>
          </p:cNvCxnSpPr>
          <p:nvPr/>
        </p:nvCxnSpPr>
        <p:spPr>
          <a:xfrm>
            <a:off x="3555664" y="999777"/>
            <a:ext cx="773400" cy="0"/>
          </a:xfrm>
          <a:prstGeom prst="straightConnector1">
            <a:avLst/>
          </a:prstGeom>
          <a:noFill/>
          <a:ln cap="flat" cmpd="sng" w="9525">
            <a:solidFill>
              <a:srgbClr val="FFFFFF"/>
            </a:solidFill>
            <a:prstDash val="solid"/>
            <a:round/>
            <a:headEnd len="med" w="med" type="none"/>
            <a:tailEnd len="med" w="med" type="triangle"/>
          </a:ln>
        </p:spPr>
      </p:cxnSp>
      <p:cxnSp>
        <p:nvCxnSpPr>
          <p:cNvPr id="259" name="Google Shape;259;p20"/>
          <p:cNvCxnSpPr>
            <a:stCxn id="245" idx="3"/>
            <a:endCxn id="251" idx="1"/>
          </p:cNvCxnSpPr>
          <p:nvPr/>
        </p:nvCxnSpPr>
        <p:spPr>
          <a:xfrm>
            <a:off x="3555664" y="1546381"/>
            <a:ext cx="773400" cy="0"/>
          </a:xfrm>
          <a:prstGeom prst="straightConnector1">
            <a:avLst/>
          </a:prstGeom>
          <a:noFill/>
          <a:ln cap="flat" cmpd="sng" w="9525">
            <a:solidFill>
              <a:srgbClr val="FFFFFF"/>
            </a:solidFill>
            <a:prstDash val="solid"/>
            <a:round/>
            <a:headEnd len="med" w="med" type="none"/>
            <a:tailEnd len="med" w="med" type="triangle"/>
          </a:ln>
        </p:spPr>
      </p:cxnSp>
      <p:cxnSp>
        <p:nvCxnSpPr>
          <p:cNvPr id="260" name="Google Shape;260;p20"/>
          <p:cNvCxnSpPr>
            <a:stCxn id="246" idx="3"/>
            <a:endCxn id="252" idx="1"/>
          </p:cNvCxnSpPr>
          <p:nvPr/>
        </p:nvCxnSpPr>
        <p:spPr>
          <a:xfrm>
            <a:off x="3555664" y="2092985"/>
            <a:ext cx="773400" cy="0"/>
          </a:xfrm>
          <a:prstGeom prst="straightConnector1">
            <a:avLst/>
          </a:prstGeom>
          <a:noFill/>
          <a:ln cap="flat" cmpd="sng" w="9525">
            <a:solidFill>
              <a:srgbClr val="FFFFFF"/>
            </a:solidFill>
            <a:prstDash val="solid"/>
            <a:round/>
            <a:headEnd len="med" w="med" type="none"/>
            <a:tailEnd len="med" w="med" type="triangle"/>
          </a:ln>
        </p:spPr>
      </p:cxnSp>
      <p:cxnSp>
        <p:nvCxnSpPr>
          <p:cNvPr id="261" name="Google Shape;261;p20"/>
          <p:cNvCxnSpPr>
            <a:stCxn id="247" idx="3"/>
            <a:endCxn id="253" idx="1"/>
          </p:cNvCxnSpPr>
          <p:nvPr/>
        </p:nvCxnSpPr>
        <p:spPr>
          <a:xfrm>
            <a:off x="3555664" y="2639590"/>
            <a:ext cx="773400" cy="0"/>
          </a:xfrm>
          <a:prstGeom prst="straightConnector1">
            <a:avLst/>
          </a:prstGeom>
          <a:noFill/>
          <a:ln cap="flat" cmpd="sng" w="9525">
            <a:solidFill>
              <a:srgbClr val="FFFFFF"/>
            </a:solidFill>
            <a:prstDash val="solid"/>
            <a:round/>
            <a:headEnd len="med" w="med" type="none"/>
            <a:tailEnd len="med" w="med" type="triangle"/>
          </a:ln>
        </p:spPr>
      </p:cxnSp>
      <p:cxnSp>
        <p:nvCxnSpPr>
          <p:cNvPr id="262" name="Google Shape;262;p20"/>
          <p:cNvCxnSpPr>
            <a:stCxn id="248" idx="3"/>
            <a:endCxn id="256" idx="1"/>
          </p:cNvCxnSpPr>
          <p:nvPr/>
        </p:nvCxnSpPr>
        <p:spPr>
          <a:xfrm>
            <a:off x="3555664" y="3186194"/>
            <a:ext cx="773400" cy="0"/>
          </a:xfrm>
          <a:prstGeom prst="straightConnector1">
            <a:avLst/>
          </a:prstGeom>
          <a:noFill/>
          <a:ln cap="flat" cmpd="sng" w="9525">
            <a:solidFill>
              <a:srgbClr val="FFFFFF"/>
            </a:solidFill>
            <a:prstDash val="solid"/>
            <a:round/>
            <a:headEnd len="med" w="med" type="none"/>
            <a:tailEnd len="med" w="med" type="triangle"/>
          </a:ln>
        </p:spPr>
      </p:cxnSp>
      <p:cxnSp>
        <p:nvCxnSpPr>
          <p:cNvPr id="263" name="Google Shape;263;p20"/>
          <p:cNvCxnSpPr>
            <a:stCxn id="249" idx="3"/>
            <a:endCxn id="257" idx="1"/>
          </p:cNvCxnSpPr>
          <p:nvPr/>
        </p:nvCxnSpPr>
        <p:spPr>
          <a:xfrm>
            <a:off x="3555664" y="3732798"/>
            <a:ext cx="773400" cy="0"/>
          </a:xfrm>
          <a:prstGeom prst="straightConnector1">
            <a:avLst/>
          </a:prstGeom>
          <a:noFill/>
          <a:ln cap="flat" cmpd="sng" w="9525">
            <a:solidFill>
              <a:srgbClr val="FFFFFF"/>
            </a:solidFill>
            <a:prstDash val="solid"/>
            <a:round/>
            <a:headEnd len="med" w="med" type="none"/>
            <a:tailEnd len="med" w="med" type="triangle"/>
          </a:ln>
        </p:spPr>
      </p:cxnSp>
      <p:sp>
        <p:nvSpPr>
          <p:cNvPr id="264" name="Google Shape;264;p20"/>
          <p:cNvSpPr txBox="1"/>
          <p:nvPr/>
        </p:nvSpPr>
        <p:spPr>
          <a:xfrm>
            <a:off x="634825" y="4279400"/>
            <a:ext cx="69324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FFFF"/>
                </a:solidFill>
                <a:latin typeface="Hind"/>
                <a:ea typeface="Hind"/>
                <a:cs typeface="Hind"/>
                <a:sym typeface="Hind"/>
              </a:rPr>
              <a:t>Risk Raporu değişkenleride ortalama bazında incelendi. Tarih-ID değişkenleri düşürüldü.</a:t>
            </a:r>
            <a:endParaRPr b="1" sz="1200">
              <a:solidFill>
                <a:srgbClr val="FFFFFF"/>
              </a:solidFill>
              <a:latin typeface="Hind"/>
              <a:ea typeface="Hind"/>
              <a:cs typeface="Hind"/>
              <a:sym typeface="Hind"/>
            </a:endParaRPr>
          </a:p>
        </p:txBody>
      </p:sp>
      <p:sp>
        <p:nvSpPr>
          <p:cNvPr id="265" name="Google Shape;265;p20"/>
          <p:cNvSpPr txBox="1"/>
          <p:nvPr>
            <p:ph type="title"/>
          </p:nvPr>
        </p:nvSpPr>
        <p:spPr>
          <a:xfrm>
            <a:off x="2867017" y="23425"/>
            <a:ext cx="21504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Öznitelik Çıkarımı</a:t>
            </a:r>
            <a:endParaRPr/>
          </a:p>
        </p:txBody>
      </p:sp>
      <p:sp>
        <p:nvSpPr>
          <p:cNvPr id="266" name="Google Shape;266;p20"/>
          <p:cNvSpPr txBox="1"/>
          <p:nvPr/>
        </p:nvSpPr>
        <p:spPr>
          <a:xfrm>
            <a:off x="3471725" y="709375"/>
            <a:ext cx="9531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Medium"/>
                <a:ea typeface="Hind Medium"/>
                <a:cs typeface="Hind Medium"/>
                <a:sym typeface="Hind Medium"/>
              </a:rPr>
              <a:t>Ortalama</a:t>
            </a:r>
            <a:endParaRPr>
              <a:solidFill>
                <a:srgbClr val="FFFFFF"/>
              </a:solidFill>
              <a:latin typeface="Hind Medium"/>
              <a:ea typeface="Hind Medium"/>
              <a:cs typeface="Hind Medium"/>
              <a:sym typeface="Hind Medium"/>
            </a:endParaRPr>
          </a:p>
        </p:txBody>
      </p:sp>
      <p:sp>
        <p:nvSpPr>
          <p:cNvPr id="267" name="Google Shape;267;p20"/>
          <p:cNvSpPr txBox="1"/>
          <p:nvPr/>
        </p:nvSpPr>
        <p:spPr>
          <a:xfrm>
            <a:off x="3471725" y="1242775"/>
            <a:ext cx="9531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Medium"/>
                <a:ea typeface="Hind Medium"/>
                <a:cs typeface="Hind Medium"/>
                <a:sym typeface="Hind Medium"/>
              </a:rPr>
              <a:t>Ortalama</a:t>
            </a:r>
            <a:endParaRPr>
              <a:solidFill>
                <a:srgbClr val="FFFFFF"/>
              </a:solidFill>
              <a:latin typeface="Hind Medium"/>
              <a:ea typeface="Hind Medium"/>
              <a:cs typeface="Hind Medium"/>
              <a:sym typeface="Hind Medium"/>
            </a:endParaRPr>
          </a:p>
        </p:txBody>
      </p:sp>
      <p:sp>
        <p:nvSpPr>
          <p:cNvPr id="268" name="Google Shape;268;p20"/>
          <p:cNvSpPr txBox="1"/>
          <p:nvPr/>
        </p:nvSpPr>
        <p:spPr>
          <a:xfrm>
            <a:off x="3547925" y="1757363"/>
            <a:ext cx="9531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Medium"/>
                <a:ea typeface="Hind Medium"/>
                <a:cs typeface="Hind Medium"/>
                <a:sym typeface="Hind Medium"/>
              </a:rPr>
              <a:t>Frekans</a:t>
            </a:r>
            <a:endParaRPr>
              <a:solidFill>
                <a:srgbClr val="FFFFFF"/>
              </a:solidFill>
              <a:latin typeface="Hind Medium"/>
              <a:ea typeface="Hind Medium"/>
              <a:cs typeface="Hind Medium"/>
              <a:sym typeface="Hind Medium"/>
            </a:endParaRPr>
          </a:p>
        </p:txBody>
      </p:sp>
      <p:sp>
        <p:nvSpPr>
          <p:cNvPr id="269" name="Google Shape;269;p20"/>
          <p:cNvSpPr txBox="1"/>
          <p:nvPr/>
        </p:nvSpPr>
        <p:spPr>
          <a:xfrm>
            <a:off x="3547925" y="2290763"/>
            <a:ext cx="9531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Medium"/>
                <a:ea typeface="Hind Medium"/>
                <a:cs typeface="Hind Medium"/>
                <a:sym typeface="Hind Medium"/>
              </a:rPr>
              <a:t>Frekans</a:t>
            </a:r>
            <a:endParaRPr>
              <a:solidFill>
                <a:srgbClr val="FFFFFF"/>
              </a:solidFill>
              <a:latin typeface="Hind Medium"/>
              <a:ea typeface="Hind Medium"/>
              <a:cs typeface="Hind Medium"/>
              <a:sym typeface="Hind Medium"/>
            </a:endParaRPr>
          </a:p>
        </p:txBody>
      </p:sp>
      <p:sp>
        <p:nvSpPr>
          <p:cNvPr id="270" name="Google Shape;270;p20"/>
          <p:cNvSpPr txBox="1"/>
          <p:nvPr/>
        </p:nvSpPr>
        <p:spPr>
          <a:xfrm>
            <a:off x="3547925" y="2824163"/>
            <a:ext cx="9531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Medium"/>
                <a:ea typeface="Hind Medium"/>
                <a:cs typeface="Hind Medium"/>
                <a:sym typeface="Hind Medium"/>
              </a:rPr>
              <a:t>Frekans</a:t>
            </a:r>
            <a:endParaRPr>
              <a:solidFill>
                <a:srgbClr val="FFFFFF"/>
              </a:solidFill>
              <a:latin typeface="Hind Medium"/>
              <a:ea typeface="Hind Medium"/>
              <a:cs typeface="Hind Medium"/>
              <a:sym typeface="Hind Medium"/>
            </a:endParaRPr>
          </a:p>
        </p:txBody>
      </p:sp>
      <p:sp>
        <p:nvSpPr>
          <p:cNvPr id="271" name="Google Shape;271;p20"/>
          <p:cNvSpPr txBox="1"/>
          <p:nvPr/>
        </p:nvSpPr>
        <p:spPr>
          <a:xfrm>
            <a:off x="3547925" y="3357563"/>
            <a:ext cx="9531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Medium"/>
                <a:ea typeface="Hind Medium"/>
                <a:cs typeface="Hind Medium"/>
                <a:sym typeface="Hind Medium"/>
              </a:rPr>
              <a:t>Frekans</a:t>
            </a:r>
            <a:endParaRPr>
              <a:solidFill>
                <a:srgbClr val="FFFFFF"/>
              </a:solidFill>
              <a:latin typeface="Hind Medium"/>
              <a:ea typeface="Hind Medium"/>
              <a:cs typeface="Hind Medium"/>
              <a:sym typeface="Hin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1067088" y="303250"/>
            <a:ext cx="5972100" cy="636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800">
                <a:solidFill>
                  <a:schemeClr val="lt1"/>
                </a:solidFill>
              </a:rPr>
              <a:t>Boş Veriler için Yapılan Yaklaşım</a:t>
            </a:r>
            <a:endParaRPr sz="1800">
              <a:solidFill>
                <a:schemeClr val="lt1"/>
              </a:solidFill>
            </a:endParaRPr>
          </a:p>
        </p:txBody>
      </p:sp>
      <p:sp>
        <p:nvSpPr>
          <p:cNvPr id="277" name="Google Shape;277;p21"/>
          <p:cNvSpPr txBox="1"/>
          <p:nvPr>
            <p:ph idx="2" type="body"/>
          </p:nvPr>
        </p:nvSpPr>
        <p:spPr>
          <a:xfrm>
            <a:off x="784875" y="1220425"/>
            <a:ext cx="6781500" cy="359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latin typeface="Hind SemiBold"/>
                <a:ea typeface="Hind SemiBold"/>
                <a:cs typeface="Hind SemiBold"/>
                <a:sym typeface="Hind SemiBold"/>
              </a:rPr>
              <a:t>Ancak bazı değişkenlerde NaN(Boş) Veriler bulunmaktaydı. Bunların Kategorisi Şu şekildeydi.</a:t>
            </a:r>
            <a:endParaRPr sz="1400">
              <a:solidFill>
                <a:srgbClr val="FFFFFF"/>
              </a:solidFill>
              <a:latin typeface="Hind SemiBold"/>
              <a:ea typeface="Hind SemiBold"/>
              <a:cs typeface="Hind SemiBold"/>
              <a:sym typeface="Hind SemiBold"/>
            </a:endParaRPr>
          </a:p>
          <a:p>
            <a:pPr indent="0" lvl="0" marL="457200" rtl="0" algn="just">
              <a:spcBef>
                <a:spcPts val="0"/>
              </a:spcBef>
              <a:spcAft>
                <a:spcPts val="0"/>
              </a:spcAft>
              <a:buNone/>
            </a:pPr>
            <a:r>
              <a:t/>
            </a:r>
            <a:endParaRPr sz="1400">
              <a:solidFill>
                <a:srgbClr val="FFFFFF"/>
              </a:solidFill>
              <a:latin typeface="Hind SemiBold"/>
              <a:ea typeface="Hind SemiBold"/>
              <a:cs typeface="Hind SemiBold"/>
              <a:sym typeface="Hind SemiBold"/>
            </a:endParaRPr>
          </a:p>
          <a:p>
            <a:pPr indent="0" lvl="0" marL="0" rtl="0" algn="just">
              <a:spcBef>
                <a:spcPts val="0"/>
              </a:spcBef>
              <a:spcAft>
                <a:spcPts val="0"/>
              </a:spcAft>
              <a:buNone/>
            </a:pPr>
            <a:r>
              <a:rPr lang="en" sz="1400">
                <a:solidFill>
                  <a:srgbClr val="FFFFFF"/>
                </a:solidFill>
                <a:latin typeface="Hind SemiBold"/>
                <a:ea typeface="Hind SemiBold"/>
                <a:cs typeface="Hind SemiBold"/>
                <a:sym typeface="Hind SemiBold"/>
              </a:rPr>
              <a:t>Kredi Kayıt Bürosu Skoru : BK_NOTU</a:t>
            </a:r>
            <a:endParaRPr sz="1400">
              <a:solidFill>
                <a:srgbClr val="FFFFFF"/>
              </a:solidFill>
              <a:latin typeface="Hind SemiBold"/>
              <a:ea typeface="Hind SemiBold"/>
              <a:cs typeface="Hind SemiBold"/>
              <a:sym typeface="Hind SemiBold"/>
            </a:endParaRPr>
          </a:p>
          <a:p>
            <a:pPr indent="0" lvl="0" marL="0" rtl="0" algn="just">
              <a:spcBef>
                <a:spcPts val="0"/>
              </a:spcBef>
              <a:spcAft>
                <a:spcPts val="0"/>
              </a:spcAft>
              <a:buNone/>
            </a:pPr>
            <a:r>
              <a:rPr lang="en" sz="1400">
                <a:solidFill>
                  <a:srgbClr val="FFFFFF"/>
                </a:solidFill>
                <a:latin typeface="Hind SemiBold"/>
                <a:ea typeface="Hind SemiBold"/>
                <a:cs typeface="Hind SemiBold"/>
                <a:sym typeface="Hind SemiBold"/>
              </a:rPr>
              <a:t>Risk Raporu Değerleri 2-3-4 Döneme ait Risk Raporları</a:t>
            </a:r>
            <a:endParaRPr sz="1400">
              <a:solidFill>
                <a:srgbClr val="FFFFFF"/>
              </a:solidFill>
              <a:latin typeface="Hind SemiBold"/>
              <a:ea typeface="Hind SemiBold"/>
              <a:cs typeface="Hind SemiBold"/>
              <a:sym typeface="Hind SemiBold"/>
            </a:endParaRPr>
          </a:p>
          <a:p>
            <a:pPr indent="0" lvl="0" marL="457200" rtl="0" algn="just">
              <a:spcBef>
                <a:spcPts val="0"/>
              </a:spcBef>
              <a:spcAft>
                <a:spcPts val="0"/>
              </a:spcAft>
              <a:buNone/>
            </a:pPr>
            <a:r>
              <a:t/>
            </a:r>
            <a:endParaRPr sz="1400">
              <a:solidFill>
                <a:srgbClr val="FFFFFF"/>
              </a:solidFill>
              <a:latin typeface="Hind SemiBold"/>
              <a:ea typeface="Hind SemiBold"/>
              <a:cs typeface="Hind SemiBold"/>
              <a:sym typeface="Hind SemiBold"/>
            </a:endParaRPr>
          </a:p>
          <a:p>
            <a:pPr indent="0" lvl="0" marL="0" rtl="0" algn="just">
              <a:spcBef>
                <a:spcPts val="0"/>
              </a:spcBef>
              <a:spcAft>
                <a:spcPts val="0"/>
              </a:spcAft>
              <a:buNone/>
            </a:pPr>
            <a:r>
              <a:rPr lang="en" sz="1400">
                <a:latin typeface="Hind SemiBold"/>
                <a:ea typeface="Hind SemiBold"/>
                <a:cs typeface="Hind SemiBold"/>
                <a:sym typeface="Hind SemiBold"/>
              </a:rPr>
              <a:t>Burada BK_NOTU Değişkenini destekleyen çok değişken olduğu ve aynı zamanda doldurma’nın beni hataya sürükleyeceğini düşündüğüm için bu değişkeni düşürerek kullanmadık.</a:t>
            </a:r>
            <a:endParaRPr sz="1400">
              <a:solidFill>
                <a:srgbClr val="FFFFFF"/>
              </a:solidFill>
              <a:latin typeface="Hind SemiBold"/>
              <a:ea typeface="Hind SemiBold"/>
              <a:cs typeface="Hind SemiBold"/>
              <a:sym typeface="Hind SemiBold"/>
            </a:endParaRPr>
          </a:p>
          <a:p>
            <a:pPr indent="0" lvl="0" marL="457200" rtl="0" algn="just">
              <a:spcBef>
                <a:spcPts val="0"/>
              </a:spcBef>
              <a:spcAft>
                <a:spcPts val="0"/>
              </a:spcAft>
              <a:buNone/>
            </a:pPr>
            <a:r>
              <a:t/>
            </a:r>
            <a:endParaRPr sz="1400">
              <a:solidFill>
                <a:srgbClr val="FFFFFF"/>
              </a:solidFill>
              <a:latin typeface="Hind SemiBold"/>
              <a:ea typeface="Hind SemiBold"/>
              <a:cs typeface="Hind SemiBold"/>
              <a:sym typeface="Hind SemiBold"/>
            </a:endParaRPr>
          </a:p>
          <a:p>
            <a:pPr indent="0" lvl="0" marL="0" rtl="0" algn="just">
              <a:spcBef>
                <a:spcPts val="0"/>
              </a:spcBef>
              <a:spcAft>
                <a:spcPts val="0"/>
              </a:spcAft>
              <a:buNone/>
            </a:pPr>
            <a:r>
              <a:rPr lang="en" sz="1400">
                <a:solidFill>
                  <a:srgbClr val="FFFFFF"/>
                </a:solidFill>
                <a:latin typeface="Hind SemiBold"/>
                <a:ea typeface="Hind SemiBold"/>
                <a:cs typeface="Hind SemiBold"/>
                <a:sym typeface="Hind SemiBold"/>
              </a:rPr>
              <a:t>Kalan risk skorları, kişinin </a:t>
            </a:r>
            <a:r>
              <a:rPr lang="en" sz="1400">
                <a:latin typeface="Hind SemiBold"/>
                <a:ea typeface="Hind SemiBold"/>
                <a:cs typeface="Hind SemiBold"/>
                <a:sym typeface="Hind SemiBold"/>
              </a:rPr>
              <a:t>onay veya red’i </a:t>
            </a:r>
            <a:r>
              <a:rPr lang="en" sz="1400">
                <a:solidFill>
                  <a:srgbClr val="FFFFFF"/>
                </a:solidFill>
                <a:latin typeface="Hind SemiBold"/>
                <a:ea typeface="Hind SemiBold"/>
                <a:cs typeface="Hind SemiBold"/>
                <a:sym typeface="Hind SemiBold"/>
              </a:rPr>
              <a:t>için çok önemli değerler olduğundan onları 0 ile doldurarak etkisiz hale getirmeye karar verdi</a:t>
            </a:r>
            <a:r>
              <a:rPr lang="en" sz="1400">
                <a:latin typeface="Hind SemiBold"/>
                <a:ea typeface="Hind SemiBold"/>
                <a:cs typeface="Hind SemiBold"/>
                <a:sym typeface="Hind SemiBold"/>
              </a:rPr>
              <a:t>k</a:t>
            </a:r>
            <a:r>
              <a:rPr lang="en" sz="1400">
                <a:solidFill>
                  <a:srgbClr val="FFFFFF"/>
                </a:solidFill>
                <a:latin typeface="Hind SemiBold"/>
                <a:ea typeface="Hind SemiBold"/>
                <a:cs typeface="Hind SemiBold"/>
                <a:sym typeface="Hind SemiBold"/>
              </a:rPr>
              <a:t>.</a:t>
            </a:r>
            <a:endParaRPr sz="1400">
              <a:solidFill>
                <a:srgbClr val="FFFFFF"/>
              </a:solidFill>
              <a:latin typeface="Hind SemiBold"/>
              <a:ea typeface="Hind SemiBold"/>
              <a:cs typeface="Hind SemiBold"/>
              <a:sym typeface="Hind SemiBold"/>
            </a:endParaRPr>
          </a:p>
        </p:txBody>
      </p:sp>
      <p:sp>
        <p:nvSpPr>
          <p:cNvPr id="278" name="Google Shape;278;p21"/>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2"/>
          <p:cNvSpPr txBox="1"/>
          <p:nvPr>
            <p:ph type="title"/>
          </p:nvPr>
        </p:nvSpPr>
        <p:spPr>
          <a:xfrm>
            <a:off x="2890950" y="249175"/>
            <a:ext cx="3362100" cy="63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Veri’nin Profili</a:t>
            </a:r>
            <a:endParaRPr/>
          </a:p>
        </p:txBody>
      </p:sp>
      <p:sp>
        <p:nvSpPr>
          <p:cNvPr id="284" name="Google Shape;284;p22"/>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5" name="Google Shape;285;p22"/>
          <p:cNvSpPr txBox="1"/>
          <p:nvPr/>
        </p:nvSpPr>
        <p:spPr>
          <a:xfrm>
            <a:off x="1038825" y="1046025"/>
            <a:ext cx="6130800" cy="10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Hind SemiBold"/>
                <a:ea typeface="Hind SemiBold"/>
                <a:cs typeface="Hind SemiBold"/>
                <a:sym typeface="Hind SemiBold"/>
              </a:rPr>
              <a:t>Verimiz Özetlendikten ve Temizlendikten Sonra</a:t>
            </a:r>
            <a:endParaRPr>
              <a:solidFill>
                <a:srgbClr val="FFFFFF"/>
              </a:solidFill>
              <a:latin typeface="Hind SemiBold"/>
              <a:ea typeface="Hind SemiBold"/>
              <a:cs typeface="Hind SemiBold"/>
              <a:sym typeface="Hind SemiBold"/>
            </a:endParaRPr>
          </a:p>
          <a:p>
            <a:pPr indent="-317500" lvl="0" marL="457200" rtl="0" algn="l">
              <a:spcBef>
                <a:spcPts val="0"/>
              </a:spcBef>
              <a:spcAft>
                <a:spcPts val="0"/>
              </a:spcAft>
              <a:buClr>
                <a:srgbClr val="FFFFFF"/>
              </a:buClr>
              <a:buSzPts val="1400"/>
              <a:buFont typeface="Hind SemiBold"/>
              <a:buChar char="-"/>
            </a:pPr>
            <a:r>
              <a:rPr lang="en">
                <a:solidFill>
                  <a:srgbClr val="FFFFFF"/>
                </a:solidFill>
                <a:latin typeface="Hind SemiBold"/>
                <a:ea typeface="Hind SemiBold"/>
                <a:cs typeface="Hind SemiBold"/>
                <a:sym typeface="Hind SemiBold"/>
              </a:rPr>
              <a:t>19.990 Satır</a:t>
            </a:r>
            <a:endParaRPr>
              <a:solidFill>
                <a:srgbClr val="FFFFFF"/>
              </a:solidFill>
              <a:latin typeface="Hind SemiBold"/>
              <a:ea typeface="Hind SemiBold"/>
              <a:cs typeface="Hind SemiBold"/>
              <a:sym typeface="Hind SemiBold"/>
            </a:endParaRPr>
          </a:p>
          <a:p>
            <a:pPr indent="-317500" lvl="0" marL="457200" rtl="0" algn="l">
              <a:spcBef>
                <a:spcPts val="0"/>
              </a:spcBef>
              <a:spcAft>
                <a:spcPts val="0"/>
              </a:spcAft>
              <a:buClr>
                <a:srgbClr val="FFFFFF"/>
              </a:buClr>
              <a:buSzPts val="1400"/>
              <a:buFont typeface="Hind SemiBold"/>
              <a:buChar char="-"/>
            </a:pPr>
            <a:r>
              <a:rPr lang="en">
                <a:solidFill>
                  <a:srgbClr val="FFFFFF"/>
                </a:solidFill>
                <a:latin typeface="Hind SemiBold"/>
                <a:ea typeface="Hind SemiBold"/>
                <a:cs typeface="Hind SemiBold"/>
                <a:sym typeface="Hind SemiBold"/>
              </a:rPr>
              <a:t>51 Değişken </a:t>
            </a:r>
            <a:endParaRPr>
              <a:solidFill>
                <a:srgbClr val="FFFFFF"/>
              </a:solidFill>
              <a:latin typeface="Hind SemiBold"/>
              <a:ea typeface="Hind SemiBold"/>
              <a:cs typeface="Hind SemiBold"/>
              <a:sym typeface="Hind SemiBold"/>
            </a:endParaRPr>
          </a:p>
          <a:p>
            <a:pPr indent="0" lvl="0" marL="0" rtl="0" algn="l">
              <a:spcBef>
                <a:spcPts val="0"/>
              </a:spcBef>
              <a:spcAft>
                <a:spcPts val="0"/>
              </a:spcAft>
              <a:buNone/>
            </a:pPr>
            <a:r>
              <a:rPr lang="en">
                <a:solidFill>
                  <a:srgbClr val="FFFFFF"/>
                </a:solidFill>
                <a:latin typeface="Hind SemiBold"/>
                <a:ea typeface="Hind SemiBold"/>
                <a:cs typeface="Hind SemiBold"/>
                <a:sym typeface="Hind SemiBold"/>
              </a:rPr>
              <a:t>Bulunuyordu.</a:t>
            </a:r>
            <a:endParaRPr>
              <a:solidFill>
                <a:srgbClr val="FFFFFF"/>
              </a:solidFill>
              <a:latin typeface="Hind SemiBold"/>
              <a:ea typeface="Hind SemiBold"/>
              <a:cs typeface="Hind SemiBold"/>
              <a:sym typeface="Hind SemiBold"/>
            </a:endParaRPr>
          </a:p>
          <a:p>
            <a:pPr indent="0" lvl="0" marL="0" rtl="0" algn="l">
              <a:spcBef>
                <a:spcPts val="0"/>
              </a:spcBef>
              <a:spcAft>
                <a:spcPts val="0"/>
              </a:spcAft>
              <a:buNone/>
            </a:pPr>
            <a:r>
              <a:t/>
            </a:r>
            <a:endParaRPr>
              <a:solidFill>
                <a:srgbClr val="FFFFFF"/>
              </a:solidFill>
              <a:latin typeface="Hind SemiBold"/>
              <a:ea typeface="Hind SemiBold"/>
              <a:cs typeface="Hind SemiBold"/>
              <a:sym typeface="Hind SemiBold"/>
            </a:endParaRPr>
          </a:p>
          <a:p>
            <a:pPr indent="0" lvl="0" marL="0" rtl="0" algn="l">
              <a:spcBef>
                <a:spcPts val="0"/>
              </a:spcBef>
              <a:spcAft>
                <a:spcPts val="0"/>
              </a:spcAft>
              <a:buNone/>
            </a:pPr>
            <a:r>
              <a:t/>
            </a:r>
            <a:endParaRPr>
              <a:solidFill>
                <a:srgbClr val="FFFFFF"/>
              </a:solidFill>
              <a:latin typeface="Hind SemiBold"/>
              <a:ea typeface="Hind SemiBold"/>
              <a:cs typeface="Hind SemiBold"/>
              <a:sym typeface="Hind SemiBold"/>
            </a:endParaRPr>
          </a:p>
        </p:txBody>
      </p:sp>
      <p:sp>
        <p:nvSpPr>
          <p:cNvPr id="286" name="Google Shape;286;p22"/>
          <p:cNvSpPr txBox="1"/>
          <p:nvPr/>
        </p:nvSpPr>
        <p:spPr>
          <a:xfrm>
            <a:off x="1038750" y="2224175"/>
            <a:ext cx="6130800" cy="101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Hind SemiBold"/>
                <a:ea typeface="Hind SemiBold"/>
                <a:cs typeface="Hind SemiBold"/>
                <a:sym typeface="Hind SemiBold"/>
              </a:rPr>
              <a:t>Verimizdeki hedef değişken dağılımı </a:t>
            </a:r>
            <a:r>
              <a:rPr lang="en">
                <a:solidFill>
                  <a:srgbClr val="FF0000"/>
                </a:solidFill>
                <a:latin typeface="Hind SemiBold"/>
                <a:ea typeface="Hind SemiBold"/>
                <a:cs typeface="Hind SemiBold"/>
                <a:sym typeface="Hind SemiBold"/>
              </a:rPr>
              <a:t>1614 Churn</a:t>
            </a:r>
            <a:r>
              <a:rPr lang="en">
                <a:solidFill>
                  <a:srgbClr val="FFFFFF"/>
                </a:solidFill>
                <a:latin typeface="Hind SemiBold"/>
                <a:ea typeface="Hind SemiBold"/>
                <a:cs typeface="Hind SemiBold"/>
                <a:sym typeface="Hind SemiBold"/>
              </a:rPr>
              <a:t> ve </a:t>
            </a:r>
            <a:r>
              <a:rPr lang="en">
                <a:solidFill>
                  <a:srgbClr val="66FF33"/>
                </a:solidFill>
                <a:latin typeface="Hind SemiBold"/>
                <a:ea typeface="Hind SemiBold"/>
                <a:cs typeface="Hind SemiBold"/>
                <a:sym typeface="Hind SemiBold"/>
              </a:rPr>
              <a:t>18.375 Churn Olmayan </a:t>
            </a:r>
            <a:r>
              <a:rPr lang="en">
                <a:solidFill>
                  <a:srgbClr val="FFFFFF"/>
                </a:solidFill>
                <a:latin typeface="Hind SemiBold"/>
                <a:ea typeface="Hind SemiBold"/>
                <a:cs typeface="Hind SemiBold"/>
                <a:sym typeface="Hind SemiBold"/>
              </a:rPr>
              <a:t>şeklinde olduğu için Verisetinde küçülmeye gittik. Ve bütün modellerde Verisetini Aşırı öğrenme yaşamamak için Churn olmayan data sayısını churn olan data sayısı’nın 3 katı olacak şekilde belirledik.</a:t>
            </a:r>
            <a:endParaRPr>
              <a:solidFill>
                <a:srgbClr val="FFFFFF"/>
              </a:solidFill>
              <a:latin typeface="Hind SemiBold"/>
              <a:ea typeface="Hind SemiBold"/>
              <a:cs typeface="Hind SemiBold"/>
              <a:sym typeface="Hind SemiBold"/>
            </a:endParaRPr>
          </a:p>
          <a:p>
            <a:pPr indent="0" lvl="0" marL="0" rtl="0" algn="just">
              <a:spcBef>
                <a:spcPts val="0"/>
              </a:spcBef>
              <a:spcAft>
                <a:spcPts val="0"/>
              </a:spcAft>
              <a:buNone/>
            </a:pPr>
            <a:r>
              <a:t/>
            </a:r>
            <a:endParaRPr>
              <a:solidFill>
                <a:srgbClr val="FFFFFF"/>
              </a:solidFill>
              <a:latin typeface="Hind SemiBold"/>
              <a:ea typeface="Hind SemiBold"/>
              <a:cs typeface="Hind SemiBold"/>
              <a:sym typeface="Hind SemiBold"/>
            </a:endParaRPr>
          </a:p>
          <a:p>
            <a:pPr indent="0" lvl="0" marL="0" rtl="0" algn="just">
              <a:spcBef>
                <a:spcPts val="0"/>
              </a:spcBef>
              <a:spcAft>
                <a:spcPts val="0"/>
              </a:spcAft>
              <a:buNone/>
            </a:pPr>
            <a:r>
              <a:t/>
            </a:r>
            <a:endParaRPr>
              <a:solidFill>
                <a:srgbClr val="FFFFFF"/>
              </a:solidFill>
              <a:latin typeface="Hind SemiBold"/>
              <a:ea typeface="Hind SemiBold"/>
              <a:cs typeface="Hind SemiBold"/>
              <a:sym typeface="Hind SemiBold"/>
            </a:endParaRPr>
          </a:p>
          <a:p>
            <a:pPr indent="0" lvl="0" marL="0" rtl="0" algn="just">
              <a:spcBef>
                <a:spcPts val="0"/>
              </a:spcBef>
              <a:spcAft>
                <a:spcPts val="0"/>
              </a:spcAft>
              <a:buNone/>
            </a:pPr>
            <a:r>
              <a:rPr lang="en">
                <a:solidFill>
                  <a:srgbClr val="FFFFFF"/>
                </a:solidFill>
                <a:latin typeface="Hind SemiBold"/>
                <a:ea typeface="Hind SemiBold"/>
                <a:cs typeface="Hind SemiBold"/>
                <a:sym typeface="Hind SemiBold"/>
              </a:rPr>
              <a:t>Aynı zamanda hesaplama da hata olmaması için bütün değerler data’nın aynı kısmından alındı. Bütün Yaklaşımlar/Modeller için Train ve Test Aynıydı.</a:t>
            </a:r>
            <a:endParaRPr>
              <a:solidFill>
                <a:srgbClr val="FFFFFF"/>
              </a:solidFill>
              <a:latin typeface="Hind SemiBold"/>
              <a:ea typeface="Hind SemiBold"/>
              <a:cs typeface="Hind SemiBold"/>
              <a:sym typeface="Hind SemiBold"/>
            </a:endParaRPr>
          </a:p>
          <a:p>
            <a:pPr indent="0" lvl="0" marL="0" rtl="0" algn="just">
              <a:spcBef>
                <a:spcPts val="0"/>
              </a:spcBef>
              <a:spcAft>
                <a:spcPts val="0"/>
              </a:spcAft>
              <a:buNone/>
            </a:pPr>
            <a:r>
              <a:t/>
            </a:r>
            <a:endParaRPr>
              <a:solidFill>
                <a:srgbClr val="FFFFFF"/>
              </a:solidFill>
              <a:latin typeface="Hind SemiBold"/>
              <a:ea typeface="Hind SemiBold"/>
              <a:cs typeface="Hind SemiBold"/>
              <a:sym typeface="Hind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3"/>
          <p:cNvSpPr txBox="1"/>
          <p:nvPr>
            <p:ph idx="4294967295" type="ctrTitle"/>
          </p:nvPr>
        </p:nvSpPr>
        <p:spPr>
          <a:xfrm>
            <a:off x="1443475" y="2345350"/>
            <a:ext cx="5635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Majority Vote Algoritması</a:t>
            </a:r>
            <a:endParaRPr sz="7200"/>
          </a:p>
        </p:txBody>
      </p:sp>
      <p:sp>
        <p:nvSpPr>
          <p:cNvPr id="292" name="Google Shape;292;p23"/>
          <p:cNvSpPr txBox="1"/>
          <p:nvPr>
            <p:ph idx="4294967295" type="subTitle"/>
          </p:nvPr>
        </p:nvSpPr>
        <p:spPr>
          <a:xfrm>
            <a:off x="1621575" y="3389900"/>
            <a:ext cx="5635200" cy="77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 Farklı Bakış Açısından Kişinin Churn edip etmeyeceğini tahminlemek</a:t>
            </a:r>
            <a:endParaRPr/>
          </a:p>
        </p:txBody>
      </p:sp>
      <p:sp>
        <p:nvSpPr>
          <p:cNvPr id="293" name="Google Shape;293;p23"/>
          <p:cNvSpPr/>
          <p:nvPr/>
        </p:nvSpPr>
        <p:spPr>
          <a:xfrm>
            <a:off x="5347997" y="796755"/>
            <a:ext cx="275621" cy="26317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3"/>
          <p:cNvGrpSpPr/>
          <p:nvPr/>
        </p:nvGrpSpPr>
        <p:grpSpPr>
          <a:xfrm>
            <a:off x="5777937" y="487507"/>
            <a:ext cx="1333298" cy="1333379"/>
            <a:chOff x="6654650" y="3665275"/>
            <a:chExt cx="409100" cy="409125"/>
          </a:xfrm>
        </p:grpSpPr>
        <p:sp>
          <p:nvSpPr>
            <p:cNvPr id="295" name="Google Shape;295;p23"/>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23"/>
          <p:cNvGrpSpPr/>
          <p:nvPr/>
        </p:nvGrpSpPr>
        <p:grpSpPr>
          <a:xfrm>
            <a:off x="4935962" y="1550340"/>
            <a:ext cx="484172" cy="484200"/>
            <a:chOff x="570875" y="4322250"/>
            <a:chExt cx="443300" cy="443325"/>
          </a:xfrm>
        </p:grpSpPr>
        <p:sp>
          <p:nvSpPr>
            <p:cNvPr id="298" name="Google Shape;298;p2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0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0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0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00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3"/>
          <p:cNvSpPr/>
          <p:nvPr/>
        </p:nvSpPr>
        <p:spPr>
          <a:xfrm rot="1892490">
            <a:off x="7175182" y="1112575"/>
            <a:ext cx="275600" cy="26315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rot="-931596">
            <a:off x="6611571" y="1950628"/>
            <a:ext cx="186411" cy="1779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txBox="1"/>
          <p:nvPr>
            <p:ph idx="12" type="sldNum"/>
          </p:nvPr>
        </p:nvSpPr>
        <p:spPr>
          <a:xfrm>
            <a:off x="8556775" y="4812625"/>
            <a:ext cx="587100" cy="3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