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forms/w9p7GbEGvtYkVJY72" TargetMode="External"/><Relationship Id="rId4" Type="http://schemas.openxmlformats.org/officeDocument/2006/relationships/hyperlink" Target="https://goo.gl/forms/Of0D6ld94ErZVrjl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tumlta.github.io/ML-Assignment3/index.html" TargetMode="External"/><Relationship Id="rId4" Type="http://schemas.openxmlformats.org/officeDocument/2006/relationships/hyperlink" Target="https://docs.google.com/document/d/1SvPbF7OisOj_MGTNi8bmvg4bLxaN5Z4xJ5v3xDmjmFE/edit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forms/ckh0HZc38dLts0xk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ntu.mlta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lides.com/sunprinces/deck-16#/2%EF%BC%89" TargetMode="External"/><Relationship Id="rId4" Type="http://schemas.openxmlformats.org/officeDocument/2006/relationships/hyperlink" Target="https://www.kaggle.com/t/09478bd1f6fa4fd8869a3cf4cb70cce0" TargetMode="External"/><Relationship Id="rId5" Type="http://schemas.openxmlformats.org/officeDocument/2006/relationships/hyperlink" Target="https://ntumlta.github.io/ML-Assignment3/index.html" TargetMode="External"/><Relationship Id="rId6" Type="http://schemas.openxmlformats.org/officeDocument/2006/relationships/hyperlink" Target="https://docs.google.com/document/d/1SvPbF7OisOj_MGTNi8bmvg4bLxaN5Z4xJ5v3xDmjmFE/edit?usp=sharing" TargetMode="External"/><Relationship Id="rId7" Type="http://schemas.openxmlformats.org/officeDocument/2006/relationships/hyperlink" Target="https://goo.gl/forms/w9p7GbEGvtYkVJY72" TargetMode="External"/><Relationship Id="rId8" Type="http://schemas.openxmlformats.org/officeDocument/2006/relationships/hyperlink" Target="https://goo.gl/forms/Of0D6ld94ErZVrjl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2%EF%BC%8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t/09478bd1f6fa4fd8869a3cf4cb70cce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rgbClr val="000000"/>
                </a:solidFill>
              </a:rPr>
              <a:t>Machine Learning </a:t>
            </a:r>
            <a:r>
              <a:rPr lang="zh-TW" sz="5200">
                <a:solidFill>
                  <a:srgbClr val="660000"/>
                </a:solidFill>
              </a:rPr>
              <a:t>HW3</a:t>
            </a:r>
            <a:endParaRPr sz="5200">
              <a:solidFill>
                <a:srgbClr val="660000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TAs</a:t>
            </a:r>
            <a:endParaRPr sz="2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ntu.mlta@gmail.com</a:t>
            </a:r>
            <a:endParaRPr sz="2800">
              <a:solidFill>
                <a:srgbClr val="0C343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github上ML2017</a:t>
            </a:r>
            <a:r>
              <a:rPr lang="zh-TW"/>
              <a:t>FALL</a:t>
            </a:r>
            <a:r>
              <a:rPr lang="zh-TW"/>
              <a:t>/hw3/裡面請至少包含：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files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model參數 (Make sure it can be downloaded by your script.)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(*</a:t>
            </a:r>
            <a:r>
              <a:rPr lang="zh-TW">
                <a:solidFill>
                  <a:srgbClr val="FF0000"/>
                </a:solidFill>
              </a:rPr>
              <a:t>請將model download到與script相同的位置</a:t>
            </a:r>
            <a:r>
              <a:rPr lang="zh-TW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以下的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路徑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，助教在跑的時候會另外指定，請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保留可更改的彈性，不要寫死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hw3_train.sh &lt;training data&gt;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 data: train.csv的路徑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hw3_test.sh  &lt;testing data&gt;  &lt;prediction file&gt;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testing data: test.csv的路徑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prediction file: 結果的csv檔路徑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(除非有狀況，不然原則上助教只會跑testing，不會跑training，因次請用讀取model參數的方式進行predict。)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leaderboard的simple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leaderboard的simple baseline分數 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2017/11/09 23:59 (GMT+8)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前超過public simple baseline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kaggle排名前五名(且願意上台跟大家分享的同學)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其中，前五名排名以public平均為準，屆時助教會公布名單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Kaggle Rank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b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遲交：</a:t>
            </a:r>
            <a:r>
              <a:rPr lang="zh-TW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https://goo.gl/forms/w9p7GbEGvtYkVJY72</a:t>
            </a:r>
            <a:b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Code遲交：</a:t>
            </a:r>
            <a:r>
              <a:rPr lang="zh-TW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https://goo.gl/forms/Of0D6ld94ErZVrjl2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遲交才必需填寫)</a:t>
            </a:r>
            <a:b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Github再填表單，助教會根據表單填寫時間當作繳交時間。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Other Policy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-77625" y="1163313"/>
            <a:ext cx="90954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 請說明你實作的 CNN model，其模型架構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 承上題，請用與上述 CNN 接近的參數量，實做簡單的 DNN model，其模型架構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和準確率為何？試與上題結果做比較，並說明你觀察到了什麼？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 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觀察答錯的圖片中，哪些 class 彼此間容易用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混? 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[繪出 confusion matrix </a:t>
            </a:r>
            <a:r>
              <a:rPr b="1"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分析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 從(1)(2)可以發現，使用 CNN 的確有些好處，試繪出其 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saliency maps，觀察模型在做 classification 時，是 focus 在圖片的哪些部份？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6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%) 承(1)(2)，利用上課所提到的 gradient ascent 方法，觀察特定層的filter最容易被哪種圖片 activate。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284400" y="3705775"/>
            <a:ext cx="8859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作業網址參考</a:t>
            </a:r>
            <a:r>
              <a:rPr lang="zh-TW" sz="1600"/>
              <a:t>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https://ntumlta.github.io/ML-Assignment3/index.html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Report template: 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https://docs.google.com/document/d/1SvPbF7OisOj_MGTNi8bmvg4bLxaN5Z4xJ5v3xDmjmFE/edit?usp=sharing</a:t>
            </a:r>
            <a:endParaRPr sz="1600"/>
          </a:p>
        </p:txBody>
      </p:sp>
      <p:sp>
        <p:nvSpPr>
          <p:cNvPr id="225" name="Shape 225"/>
          <p:cNvSpPr txBox="1"/>
          <p:nvPr/>
        </p:nvSpPr>
        <p:spPr>
          <a:xfrm>
            <a:off x="3763275" y="720100"/>
            <a:ext cx="5458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[注意] 這次報告</a:t>
            </a:r>
            <a:r>
              <a:rPr b="1" lang="zh-TW" sz="1800">
                <a:solidFill>
                  <a:srgbClr val="FF0000"/>
                </a:solidFill>
              </a:rPr>
              <a:t>建議頁數為三頁，請盡量精簡內容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332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Report.pdf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小老師制度（手把手教學）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11/09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以前超過simple baseline並願意在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11/10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在上課時間教導同學撰寫作業三程式，請填寫一下表單：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https://goo.gl/forms/ckh0HZc38dLts0xk1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11/09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將公布小老師名單在作業網頁，人數太多將以符合以下標準的同學為主:</a:t>
            </a:r>
            <a:b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1. 沒有當過小老師 </a:t>
            </a:r>
            <a:b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 Kaggle Public Leaderboard成績排名較高 (但請不要因此想overfit public set)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➢"/>
            </a:pP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小老師當次成績+1%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ntu.mlta@gmail.com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http://slides.com/sunprinces/deck-16#/2）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https://www.kaggle.com/t/09478bd1f6fa4fd8869a3cf4cb70cce0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/>
              <a:t>作業網址：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https://ntumlta.github.io/ML-Assignment3/index.html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Report template: 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https://docs.google.com/document/d/1SvPbF7OisOj_MGTNi8bmvg4bLxaN5Z4xJ5v3xDmjmFE/edit?usp=sharing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Report遲交：</a:t>
            </a: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https://goo.gl/forms/w9p7GbEGvtYkVJY72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Code遲交：</a:t>
            </a: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https://goo.gl/forms/Of0D6ld94ErZVrjl2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 and Policy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請使用CNN實作model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請附上訓練好的model (及其參數)至github release或dropbox，並於hw3_test.sh中寫下載的command（請參照以下網站中方法：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http://slides.com/sunprinces/deck-16#/2）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hw3_test.sh要在10分鐘內跑完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Available Toolkit Versions: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Python3.5+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僅可使用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pandas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以及python standard library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可額外使用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tensorflow1.3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keras2.0.8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pytorch0.2.0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pic>
        <p:nvPicPr>
          <p:cNvPr descr="dis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prised_Face_Emoji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MG_Face_Emoji.png"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al_Face_Emoji.png" id="133" name="Shape 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dly_Crying_Face_Emoji.png" id="134" name="Shape 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_Emoji_with_Eyes_Opened.png" id="135" name="Shape 1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_Angry_Emoji.png" id="136" name="Shape 1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1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350" y="234077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4725" y="500025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49" name="Shape 1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0(生氣)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1(厭惡)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2(恐懼)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3(高興)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4(難過)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7373800" y="37656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5(驚訝)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7152350" y="1775325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6(中立)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374525" y="4107025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data: about 28000 images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66025" y="4422550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data: about 7000 images (a half will be public test)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[label], [48*48個灰階強度(intensity)值] (0為黑, 255為白)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6543250" y="697625"/>
            <a:ext cx="1506000" cy="912000"/>
            <a:chOff x="6543250" y="926225"/>
            <a:chExt cx="1506000" cy="912000"/>
          </a:xfrm>
        </p:grpSpPr>
        <p:grpSp>
          <p:nvGrpSpPr>
            <p:cNvPr id="166" name="Shape 166"/>
            <p:cNvGrpSpPr/>
            <p:nvPr/>
          </p:nvGrpSpPr>
          <p:grpSpPr>
            <a:xfrm>
              <a:off x="6543250" y="1228625"/>
              <a:ext cx="1506000" cy="609600"/>
              <a:chOff x="752950" y="2087225"/>
              <a:chExt cx="1506000" cy="609600"/>
            </a:xfrm>
          </p:grpSpPr>
          <p:cxnSp>
            <p:nvCxnSpPr>
              <p:cNvPr id="167" name="Shape 167"/>
              <p:cNvCxnSpPr/>
              <p:nvPr/>
            </p:nvCxnSpPr>
            <p:spPr>
              <a:xfrm>
                <a:off x="752950" y="20872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752950" y="22396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9" name="Shape 169"/>
              <p:cNvCxnSpPr/>
              <p:nvPr/>
            </p:nvCxnSpPr>
            <p:spPr>
              <a:xfrm>
                <a:off x="752950" y="23920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0" name="Shape 170"/>
              <p:cNvCxnSpPr/>
              <p:nvPr/>
            </p:nvCxnSpPr>
            <p:spPr>
              <a:xfrm>
                <a:off x="752950" y="25444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1" name="Shape 171"/>
              <p:cNvCxnSpPr/>
              <p:nvPr/>
            </p:nvCxnSpPr>
            <p:spPr>
              <a:xfrm>
                <a:off x="752950" y="26968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72" name="Shape 172"/>
            <p:cNvSpPr txBox="1"/>
            <p:nvPr/>
          </p:nvSpPr>
          <p:spPr>
            <a:xfrm>
              <a:off x="7024100" y="926225"/>
              <a:ext cx="5019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48</a:t>
              </a:r>
              <a:endParaRPr sz="1200"/>
            </a:p>
          </p:txBody>
        </p:sp>
      </p:grpSp>
      <p:sp>
        <p:nvSpPr>
          <p:cNvPr id="173" name="Shape 173"/>
          <p:cNvSpPr txBox="1"/>
          <p:nvPr/>
        </p:nvSpPr>
        <p:spPr>
          <a:xfrm>
            <a:off x="402275" y="1294025"/>
            <a:ext cx="339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&lt;hint&gt; use numpy.reshape function</a:t>
            </a:r>
            <a:endParaRPr sz="1200"/>
          </a:p>
        </p:txBody>
      </p:sp>
      <p:pic>
        <p:nvPicPr>
          <p:cNvPr descr="data-format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1736450"/>
            <a:ext cx="7155349" cy="33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11700" y="1407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kaggle_url：</a:t>
            </a:r>
            <a:r>
              <a:rPr lang="zh-TW" sz="16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https://www.kaggle.com/t/09478bd1f6fa4fd8869a3cf4cb70cce0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請至kaggle創帳號登入，需綁定NTU信箱。</a:t>
            </a:r>
            <a:endParaRPr baseline="-25000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隊名:學號_任意名稱(ex.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b02902000_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大金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一級棒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)，旁聽同學請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set的資料將被分為兩份，一半為public，另一半為private。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kaggle名稱錯誤者將不會得到任何kaggle上分數。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本次作業為期三週，strong baseline將在第二週結束時公布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請預測test set中七千多筆資料並將結果上傳Kaggle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Kaggle: </a:t>
            </a:r>
            <a:r>
              <a:rPr lang="zh-TW">
                <a:solidFill>
                  <a:srgbClr val="FF0000"/>
                </a:solidFill>
              </a:rPr>
              <a:t>2017/11/16 11:59 p.m.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report, github</a:t>
            </a:r>
            <a:r>
              <a:rPr lang="zh-TW">
                <a:solidFill>
                  <a:srgbClr val="FF0000"/>
                </a:solidFill>
              </a:rPr>
              <a:t>: 2017/11/17 11:59 p.m. (GMT+8)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