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5" r:id="rId3"/>
    <p:sldId id="272" r:id="rId4"/>
    <p:sldId id="271" r:id="rId5"/>
    <p:sldId id="266" r:id="rId6"/>
    <p:sldId id="267" r:id="rId7"/>
    <p:sldId id="268" r:id="rId8"/>
    <p:sldId id="270"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B76D"/>
    <a:srgbClr val="4172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15"/>
    <p:restoredTop sz="70272"/>
  </p:normalViewPr>
  <p:slideViewPr>
    <p:cSldViewPr snapToGrid="0" snapToObjects="1">
      <p:cViewPr varScale="1">
        <p:scale>
          <a:sx n="104" d="100"/>
          <a:sy n="104" d="100"/>
        </p:scale>
        <p:origin x="1928" y="200"/>
      </p:cViewPr>
      <p:guideLst/>
    </p:cSldViewPr>
  </p:slideViewPr>
  <p:notesTextViewPr>
    <p:cViewPr>
      <p:scale>
        <a:sx n="140" d="100"/>
        <a:sy n="14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BC7415-E1F5-8744-B018-2E348807E677}" type="datetimeFigureOut">
              <a:rPr lang="en-US" smtClean="0"/>
              <a:t>10/16/20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F69042-EDB0-B84D-8327-E8B9B1F2A63C}" type="slidenum">
              <a:rPr lang="en-US" smtClean="0"/>
              <a:t>‹#›</a:t>
            </a:fld>
            <a:endParaRPr lang="en-US"/>
          </a:p>
        </p:txBody>
      </p:sp>
    </p:spTree>
    <p:extLst>
      <p:ext uri="{BB962C8B-B14F-4D97-AF65-F5344CB8AC3E}">
        <p14:creationId xmlns:p14="http://schemas.microsoft.com/office/powerpoint/2010/main" val="3021846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everybody. I'm Ben Rombaut, and my project proposal is titled "Am I Breaking my Client's Code? An Analysis of Breaking Changes in the </a:t>
            </a:r>
            <a:r>
              <a:rPr lang="en-US" dirty="0" err="1"/>
              <a:t>npm</a:t>
            </a:r>
            <a:r>
              <a:rPr lang="en-US" dirty="0"/>
              <a:t> Ecosystem".</a:t>
            </a:r>
          </a:p>
        </p:txBody>
      </p:sp>
      <p:sp>
        <p:nvSpPr>
          <p:cNvPr id="4" name="Slide Number Placeholder 3"/>
          <p:cNvSpPr>
            <a:spLocks noGrp="1"/>
          </p:cNvSpPr>
          <p:nvPr>
            <p:ph type="sldNum" sz="quarter" idx="5"/>
          </p:nvPr>
        </p:nvSpPr>
        <p:spPr/>
        <p:txBody>
          <a:bodyPr/>
          <a:lstStyle/>
          <a:p>
            <a:fld id="{77F69042-EDB0-B84D-8327-E8B9B1F2A63C}" type="slidenum">
              <a:rPr lang="en-US" smtClean="0"/>
              <a:t>1</a:t>
            </a:fld>
            <a:endParaRPr lang="en-US"/>
          </a:p>
        </p:txBody>
      </p:sp>
    </p:spTree>
    <p:extLst>
      <p:ext uri="{BB962C8B-B14F-4D97-AF65-F5344CB8AC3E}">
        <p14:creationId xmlns:p14="http://schemas.microsoft.com/office/powerpoint/2010/main" val="38924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Prior research shows that code reuse is related to the improvement of developer's productivity, software quality, and time-to-market of software products. Software ecosystems arose as an important mechanism to promote and support code reuse in the form of package platforms. These platforms are built on the notion of dependencies between packages, where software dependency relationships enables a client package to reuse a certain version of a provider package. Packages in a software ecosystem often release versions containing bug fixes, new functionalities, and security enhancements. Therefor, updating the provider version is an important maintenance task for client packages. </a:t>
            </a:r>
          </a:p>
          <a:p>
            <a:endParaRPr lang="en-US" dirty="0"/>
          </a:p>
          <a:p>
            <a:endParaRPr lang="en-US" dirty="0"/>
          </a:p>
        </p:txBody>
      </p:sp>
      <p:sp>
        <p:nvSpPr>
          <p:cNvPr id="4" name="Slide Number Placeholder 3"/>
          <p:cNvSpPr>
            <a:spLocks noGrp="1"/>
          </p:cNvSpPr>
          <p:nvPr>
            <p:ph type="sldNum" sz="quarter" idx="5"/>
          </p:nvPr>
        </p:nvSpPr>
        <p:spPr/>
        <p:txBody>
          <a:bodyPr/>
          <a:lstStyle/>
          <a:p>
            <a:fld id="{77F69042-EDB0-B84D-8327-E8B9B1F2A63C}" type="slidenum">
              <a:rPr lang="en-US" smtClean="0"/>
              <a:t>2</a:t>
            </a:fld>
            <a:endParaRPr lang="en-US"/>
          </a:p>
        </p:txBody>
      </p:sp>
    </p:spTree>
    <p:extLst>
      <p:ext uri="{BB962C8B-B14F-4D97-AF65-F5344CB8AC3E}">
        <p14:creationId xmlns:p14="http://schemas.microsoft.com/office/powerpoint/2010/main" val="3787349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However, these updates sometimes include breaking change. Semantic versioning, which takes the form of major dot minor dot patch updates, allows package providers to specify when an update contains a breaking change by incrementing specifically the major version. However, versioning decisions are still often made by humans, and humans often version irrationally. Humans are also fallible, and sometimes miscategorise a commit, or somebody else’s code may break your code, because you’re using theirs in a way they haven’t foreseen. </a:t>
            </a:r>
            <a:endParaRPr lang="en-US" dirty="0"/>
          </a:p>
          <a:p>
            <a:endParaRPr lang="en-US" dirty="0"/>
          </a:p>
        </p:txBody>
      </p:sp>
      <p:sp>
        <p:nvSpPr>
          <p:cNvPr id="4" name="Slide Number Placeholder 3"/>
          <p:cNvSpPr>
            <a:spLocks noGrp="1"/>
          </p:cNvSpPr>
          <p:nvPr>
            <p:ph type="sldNum" sz="quarter" idx="5"/>
          </p:nvPr>
        </p:nvSpPr>
        <p:spPr/>
        <p:txBody>
          <a:bodyPr/>
          <a:lstStyle/>
          <a:p>
            <a:fld id="{77F69042-EDB0-B84D-8327-E8B9B1F2A63C}" type="slidenum">
              <a:rPr lang="en-US" smtClean="0"/>
              <a:t>3</a:t>
            </a:fld>
            <a:endParaRPr lang="en-US"/>
          </a:p>
        </p:txBody>
      </p:sp>
    </p:spTree>
    <p:extLst>
      <p:ext uri="{BB962C8B-B14F-4D97-AF65-F5344CB8AC3E}">
        <p14:creationId xmlns:p14="http://schemas.microsoft.com/office/powerpoint/2010/main" val="3008640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Greenkeeper is a tool that owners of a repository can integrate with their project. It sits between </a:t>
            </a:r>
            <a:r>
              <a:rPr lang="en-CA" sz="1200" kern="1200" dirty="0" err="1">
                <a:solidFill>
                  <a:schemeClr val="tx1"/>
                </a:solidFill>
                <a:effectLst/>
                <a:latin typeface="+mn-lt"/>
                <a:ea typeface="+mn-ea"/>
                <a:cs typeface="+mn-cs"/>
              </a:rPr>
              <a:t>npm</a:t>
            </a:r>
            <a:r>
              <a:rPr lang="en-CA" sz="1200" kern="1200" dirty="0">
                <a:solidFill>
                  <a:schemeClr val="tx1"/>
                </a:solidFill>
                <a:effectLst/>
                <a:latin typeface="+mn-lt"/>
                <a:ea typeface="+mn-ea"/>
                <a:cs typeface="+mn-cs"/>
              </a:rPr>
              <a:t> and GitHub, observing all of the modules their repository depends on. Each time one of these dependencies is updated, Greenkeeper opens a new branch with that update. The repository’s CI tests run, and Greenkeeper watches them to see whether they pass or fail. Based on the test results and the client’s dependency version definitions, Greenkeeper will open up an issue report in the client’s repository with information stating which dependency update caused the problem. </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US" dirty="0"/>
          </a:p>
          <a:p>
            <a:endParaRPr lang="en-US" dirty="0"/>
          </a:p>
        </p:txBody>
      </p:sp>
      <p:sp>
        <p:nvSpPr>
          <p:cNvPr id="4" name="Slide Number Placeholder 3"/>
          <p:cNvSpPr>
            <a:spLocks noGrp="1"/>
          </p:cNvSpPr>
          <p:nvPr>
            <p:ph type="sldNum" sz="quarter" idx="5"/>
          </p:nvPr>
        </p:nvSpPr>
        <p:spPr/>
        <p:txBody>
          <a:bodyPr/>
          <a:lstStyle/>
          <a:p>
            <a:fld id="{77F69042-EDB0-B84D-8327-E8B9B1F2A63C}" type="slidenum">
              <a:rPr lang="en-US" smtClean="0"/>
              <a:t>4</a:t>
            </a:fld>
            <a:endParaRPr lang="en-US"/>
          </a:p>
        </p:txBody>
      </p:sp>
    </p:spTree>
    <p:extLst>
      <p:ext uri="{BB962C8B-B14F-4D97-AF65-F5344CB8AC3E}">
        <p14:creationId xmlns:p14="http://schemas.microsoft.com/office/powerpoint/2010/main" val="780767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project proposes to examine these issue reports created by Greenkeeper to determine characteristics of changes in provider packages that cause build failures in client packages, as well as what action is needed on the client’s part to resolve their build. </a:t>
            </a:r>
          </a:p>
          <a:p>
            <a:endParaRPr lang="en-US" dirty="0"/>
          </a:p>
          <a:p>
            <a:r>
              <a:rPr lang="en-US" dirty="0"/>
              <a:t>Specifically, I look to answer the following research questions</a:t>
            </a:r>
          </a:p>
          <a:p>
            <a:r>
              <a:rPr lang="en-CA" sz="1200" i="1" kern="1200" dirty="0">
                <a:solidFill>
                  <a:schemeClr val="tx1"/>
                </a:solidFill>
                <a:effectLst/>
                <a:latin typeface="+mn-lt"/>
                <a:ea typeface="+mn-ea"/>
                <a:cs typeface="+mn-cs"/>
              </a:rPr>
              <a:t>How often patch, minor, and major updates of the dependency break a client’s build? </a:t>
            </a:r>
            <a:endParaRPr lang="en-CA" dirty="0"/>
          </a:p>
          <a:p>
            <a:r>
              <a:rPr lang="en-CA" sz="1200" i="1" kern="1200" dirty="0">
                <a:solidFill>
                  <a:schemeClr val="tx1"/>
                </a:solidFill>
                <a:effectLst/>
                <a:latin typeface="+mn-lt"/>
                <a:ea typeface="+mn-ea"/>
                <a:cs typeface="+mn-cs"/>
              </a:rPr>
              <a:t>What types of change do client packages need to perform to recover from a build breakage?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To what extent do issue reports filed with a provider package originate from a broken build in a client?</a:t>
            </a:r>
            <a:endParaRPr lang="en-CA" dirty="0"/>
          </a:p>
          <a:p>
            <a:endParaRPr lang="en-US" dirty="0"/>
          </a:p>
        </p:txBody>
      </p:sp>
      <p:sp>
        <p:nvSpPr>
          <p:cNvPr id="4" name="Slide Number Placeholder 3"/>
          <p:cNvSpPr>
            <a:spLocks noGrp="1"/>
          </p:cNvSpPr>
          <p:nvPr>
            <p:ph type="sldNum" sz="quarter" idx="5"/>
          </p:nvPr>
        </p:nvSpPr>
        <p:spPr/>
        <p:txBody>
          <a:bodyPr/>
          <a:lstStyle/>
          <a:p>
            <a:fld id="{77F69042-EDB0-B84D-8327-E8B9B1F2A63C}" type="slidenum">
              <a:rPr lang="en-US" smtClean="0"/>
              <a:t>5</a:t>
            </a:fld>
            <a:endParaRPr lang="en-US"/>
          </a:p>
        </p:txBody>
      </p:sp>
    </p:spTree>
    <p:extLst>
      <p:ext uri="{BB962C8B-B14F-4D97-AF65-F5344CB8AC3E}">
        <p14:creationId xmlns:p14="http://schemas.microsoft.com/office/powerpoint/2010/main" val="3712833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The data set for this project has been built using the GitHub API, and is based on GitHub projects that have integrated with Greenkeeper. It contains all commits related to issues reported by Greenkeeper, all issue reports for all projects, all comments on these issue reports, and all events on issue reports (e.g. tags, updates, etc.). There is additional data that has been been collected, like package dependency information from the </a:t>
            </a:r>
            <a:r>
              <a:rPr lang="en-CA" sz="1200" kern="1200" dirty="0" err="1">
                <a:solidFill>
                  <a:schemeClr val="tx1"/>
                </a:solidFill>
                <a:effectLst/>
                <a:latin typeface="+mn-lt"/>
                <a:ea typeface="+mn-ea"/>
                <a:cs typeface="+mn-cs"/>
              </a:rPr>
              <a:t>npm</a:t>
            </a:r>
            <a:r>
              <a:rPr lang="en-CA" sz="1200" kern="1200" dirty="0">
                <a:solidFill>
                  <a:schemeClr val="tx1"/>
                </a:solidFill>
                <a:effectLst/>
                <a:latin typeface="+mn-lt"/>
                <a:ea typeface="+mn-ea"/>
                <a:cs typeface="+mn-cs"/>
              </a:rPr>
              <a:t> registry, but at the moment I’m not sure if that will be useful for the analysis.</a:t>
            </a:r>
            <a:endParaRPr lang="en-CA" dirty="0"/>
          </a:p>
        </p:txBody>
      </p:sp>
      <p:sp>
        <p:nvSpPr>
          <p:cNvPr id="4" name="Slide Number Placeholder 3"/>
          <p:cNvSpPr>
            <a:spLocks noGrp="1"/>
          </p:cNvSpPr>
          <p:nvPr>
            <p:ph type="sldNum" sz="quarter" idx="5"/>
          </p:nvPr>
        </p:nvSpPr>
        <p:spPr/>
        <p:txBody>
          <a:bodyPr/>
          <a:lstStyle/>
          <a:p>
            <a:fld id="{77F69042-EDB0-B84D-8327-E8B9B1F2A63C}" type="slidenum">
              <a:rPr lang="en-US" smtClean="0"/>
              <a:t>6</a:t>
            </a:fld>
            <a:endParaRPr lang="en-US"/>
          </a:p>
        </p:txBody>
      </p:sp>
    </p:spTree>
    <p:extLst>
      <p:ext uri="{BB962C8B-B14F-4D97-AF65-F5344CB8AC3E}">
        <p14:creationId xmlns:p14="http://schemas.microsoft.com/office/powerpoint/2010/main" val="280204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package name and version of the provider that broke the clients build can be extracted from the majority of issue reports opened by Greenkeeper. This information can be used to answer the first research question of what type of  provider updates break a client's build. The format of the issues opened by Greenkeeper isn’t consistent, and some of them don’t contain the prior dependency version, which may pose a challenge for ensuring we can determine the dependency version ranges that break the client’s build.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To answer the second research question, the commits for the client’s package will have to be examined in order to find the commits that fix the client’s build. Once these commits have been identified, further metrics, such as commit size and modified files, can be used to identify types of changes client’s make to recover from a build breakage. We could even do some sentimental analysis on the comments left by developers on the broken build reports to try and determine whether they find these reports helpful in resolving their build.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To answer the third research question, which looks at whether issue reports filed with a provider package originate from a broken build in a client, the comments on build failure issues in the client package will have to be analyzed for links back to the provider package. Some manual analysis is going to have to be done first to ensure these links can be found.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7F69042-EDB0-B84D-8327-E8B9B1F2A63C}" type="slidenum">
              <a:rPr lang="en-US" smtClean="0"/>
              <a:t>7</a:t>
            </a:fld>
            <a:endParaRPr lang="en-US"/>
          </a:p>
        </p:txBody>
      </p:sp>
    </p:spTree>
    <p:extLst>
      <p:ext uri="{BB962C8B-B14F-4D97-AF65-F5344CB8AC3E}">
        <p14:creationId xmlns:p14="http://schemas.microsoft.com/office/powerpoint/2010/main" val="2898479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 terms of related papers, Xavier et al. conducted a large-scale study in 2017 on API breaking changes in the Java ecosystem. They used a tool named APIDIFF to compare two versions of a library and lists all syntactic changes in public elements. My study takes inspiration from their RQs to examine the </a:t>
            </a:r>
            <a:r>
              <a:rPr lang="en-CA" sz="1200" kern="1200" dirty="0" err="1">
                <a:solidFill>
                  <a:schemeClr val="tx1"/>
                </a:solidFill>
                <a:effectLst/>
                <a:latin typeface="+mn-lt"/>
                <a:ea typeface="+mn-ea"/>
                <a:cs typeface="+mn-cs"/>
              </a:rPr>
              <a:t>npm</a:t>
            </a:r>
            <a:r>
              <a:rPr lang="en-CA" sz="1200" kern="1200" dirty="0">
                <a:solidFill>
                  <a:schemeClr val="tx1"/>
                </a:solidFill>
                <a:effectLst/>
                <a:latin typeface="+mn-lt"/>
                <a:ea typeface="+mn-ea"/>
                <a:cs typeface="+mn-cs"/>
              </a:rPr>
              <a:t> ecosystem, but the methodology and ecosystem are different.</a:t>
            </a:r>
          </a:p>
          <a:p>
            <a:endParaRPr lang="en-CA" dirty="0"/>
          </a:p>
          <a:p>
            <a:r>
              <a:rPr lang="en-CA" sz="1200" kern="1200" dirty="0" err="1">
                <a:solidFill>
                  <a:schemeClr val="tx1"/>
                </a:solidFill>
                <a:effectLst/>
                <a:latin typeface="+mn-lt"/>
                <a:ea typeface="+mn-ea"/>
                <a:cs typeface="+mn-cs"/>
              </a:rPr>
              <a:t>Cogo</a:t>
            </a:r>
            <a:r>
              <a:rPr lang="en-CA" sz="1200" kern="1200" dirty="0">
                <a:solidFill>
                  <a:schemeClr val="tx1"/>
                </a:solidFill>
                <a:effectLst/>
                <a:latin typeface="+mn-lt"/>
                <a:ea typeface="+mn-ea"/>
                <a:cs typeface="+mn-cs"/>
              </a:rPr>
              <a:t> et al. found in their study on dependency downgrades in the </a:t>
            </a:r>
            <a:r>
              <a:rPr lang="en-CA" sz="1200" kern="1200" dirty="0" err="1">
                <a:solidFill>
                  <a:schemeClr val="tx1"/>
                </a:solidFill>
                <a:effectLst/>
                <a:latin typeface="+mn-lt"/>
                <a:ea typeface="+mn-ea"/>
                <a:cs typeface="+mn-cs"/>
              </a:rPr>
              <a:t>npm</a:t>
            </a:r>
            <a:r>
              <a:rPr lang="en-CA" sz="1200" kern="1200" dirty="0">
                <a:solidFill>
                  <a:schemeClr val="tx1"/>
                </a:solidFill>
                <a:effectLst/>
                <a:latin typeface="+mn-lt"/>
                <a:ea typeface="+mn-ea"/>
                <a:cs typeface="+mn-cs"/>
              </a:rPr>
              <a:t> ecosystem this year that provider packages that break the client’s build cause them to downgrade the dependency. However, they did not look into the types of changes that caused these issues or what other steps clients take to resolve the build issue, other than downgrading the dependency. My project aims to extend their analysis in this regard. </a:t>
            </a:r>
          </a:p>
          <a:p>
            <a:endParaRPr lang="en-CA" sz="1200" kern="1200" dirty="0">
              <a:solidFill>
                <a:schemeClr val="tx1"/>
              </a:solidFill>
              <a:effectLst/>
              <a:latin typeface="+mn-lt"/>
              <a:ea typeface="+mn-ea"/>
              <a:cs typeface="+mn-cs"/>
            </a:endParaRPr>
          </a:p>
          <a:p>
            <a:r>
              <a:rPr lang="en-CA" sz="1200" dirty="0" err="1"/>
              <a:t>Mirhosseini</a:t>
            </a:r>
            <a:r>
              <a:rPr lang="en-CA" sz="1200" dirty="0"/>
              <a:t> et al. conducted a study on why developers neglect to update software dependencies, and how effective Greenkeeper other tools are at helping developers keep their dependencies up to date. They found these tools to be useful, and that one of the primary reasons why developers don’t update their dependencies is due to the fear of breaking changes. I want to build on this study by specifically looking into how breaking changes are resolved by developers.</a:t>
            </a:r>
          </a:p>
          <a:p>
            <a:endParaRPr lang="en-CA" sz="1200" dirty="0"/>
          </a:p>
          <a:p>
            <a:endParaRPr lang="en-CA" sz="1200" dirty="0"/>
          </a:p>
          <a:p>
            <a:endParaRPr lang="en-CA" sz="1200" dirty="0"/>
          </a:p>
          <a:p>
            <a:endParaRPr lang="en-US" dirty="0"/>
          </a:p>
        </p:txBody>
      </p:sp>
      <p:sp>
        <p:nvSpPr>
          <p:cNvPr id="4" name="Slide Number Placeholder 3"/>
          <p:cNvSpPr>
            <a:spLocks noGrp="1"/>
          </p:cNvSpPr>
          <p:nvPr>
            <p:ph type="sldNum" sz="quarter" idx="5"/>
          </p:nvPr>
        </p:nvSpPr>
        <p:spPr/>
        <p:txBody>
          <a:bodyPr/>
          <a:lstStyle/>
          <a:p>
            <a:fld id="{77F69042-EDB0-B84D-8327-E8B9B1F2A63C}" type="slidenum">
              <a:rPr lang="en-US" smtClean="0"/>
              <a:t>8</a:t>
            </a:fld>
            <a:endParaRPr lang="en-US"/>
          </a:p>
        </p:txBody>
      </p:sp>
    </p:spTree>
    <p:extLst>
      <p:ext uri="{BB962C8B-B14F-4D97-AF65-F5344CB8AC3E}">
        <p14:creationId xmlns:p14="http://schemas.microsoft.com/office/powerpoint/2010/main" val="251924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summary, while being able to reuse packages from other providers is incredibly beneficial, it can also lead to them breaking your build.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Greenkeeper is a tool for repository owners to monitor their dependencies, runs the CI pipeline when new updates are available, and opens an issue report if the </a:t>
            </a:r>
            <a:r>
              <a:rPr lang="en-CA" sz="1200" kern="1200" dirty="0">
                <a:solidFill>
                  <a:schemeClr val="tx1"/>
                </a:solidFill>
                <a:effectLst/>
                <a:latin typeface="+mn-lt"/>
                <a:ea typeface="+mn-ea"/>
                <a:cs typeface="+mn-cs"/>
              </a:rPr>
              <a:t>dependency update caused a problem.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My project proposes to look at changes made by package providers that break a client’s build, as well as how client’s resolve their build breakage. A dataset of issue reports created in client repositories for dependency updates that broke their build will be used for this project.</a:t>
            </a:r>
          </a:p>
          <a:p>
            <a:endParaRPr lang="en-US" dirty="0"/>
          </a:p>
          <a:p>
            <a:endParaRPr lang="en-US" dirty="0"/>
          </a:p>
        </p:txBody>
      </p:sp>
      <p:sp>
        <p:nvSpPr>
          <p:cNvPr id="4" name="Slide Number Placeholder 3"/>
          <p:cNvSpPr>
            <a:spLocks noGrp="1"/>
          </p:cNvSpPr>
          <p:nvPr>
            <p:ph type="sldNum" sz="quarter" idx="5"/>
          </p:nvPr>
        </p:nvSpPr>
        <p:spPr/>
        <p:txBody>
          <a:bodyPr/>
          <a:lstStyle/>
          <a:p>
            <a:fld id="{77F69042-EDB0-B84D-8327-E8B9B1F2A63C}" type="slidenum">
              <a:rPr lang="en-US" smtClean="0"/>
              <a:t>9</a:t>
            </a:fld>
            <a:endParaRPr lang="en-US"/>
          </a:p>
        </p:txBody>
      </p:sp>
    </p:spTree>
    <p:extLst>
      <p:ext uri="{BB962C8B-B14F-4D97-AF65-F5344CB8AC3E}">
        <p14:creationId xmlns:p14="http://schemas.microsoft.com/office/powerpoint/2010/main" val="120753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4C552-772A-0042-ADB4-5DA99DB669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5AF313-BF51-394F-B5CF-EFB9090441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2431DB-3005-D74D-84AF-767266985F0E}"/>
              </a:ext>
            </a:extLst>
          </p:cNvPr>
          <p:cNvSpPr>
            <a:spLocks noGrp="1"/>
          </p:cNvSpPr>
          <p:nvPr>
            <p:ph type="dt" sz="half" idx="10"/>
          </p:nvPr>
        </p:nvSpPr>
        <p:spPr/>
        <p:txBody>
          <a:bodyPr/>
          <a:lstStyle/>
          <a:p>
            <a:fld id="{EB2F50F0-7C30-AA40-B30B-9B94AFBE962E}" type="datetimeFigureOut">
              <a:rPr lang="en-US" smtClean="0"/>
              <a:t>10/16/20</a:t>
            </a:fld>
            <a:endParaRPr lang="en-US"/>
          </a:p>
        </p:txBody>
      </p:sp>
      <p:sp>
        <p:nvSpPr>
          <p:cNvPr id="5" name="Footer Placeholder 4">
            <a:extLst>
              <a:ext uri="{FF2B5EF4-FFF2-40B4-BE49-F238E27FC236}">
                <a16:creationId xmlns:a16="http://schemas.microsoft.com/office/drawing/2014/main" id="{D26A07D8-86D3-FB4D-9C87-BF31EF6BD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8712D5-A61A-9E4E-9019-27EC66A93B6D}"/>
              </a:ext>
            </a:extLst>
          </p:cNvPr>
          <p:cNvSpPr>
            <a:spLocks noGrp="1"/>
          </p:cNvSpPr>
          <p:nvPr>
            <p:ph type="sldNum" sz="quarter" idx="12"/>
          </p:nvPr>
        </p:nvSpPr>
        <p:spPr/>
        <p:txBody>
          <a:bodyPr/>
          <a:lstStyle/>
          <a:p>
            <a:fld id="{94AFE7B7-226F-7942-86CD-35EDED658535}" type="slidenum">
              <a:rPr lang="en-US" smtClean="0"/>
              <a:t>‹#›</a:t>
            </a:fld>
            <a:endParaRPr lang="en-US"/>
          </a:p>
        </p:txBody>
      </p:sp>
    </p:spTree>
    <p:extLst>
      <p:ext uri="{BB962C8B-B14F-4D97-AF65-F5344CB8AC3E}">
        <p14:creationId xmlns:p14="http://schemas.microsoft.com/office/powerpoint/2010/main" val="4192928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534F-1F3E-F443-8910-B45976014B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6D5A47-7A2D-0C4E-A4C9-9AF39A1063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799DC-3B0E-2346-9EAA-46CA5BA6D67B}"/>
              </a:ext>
            </a:extLst>
          </p:cNvPr>
          <p:cNvSpPr>
            <a:spLocks noGrp="1"/>
          </p:cNvSpPr>
          <p:nvPr>
            <p:ph type="dt" sz="half" idx="10"/>
          </p:nvPr>
        </p:nvSpPr>
        <p:spPr/>
        <p:txBody>
          <a:bodyPr/>
          <a:lstStyle/>
          <a:p>
            <a:fld id="{EB2F50F0-7C30-AA40-B30B-9B94AFBE962E}" type="datetimeFigureOut">
              <a:rPr lang="en-US" smtClean="0"/>
              <a:t>10/16/20</a:t>
            </a:fld>
            <a:endParaRPr lang="en-US"/>
          </a:p>
        </p:txBody>
      </p:sp>
      <p:sp>
        <p:nvSpPr>
          <p:cNvPr id="5" name="Footer Placeholder 4">
            <a:extLst>
              <a:ext uri="{FF2B5EF4-FFF2-40B4-BE49-F238E27FC236}">
                <a16:creationId xmlns:a16="http://schemas.microsoft.com/office/drawing/2014/main" id="{53AA0BD0-8B99-C445-A8CE-C346DFD01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38C59-8734-0A41-A4DB-83CCDD829709}"/>
              </a:ext>
            </a:extLst>
          </p:cNvPr>
          <p:cNvSpPr>
            <a:spLocks noGrp="1"/>
          </p:cNvSpPr>
          <p:nvPr>
            <p:ph type="sldNum" sz="quarter" idx="12"/>
          </p:nvPr>
        </p:nvSpPr>
        <p:spPr/>
        <p:txBody>
          <a:bodyPr/>
          <a:lstStyle/>
          <a:p>
            <a:fld id="{94AFE7B7-226F-7942-86CD-35EDED658535}" type="slidenum">
              <a:rPr lang="en-US" smtClean="0"/>
              <a:t>‹#›</a:t>
            </a:fld>
            <a:endParaRPr lang="en-US"/>
          </a:p>
        </p:txBody>
      </p:sp>
    </p:spTree>
    <p:extLst>
      <p:ext uri="{BB962C8B-B14F-4D97-AF65-F5344CB8AC3E}">
        <p14:creationId xmlns:p14="http://schemas.microsoft.com/office/powerpoint/2010/main" val="2618244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75EAEE-64C2-C247-9735-A52242FF3D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2DD55D-BC04-6842-9BFD-6233CB4934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0BD07C-DEE1-C14B-B4A8-B00BC4B6728B}"/>
              </a:ext>
            </a:extLst>
          </p:cNvPr>
          <p:cNvSpPr>
            <a:spLocks noGrp="1"/>
          </p:cNvSpPr>
          <p:nvPr>
            <p:ph type="dt" sz="half" idx="10"/>
          </p:nvPr>
        </p:nvSpPr>
        <p:spPr/>
        <p:txBody>
          <a:bodyPr/>
          <a:lstStyle/>
          <a:p>
            <a:fld id="{EB2F50F0-7C30-AA40-B30B-9B94AFBE962E}" type="datetimeFigureOut">
              <a:rPr lang="en-US" smtClean="0"/>
              <a:t>10/16/20</a:t>
            </a:fld>
            <a:endParaRPr lang="en-US"/>
          </a:p>
        </p:txBody>
      </p:sp>
      <p:sp>
        <p:nvSpPr>
          <p:cNvPr id="5" name="Footer Placeholder 4">
            <a:extLst>
              <a:ext uri="{FF2B5EF4-FFF2-40B4-BE49-F238E27FC236}">
                <a16:creationId xmlns:a16="http://schemas.microsoft.com/office/drawing/2014/main" id="{9B68B7EA-9DA6-B04D-80EE-1129F0815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60C66A-B114-234A-8B7C-A54777A2C8D1}"/>
              </a:ext>
            </a:extLst>
          </p:cNvPr>
          <p:cNvSpPr>
            <a:spLocks noGrp="1"/>
          </p:cNvSpPr>
          <p:nvPr>
            <p:ph type="sldNum" sz="quarter" idx="12"/>
          </p:nvPr>
        </p:nvSpPr>
        <p:spPr/>
        <p:txBody>
          <a:bodyPr/>
          <a:lstStyle/>
          <a:p>
            <a:fld id="{94AFE7B7-226F-7942-86CD-35EDED658535}" type="slidenum">
              <a:rPr lang="en-US" smtClean="0"/>
              <a:t>‹#›</a:t>
            </a:fld>
            <a:endParaRPr lang="en-US"/>
          </a:p>
        </p:txBody>
      </p:sp>
    </p:spTree>
    <p:extLst>
      <p:ext uri="{BB962C8B-B14F-4D97-AF65-F5344CB8AC3E}">
        <p14:creationId xmlns:p14="http://schemas.microsoft.com/office/powerpoint/2010/main" val="378330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73E4-BFEC-4E42-85ED-469D6E2AF0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44DD45-AA01-3B46-A19B-D4DC04BC3F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F85BCC-1321-C745-84E1-D5C2A68B566A}"/>
              </a:ext>
            </a:extLst>
          </p:cNvPr>
          <p:cNvSpPr>
            <a:spLocks noGrp="1"/>
          </p:cNvSpPr>
          <p:nvPr>
            <p:ph type="dt" sz="half" idx="10"/>
          </p:nvPr>
        </p:nvSpPr>
        <p:spPr/>
        <p:txBody>
          <a:bodyPr/>
          <a:lstStyle/>
          <a:p>
            <a:fld id="{EB2F50F0-7C30-AA40-B30B-9B94AFBE962E}" type="datetimeFigureOut">
              <a:rPr lang="en-US" smtClean="0"/>
              <a:t>10/16/20</a:t>
            </a:fld>
            <a:endParaRPr lang="en-US"/>
          </a:p>
        </p:txBody>
      </p:sp>
      <p:sp>
        <p:nvSpPr>
          <p:cNvPr id="5" name="Footer Placeholder 4">
            <a:extLst>
              <a:ext uri="{FF2B5EF4-FFF2-40B4-BE49-F238E27FC236}">
                <a16:creationId xmlns:a16="http://schemas.microsoft.com/office/drawing/2014/main" id="{59B6C350-D605-5B45-878F-E308EE905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D4379-437A-CB42-AEC1-02AEF47B03D8}"/>
              </a:ext>
            </a:extLst>
          </p:cNvPr>
          <p:cNvSpPr>
            <a:spLocks noGrp="1"/>
          </p:cNvSpPr>
          <p:nvPr>
            <p:ph type="sldNum" sz="quarter" idx="12"/>
          </p:nvPr>
        </p:nvSpPr>
        <p:spPr/>
        <p:txBody>
          <a:bodyPr/>
          <a:lstStyle/>
          <a:p>
            <a:fld id="{94AFE7B7-226F-7942-86CD-35EDED658535}" type="slidenum">
              <a:rPr lang="en-US" smtClean="0"/>
              <a:t>‹#›</a:t>
            </a:fld>
            <a:endParaRPr lang="en-US"/>
          </a:p>
        </p:txBody>
      </p:sp>
    </p:spTree>
    <p:extLst>
      <p:ext uri="{BB962C8B-B14F-4D97-AF65-F5344CB8AC3E}">
        <p14:creationId xmlns:p14="http://schemas.microsoft.com/office/powerpoint/2010/main" val="78682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0910-94A3-E040-A779-01F6D95C8C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222DB8-43CD-E644-947B-001498F105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70D540-D026-F24D-8358-3114D0AD59DD}"/>
              </a:ext>
            </a:extLst>
          </p:cNvPr>
          <p:cNvSpPr>
            <a:spLocks noGrp="1"/>
          </p:cNvSpPr>
          <p:nvPr>
            <p:ph type="dt" sz="half" idx="10"/>
          </p:nvPr>
        </p:nvSpPr>
        <p:spPr/>
        <p:txBody>
          <a:bodyPr/>
          <a:lstStyle/>
          <a:p>
            <a:fld id="{EB2F50F0-7C30-AA40-B30B-9B94AFBE962E}" type="datetimeFigureOut">
              <a:rPr lang="en-US" smtClean="0"/>
              <a:t>10/16/20</a:t>
            </a:fld>
            <a:endParaRPr lang="en-US"/>
          </a:p>
        </p:txBody>
      </p:sp>
      <p:sp>
        <p:nvSpPr>
          <p:cNvPr id="5" name="Footer Placeholder 4">
            <a:extLst>
              <a:ext uri="{FF2B5EF4-FFF2-40B4-BE49-F238E27FC236}">
                <a16:creationId xmlns:a16="http://schemas.microsoft.com/office/drawing/2014/main" id="{0229CFBD-68EC-2E45-A24E-C6CCBBFE0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6856E-43C1-464D-8EDA-E52EBF29CD60}"/>
              </a:ext>
            </a:extLst>
          </p:cNvPr>
          <p:cNvSpPr>
            <a:spLocks noGrp="1"/>
          </p:cNvSpPr>
          <p:nvPr>
            <p:ph type="sldNum" sz="quarter" idx="12"/>
          </p:nvPr>
        </p:nvSpPr>
        <p:spPr/>
        <p:txBody>
          <a:bodyPr/>
          <a:lstStyle/>
          <a:p>
            <a:fld id="{94AFE7B7-226F-7942-86CD-35EDED658535}" type="slidenum">
              <a:rPr lang="en-US" smtClean="0"/>
              <a:t>‹#›</a:t>
            </a:fld>
            <a:endParaRPr lang="en-US"/>
          </a:p>
        </p:txBody>
      </p:sp>
    </p:spTree>
    <p:extLst>
      <p:ext uri="{BB962C8B-B14F-4D97-AF65-F5344CB8AC3E}">
        <p14:creationId xmlns:p14="http://schemas.microsoft.com/office/powerpoint/2010/main" val="3607050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DA7F-1575-A54A-BD9B-5EB9BE1DF7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BDE406-DD00-E449-9A95-997C15636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24746B-182D-5247-96AC-4F46CFE27C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B194A4-9DE4-4A48-BBCB-9FAD7C3B1C20}"/>
              </a:ext>
            </a:extLst>
          </p:cNvPr>
          <p:cNvSpPr>
            <a:spLocks noGrp="1"/>
          </p:cNvSpPr>
          <p:nvPr>
            <p:ph type="dt" sz="half" idx="10"/>
          </p:nvPr>
        </p:nvSpPr>
        <p:spPr/>
        <p:txBody>
          <a:bodyPr/>
          <a:lstStyle/>
          <a:p>
            <a:fld id="{EB2F50F0-7C30-AA40-B30B-9B94AFBE962E}" type="datetimeFigureOut">
              <a:rPr lang="en-US" smtClean="0"/>
              <a:t>10/16/20</a:t>
            </a:fld>
            <a:endParaRPr lang="en-US"/>
          </a:p>
        </p:txBody>
      </p:sp>
      <p:sp>
        <p:nvSpPr>
          <p:cNvPr id="6" name="Footer Placeholder 5">
            <a:extLst>
              <a:ext uri="{FF2B5EF4-FFF2-40B4-BE49-F238E27FC236}">
                <a16:creationId xmlns:a16="http://schemas.microsoft.com/office/drawing/2014/main" id="{15EA3C90-4FF6-6841-A9D4-C3B9803C6B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38891F-73B7-1142-A9EB-673A2B065836}"/>
              </a:ext>
            </a:extLst>
          </p:cNvPr>
          <p:cNvSpPr>
            <a:spLocks noGrp="1"/>
          </p:cNvSpPr>
          <p:nvPr>
            <p:ph type="sldNum" sz="quarter" idx="12"/>
          </p:nvPr>
        </p:nvSpPr>
        <p:spPr/>
        <p:txBody>
          <a:bodyPr/>
          <a:lstStyle/>
          <a:p>
            <a:fld id="{94AFE7B7-226F-7942-86CD-35EDED658535}" type="slidenum">
              <a:rPr lang="en-US" smtClean="0"/>
              <a:t>‹#›</a:t>
            </a:fld>
            <a:endParaRPr lang="en-US"/>
          </a:p>
        </p:txBody>
      </p:sp>
    </p:spTree>
    <p:extLst>
      <p:ext uri="{BB962C8B-B14F-4D97-AF65-F5344CB8AC3E}">
        <p14:creationId xmlns:p14="http://schemas.microsoft.com/office/powerpoint/2010/main" val="2976674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8905-5D11-AD49-B814-0B90CCBE05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163D08-5DC6-4E45-B91A-803BF6DA88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C7CF7C-714F-0742-A3FD-43FABC49D5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7132C8-C489-C745-9567-3943FA5170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DDC958-3FCE-0242-AB45-626CE248AD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802493-AEFB-7A4B-BCCD-2805D417FE3B}"/>
              </a:ext>
            </a:extLst>
          </p:cNvPr>
          <p:cNvSpPr>
            <a:spLocks noGrp="1"/>
          </p:cNvSpPr>
          <p:nvPr>
            <p:ph type="dt" sz="half" idx="10"/>
          </p:nvPr>
        </p:nvSpPr>
        <p:spPr/>
        <p:txBody>
          <a:bodyPr/>
          <a:lstStyle/>
          <a:p>
            <a:fld id="{EB2F50F0-7C30-AA40-B30B-9B94AFBE962E}" type="datetimeFigureOut">
              <a:rPr lang="en-US" smtClean="0"/>
              <a:t>10/16/20</a:t>
            </a:fld>
            <a:endParaRPr lang="en-US"/>
          </a:p>
        </p:txBody>
      </p:sp>
      <p:sp>
        <p:nvSpPr>
          <p:cNvPr id="8" name="Footer Placeholder 7">
            <a:extLst>
              <a:ext uri="{FF2B5EF4-FFF2-40B4-BE49-F238E27FC236}">
                <a16:creationId xmlns:a16="http://schemas.microsoft.com/office/drawing/2014/main" id="{3FFC2C7D-9C98-0A45-AAF6-64C6D94D20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9C12C9-83B1-024B-8F2D-8856D5A08DC7}"/>
              </a:ext>
            </a:extLst>
          </p:cNvPr>
          <p:cNvSpPr>
            <a:spLocks noGrp="1"/>
          </p:cNvSpPr>
          <p:nvPr>
            <p:ph type="sldNum" sz="quarter" idx="12"/>
          </p:nvPr>
        </p:nvSpPr>
        <p:spPr/>
        <p:txBody>
          <a:bodyPr/>
          <a:lstStyle/>
          <a:p>
            <a:fld id="{94AFE7B7-226F-7942-86CD-35EDED658535}" type="slidenum">
              <a:rPr lang="en-US" smtClean="0"/>
              <a:t>‹#›</a:t>
            </a:fld>
            <a:endParaRPr lang="en-US"/>
          </a:p>
        </p:txBody>
      </p:sp>
    </p:spTree>
    <p:extLst>
      <p:ext uri="{BB962C8B-B14F-4D97-AF65-F5344CB8AC3E}">
        <p14:creationId xmlns:p14="http://schemas.microsoft.com/office/powerpoint/2010/main" val="400490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9589-EAD4-2647-A49B-F41B5B0081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0A94BA-DE71-294F-BBC8-E27A578BC23A}"/>
              </a:ext>
            </a:extLst>
          </p:cNvPr>
          <p:cNvSpPr>
            <a:spLocks noGrp="1"/>
          </p:cNvSpPr>
          <p:nvPr>
            <p:ph type="dt" sz="half" idx="10"/>
          </p:nvPr>
        </p:nvSpPr>
        <p:spPr/>
        <p:txBody>
          <a:bodyPr/>
          <a:lstStyle/>
          <a:p>
            <a:fld id="{EB2F50F0-7C30-AA40-B30B-9B94AFBE962E}" type="datetimeFigureOut">
              <a:rPr lang="en-US" smtClean="0"/>
              <a:t>10/16/20</a:t>
            </a:fld>
            <a:endParaRPr lang="en-US"/>
          </a:p>
        </p:txBody>
      </p:sp>
      <p:sp>
        <p:nvSpPr>
          <p:cNvPr id="4" name="Footer Placeholder 3">
            <a:extLst>
              <a:ext uri="{FF2B5EF4-FFF2-40B4-BE49-F238E27FC236}">
                <a16:creationId xmlns:a16="http://schemas.microsoft.com/office/drawing/2014/main" id="{F07F8DAD-231D-F84C-B504-951DFD245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D857E5-3727-2740-9F2E-BBEC76BF7E7E}"/>
              </a:ext>
            </a:extLst>
          </p:cNvPr>
          <p:cNvSpPr>
            <a:spLocks noGrp="1"/>
          </p:cNvSpPr>
          <p:nvPr>
            <p:ph type="sldNum" sz="quarter" idx="12"/>
          </p:nvPr>
        </p:nvSpPr>
        <p:spPr/>
        <p:txBody>
          <a:bodyPr/>
          <a:lstStyle/>
          <a:p>
            <a:fld id="{94AFE7B7-226F-7942-86CD-35EDED658535}" type="slidenum">
              <a:rPr lang="en-US" smtClean="0"/>
              <a:t>‹#›</a:t>
            </a:fld>
            <a:endParaRPr lang="en-US"/>
          </a:p>
        </p:txBody>
      </p:sp>
    </p:spTree>
    <p:extLst>
      <p:ext uri="{BB962C8B-B14F-4D97-AF65-F5344CB8AC3E}">
        <p14:creationId xmlns:p14="http://schemas.microsoft.com/office/powerpoint/2010/main" val="244688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AD75A3-5504-6B4D-96B7-13735349DB91}"/>
              </a:ext>
            </a:extLst>
          </p:cNvPr>
          <p:cNvSpPr>
            <a:spLocks noGrp="1"/>
          </p:cNvSpPr>
          <p:nvPr>
            <p:ph type="dt" sz="half" idx="10"/>
          </p:nvPr>
        </p:nvSpPr>
        <p:spPr/>
        <p:txBody>
          <a:bodyPr/>
          <a:lstStyle/>
          <a:p>
            <a:fld id="{EB2F50F0-7C30-AA40-B30B-9B94AFBE962E}" type="datetimeFigureOut">
              <a:rPr lang="en-US" smtClean="0"/>
              <a:t>10/16/20</a:t>
            </a:fld>
            <a:endParaRPr lang="en-US"/>
          </a:p>
        </p:txBody>
      </p:sp>
      <p:sp>
        <p:nvSpPr>
          <p:cNvPr id="3" name="Footer Placeholder 2">
            <a:extLst>
              <a:ext uri="{FF2B5EF4-FFF2-40B4-BE49-F238E27FC236}">
                <a16:creationId xmlns:a16="http://schemas.microsoft.com/office/drawing/2014/main" id="{DCF77D13-8E52-7945-B3FA-EC4F30E3D9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B9DC9B-A069-2E4F-82FB-EEBA8831AEE6}"/>
              </a:ext>
            </a:extLst>
          </p:cNvPr>
          <p:cNvSpPr>
            <a:spLocks noGrp="1"/>
          </p:cNvSpPr>
          <p:nvPr>
            <p:ph type="sldNum" sz="quarter" idx="12"/>
          </p:nvPr>
        </p:nvSpPr>
        <p:spPr/>
        <p:txBody>
          <a:bodyPr/>
          <a:lstStyle/>
          <a:p>
            <a:fld id="{94AFE7B7-226F-7942-86CD-35EDED658535}" type="slidenum">
              <a:rPr lang="en-US" smtClean="0"/>
              <a:t>‹#›</a:t>
            </a:fld>
            <a:endParaRPr lang="en-US"/>
          </a:p>
        </p:txBody>
      </p:sp>
    </p:spTree>
    <p:extLst>
      <p:ext uri="{BB962C8B-B14F-4D97-AF65-F5344CB8AC3E}">
        <p14:creationId xmlns:p14="http://schemas.microsoft.com/office/powerpoint/2010/main" val="1766110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33CC1-69C8-E54A-A4F9-B8F51A6D1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BB493F-B375-B342-BAC5-61155208FA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C53635-1FD0-354C-B5B0-8312C7105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6B40AB-8E3D-5D40-9B49-934584CC874A}"/>
              </a:ext>
            </a:extLst>
          </p:cNvPr>
          <p:cNvSpPr>
            <a:spLocks noGrp="1"/>
          </p:cNvSpPr>
          <p:nvPr>
            <p:ph type="dt" sz="half" idx="10"/>
          </p:nvPr>
        </p:nvSpPr>
        <p:spPr/>
        <p:txBody>
          <a:bodyPr/>
          <a:lstStyle/>
          <a:p>
            <a:fld id="{EB2F50F0-7C30-AA40-B30B-9B94AFBE962E}" type="datetimeFigureOut">
              <a:rPr lang="en-US" smtClean="0"/>
              <a:t>10/16/20</a:t>
            </a:fld>
            <a:endParaRPr lang="en-US"/>
          </a:p>
        </p:txBody>
      </p:sp>
      <p:sp>
        <p:nvSpPr>
          <p:cNvPr id="6" name="Footer Placeholder 5">
            <a:extLst>
              <a:ext uri="{FF2B5EF4-FFF2-40B4-BE49-F238E27FC236}">
                <a16:creationId xmlns:a16="http://schemas.microsoft.com/office/drawing/2014/main" id="{DA188BEE-AFC7-E148-AD9B-ABE446A5B7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E389CA-FA88-F340-A83C-B946EBC159A7}"/>
              </a:ext>
            </a:extLst>
          </p:cNvPr>
          <p:cNvSpPr>
            <a:spLocks noGrp="1"/>
          </p:cNvSpPr>
          <p:nvPr>
            <p:ph type="sldNum" sz="quarter" idx="12"/>
          </p:nvPr>
        </p:nvSpPr>
        <p:spPr/>
        <p:txBody>
          <a:bodyPr/>
          <a:lstStyle/>
          <a:p>
            <a:fld id="{94AFE7B7-226F-7942-86CD-35EDED658535}" type="slidenum">
              <a:rPr lang="en-US" smtClean="0"/>
              <a:t>‹#›</a:t>
            </a:fld>
            <a:endParaRPr lang="en-US"/>
          </a:p>
        </p:txBody>
      </p:sp>
    </p:spTree>
    <p:extLst>
      <p:ext uri="{BB962C8B-B14F-4D97-AF65-F5344CB8AC3E}">
        <p14:creationId xmlns:p14="http://schemas.microsoft.com/office/powerpoint/2010/main" val="3930228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E112-F7A6-1145-A9BB-E7CA636597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90DF63-4A77-074A-8AAE-0B966808A1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FF29BA-2BB4-B041-87E4-9104951801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2B876-62CD-3E4E-A20F-5945ECA25876}"/>
              </a:ext>
            </a:extLst>
          </p:cNvPr>
          <p:cNvSpPr>
            <a:spLocks noGrp="1"/>
          </p:cNvSpPr>
          <p:nvPr>
            <p:ph type="dt" sz="half" idx="10"/>
          </p:nvPr>
        </p:nvSpPr>
        <p:spPr/>
        <p:txBody>
          <a:bodyPr/>
          <a:lstStyle/>
          <a:p>
            <a:fld id="{EB2F50F0-7C30-AA40-B30B-9B94AFBE962E}" type="datetimeFigureOut">
              <a:rPr lang="en-US" smtClean="0"/>
              <a:t>10/16/20</a:t>
            </a:fld>
            <a:endParaRPr lang="en-US"/>
          </a:p>
        </p:txBody>
      </p:sp>
      <p:sp>
        <p:nvSpPr>
          <p:cNvPr id="6" name="Footer Placeholder 5">
            <a:extLst>
              <a:ext uri="{FF2B5EF4-FFF2-40B4-BE49-F238E27FC236}">
                <a16:creationId xmlns:a16="http://schemas.microsoft.com/office/drawing/2014/main" id="{0DDD90C8-7F17-654B-A3A0-205CAADA2A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56C1EF-109E-9A45-8F1C-FAA36031D2CF}"/>
              </a:ext>
            </a:extLst>
          </p:cNvPr>
          <p:cNvSpPr>
            <a:spLocks noGrp="1"/>
          </p:cNvSpPr>
          <p:nvPr>
            <p:ph type="sldNum" sz="quarter" idx="12"/>
          </p:nvPr>
        </p:nvSpPr>
        <p:spPr/>
        <p:txBody>
          <a:bodyPr/>
          <a:lstStyle/>
          <a:p>
            <a:fld id="{94AFE7B7-226F-7942-86CD-35EDED658535}" type="slidenum">
              <a:rPr lang="en-US" smtClean="0"/>
              <a:t>‹#›</a:t>
            </a:fld>
            <a:endParaRPr lang="en-US"/>
          </a:p>
        </p:txBody>
      </p:sp>
    </p:spTree>
    <p:extLst>
      <p:ext uri="{BB962C8B-B14F-4D97-AF65-F5344CB8AC3E}">
        <p14:creationId xmlns:p14="http://schemas.microsoft.com/office/powerpoint/2010/main" val="1966505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C0638F-C8DD-E244-9AE3-DEB746BF9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D6D853-7B21-C247-84B3-95C8B0B2E9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ED5964-5037-E04D-A5B7-21DF733ECC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F50F0-7C30-AA40-B30B-9B94AFBE962E}" type="datetimeFigureOut">
              <a:rPr lang="en-US" smtClean="0"/>
              <a:t>10/16/20</a:t>
            </a:fld>
            <a:endParaRPr lang="en-US"/>
          </a:p>
        </p:txBody>
      </p:sp>
      <p:sp>
        <p:nvSpPr>
          <p:cNvPr id="5" name="Footer Placeholder 4">
            <a:extLst>
              <a:ext uri="{FF2B5EF4-FFF2-40B4-BE49-F238E27FC236}">
                <a16:creationId xmlns:a16="http://schemas.microsoft.com/office/drawing/2014/main" id="{3ECF9F49-DB8E-174C-A32B-0F0C3F98CB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E86736-7529-E043-8F53-AFA2AD9939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AFE7B7-226F-7942-86CD-35EDED658535}" type="slidenum">
              <a:rPr lang="en-US" smtClean="0"/>
              <a:t>‹#›</a:t>
            </a:fld>
            <a:endParaRPr lang="en-US"/>
          </a:p>
        </p:txBody>
      </p:sp>
    </p:spTree>
    <p:extLst>
      <p:ext uri="{BB962C8B-B14F-4D97-AF65-F5344CB8AC3E}">
        <p14:creationId xmlns:p14="http://schemas.microsoft.com/office/powerpoint/2010/main" val="1864357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4">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E47338-B748-E645-AE59-AEBA20D9F5E2}"/>
              </a:ext>
            </a:extLst>
          </p:cNvPr>
          <p:cNvSpPr>
            <a:spLocks noGrp="1"/>
          </p:cNvSpPr>
          <p:nvPr>
            <p:ph type="ctrTitle"/>
          </p:nvPr>
        </p:nvSpPr>
        <p:spPr>
          <a:xfrm>
            <a:off x="164124" y="914402"/>
            <a:ext cx="12027876" cy="2659957"/>
          </a:xfrm>
        </p:spPr>
        <p:txBody>
          <a:bodyPr>
            <a:normAutofit/>
          </a:bodyPr>
          <a:lstStyle/>
          <a:p>
            <a:pPr>
              <a:lnSpc>
                <a:spcPct val="100000"/>
              </a:lnSpc>
            </a:pPr>
            <a:r>
              <a:rPr lang="en-CA" sz="5400" b="1" dirty="0">
                <a:solidFill>
                  <a:srgbClr val="FFFFFF"/>
                </a:solidFill>
                <a:latin typeface="Arial" panose="020B0604020202020204" pitchFamily="34" charset="0"/>
                <a:cs typeface="Arial" panose="020B0604020202020204" pitchFamily="34" charset="0"/>
              </a:rPr>
              <a:t>Am I Breaking My Client’s Code?</a:t>
            </a:r>
            <a:br>
              <a:rPr lang="en-CA" sz="4400" b="1" dirty="0">
                <a:solidFill>
                  <a:srgbClr val="FFFFFF"/>
                </a:solidFill>
                <a:latin typeface="Arial" panose="020B0604020202020204" pitchFamily="34" charset="0"/>
                <a:cs typeface="Arial" panose="020B0604020202020204" pitchFamily="34" charset="0"/>
              </a:rPr>
            </a:br>
            <a:r>
              <a:rPr lang="en-CA" sz="3200" b="1" dirty="0">
                <a:solidFill>
                  <a:srgbClr val="FFFFFF"/>
                </a:solidFill>
                <a:latin typeface="Arial" panose="020B0604020202020204" pitchFamily="34" charset="0"/>
                <a:cs typeface="Arial" panose="020B0604020202020204" pitchFamily="34" charset="0"/>
              </a:rPr>
              <a:t>An Analysis of Breaking Changes in the </a:t>
            </a:r>
            <a:r>
              <a:rPr lang="en-CA" sz="3200" b="1" dirty="0" err="1">
                <a:solidFill>
                  <a:srgbClr val="FFFFFF"/>
                </a:solidFill>
                <a:latin typeface="Arial" panose="020B0604020202020204" pitchFamily="34" charset="0"/>
                <a:cs typeface="Arial" panose="020B0604020202020204" pitchFamily="34" charset="0"/>
              </a:rPr>
              <a:t>npm</a:t>
            </a:r>
            <a:r>
              <a:rPr lang="en-CA" sz="3200" b="1" dirty="0">
                <a:solidFill>
                  <a:srgbClr val="FFFFFF"/>
                </a:solidFill>
                <a:latin typeface="Arial" panose="020B0604020202020204" pitchFamily="34" charset="0"/>
                <a:cs typeface="Arial" panose="020B0604020202020204" pitchFamily="34" charset="0"/>
              </a:rPr>
              <a:t> Ecosystem </a:t>
            </a:r>
            <a:br>
              <a:rPr lang="en-CA" sz="4400" b="1" dirty="0">
                <a:solidFill>
                  <a:srgbClr val="FFFFFF"/>
                </a:solidFill>
                <a:latin typeface="Arial" panose="020B0604020202020204" pitchFamily="34" charset="0"/>
                <a:cs typeface="Arial" panose="020B0604020202020204" pitchFamily="34" charset="0"/>
              </a:rPr>
            </a:br>
            <a:endParaRPr lang="en-US" sz="4400" b="1" dirty="0">
              <a:solidFill>
                <a:srgbClr val="FFFFFF"/>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5E82186-8CF8-5049-B76C-0FF397C4D984}"/>
              </a:ext>
            </a:extLst>
          </p:cNvPr>
          <p:cNvSpPr>
            <a:spLocks noGrp="1"/>
          </p:cNvSpPr>
          <p:nvPr>
            <p:ph type="subTitle" idx="1"/>
          </p:nvPr>
        </p:nvSpPr>
        <p:spPr>
          <a:xfrm>
            <a:off x="838200" y="4600622"/>
            <a:ext cx="10515600" cy="1574798"/>
          </a:xfrm>
        </p:spPr>
        <p:txBody>
          <a:bodyPr>
            <a:noAutofit/>
          </a:bodyPr>
          <a:lstStyle/>
          <a:p>
            <a:pPr>
              <a:lnSpc>
                <a:spcPct val="100000"/>
              </a:lnSpc>
              <a:spcBef>
                <a:spcPts val="40"/>
              </a:spcBef>
            </a:pPr>
            <a:r>
              <a:rPr lang="en-US" sz="2000" dirty="0"/>
              <a:t>Benjamin Rombaut</a:t>
            </a:r>
          </a:p>
          <a:p>
            <a:pPr>
              <a:lnSpc>
                <a:spcPct val="100000"/>
              </a:lnSpc>
              <a:spcBef>
                <a:spcPts val="40"/>
              </a:spcBef>
            </a:pPr>
            <a:r>
              <a:rPr lang="en-US" sz="2000" dirty="0"/>
              <a:t>MSc Candidate</a:t>
            </a:r>
          </a:p>
          <a:p>
            <a:pPr>
              <a:lnSpc>
                <a:spcPct val="100000"/>
              </a:lnSpc>
              <a:spcBef>
                <a:spcPts val="40"/>
              </a:spcBef>
            </a:pPr>
            <a:r>
              <a:rPr lang="en-US" sz="2000" dirty="0"/>
              <a:t>Software Analysis &amp; Intelligence Lab</a:t>
            </a:r>
          </a:p>
          <a:p>
            <a:pPr>
              <a:lnSpc>
                <a:spcPct val="100000"/>
              </a:lnSpc>
              <a:spcBef>
                <a:spcPts val="40"/>
              </a:spcBef>
            </a:pPr>
            <a:r>
              <a:rPr lang="en-US" sz="2000" dirty="0"/>
              <a:t>Queen’s University</a:t>
            </a:r>
          </a:p>
        </p:txBody>
      </p:sp>
      <p:pic>
        <p:nvPicPr>
          <p:cNvPr id="12" name="Picture 11" descr="Text&#10;&#10;Description automatically generated">
            <a:extLst>
              <a:ext uri="{FF2B5EF4-FFF2-40B4-BE49-F238E27FC236}">
                <a16:creationId xmlns:a16="http://schemas.microsoft.com/office/drawing/2014/main" id="{4411B06B-49B5-4343-9626-60F686411CEB}"/>
              </a:ext>
            </a:extLst>
          </p:cNvPr>
          <p:cNvPicPr>
            <a:picLocks noChangeAspect="1"/>
          </p:cNvPicPr>
          <p:nvPr/>
        </p:nvPicPr>
        <p:blipFill>
          <a:blip r:embed="rId3"/>
          <a:stretch>
            <a:fillRect/>
          </a:stretch>
        </p:blipFill>
        <p:spPr>
          <a:xfrm>
            <a:off x="309063" y="4921252"/>
            <a:ext cx="3173173" cy="1062644"/>
          </a:xfrm>
          <a:prstGeom prst="rect">
            <a:avLst/>
          </a:prstGeom>
        </p:spPr>
      </p:pic>
      <p:pic>
        <p:nvPicPr>
          <p:cNvPr id="14" name="Picture 13" descr="Logo, company name&#10;&#10;Description automatically generated">
            <a:extLst>
              <a:ext uri="{FF2B5EF4-FFF2-40B4-BE49-F238E27FC236}">
                <a16:creationId xmlns:a16="http://schemas.microsoft.com/office/drawing/2014/main" id="{6ED23491-59DB-4546-BAE7-9E625ACC05E7}"/>
              </a:ext>
            </a:extLst>
          </p:cNvPr>
          <p:cNvPicPr>
            <a:picLocks noChangeAspect="1"/>
          </p:cNvPicPr>
          <p:nvPr/>
        </p:nvPicPr>
        <p:blipFill>
          <a:blip r:embed="rId4"/>
          <a:stretch>
            <a:fillRect/>
          </a:stretch>
        </p:blipFill>
        <p:spPr>
          <a:xfrm>
            <a:off x="9198975" y="4563574"/>
            <a:ext cx="2336800" cy="1778000"/>
          </a:xfrm>
          <a:prstGeom prst="rect">
            <a:avLst/>
          </a:prstGeom>
        </p:spPr>
      </p:pic>
    </p:spTree>
    <p:extLst>
      <p:ext uri="{BB962C8B-B14F-4D97-AF65-F5344CB8AC3E}">
        <p14:creationId xmlns:p14="http://schemas.microsoft.com/office/powerpoint/2010/main" val="2025851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7DCDA7-7323-F14A-BC05-167799681C87}"/>
              </a:ext>
            </a:extLst>
          </p:cNvPr>
          <p:cNvSpPr>
            <a:spLocks noGrp="1"/>
          </p:cNvSpPr>
          <p:nvPr>
            <p:ph type="title"/>
          </p:nvPr>
        </p:nvSpPr>
        <p:spPr>
          <a:xfrm>
            <a:off x="838200" y="365125"/>
            <a:ext cx="10515600" cy="1325563"/>
          </a:xfrm>
        </p:spPr>
        <p:txBody>
          <a:bodyPr>
            <a:normAutofit/>
          </a:bodyPr>
          <a:lstStyle/>
          <a:p>
            <a:r>
              <a:rPr lang="en-US" sz="4600" dirty="0">
                <a:solidFill>
                  <a:srgbClr val="FFFFFF"/>
                </a:solidFill>
              </a:rPr>
              <a:t>Software Dependency Relationships</a:t>
            </a:r>
          </a:p>
        </p:txBody>
      </p:sp>
      <p:pic>
        <p:nvPicPr>
          <p:cNvPr id="13" name="Content Placeholder 12">
            <a:extLst>
              <a:ext uri="{FF2B5EF4-FFF2-40B4-BE49-F238E27FC236}">
                <a16:creationId xmlns:a16="http://schemas.microsoft.com/office/drawing/2014/main" id="{A309F06E-6442-3A4C-B461-CD8B00589AA4}"/>
              </a:ext>
            </a:extLst>
          </p:cNvPr>
          <p:cNvPicPr>
            <a:picLocks noGrp="1" noChangeAspect="1"/>
          </p:cNvPicPr>
          <p:nvPr>
            <p:ph idx="1"/>
          </p:nvPr>
        </p:nvPicPr>
        <p:blipFill>
          <a:blip r:embed="rId3"/>
          <a:stretch>
            <a:fillRect/>
          </a:stretch>
        </p:blipFill>
        <p:spPr>
          <a:xfrm>
            <a:off x="1360397" y="6002779"/>
            <a:ext cx="8688859" cy="620632"/>
          </a:xfrm>
        </p:spPr>
      </p:pic>
      <p:sp>
        <p:nvSpPr>
          <p:cNvPr id="32" name="Left Arrow 31">
            <a:extLst>
              <a:ext uri="{FF2B5EF4-FFF2-40B4-BE49-F238E27FC236}">
                <a16:creationId xmlns:a16="http://schemas.microsoft.com/office/drawing/2014/main" id="{AB39C7FA-906D-5E4A-9126-45C37310B6B2}"/>
              </a:ext>
            </a:extLst>
          </p:cNvPr>
          <p:cNvSpPr/>
          <p:nvPr/>
        </p:nvSpPr>
        <p:spPr>
          <a:xfrm rot="20118596">
            <a:off x="4404257" y="3225585"/>
            <a:ext cx="2637871" cy="3012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DB637DF-D94A-A247-B6AE-BECC1685354B}"/>
              </a:ext>
            </a:extLst>
          </p:cNvPr>
          <p:cNvGrpSpPr/>
          <p:nvPr/>
        </p:nvGrpSpPr>
        <p:grpSpPr>
          <a:xfrm>
            <a:off x="2299605" y="3072042"/>
            <a:ext cx="2188335" cy="1674254"/>
            <a:chOff x="1351339" y="3081919"/>
            <a:chExt cx="2188335" cy="1674254"/>
          </a:xfrm>
        </p:grpSpPr>
        <p:sp>
          <p:nvSpPr>
            <p:cNvPr id="16" name="Rounded Rectangle 15">
              <a:extLst>
                <a:ext uri="{FF2B5EF4-FFF2-40B4-BE49-F238E27FC236}">
                  <a16:creationId xmlns:a16="http://schemas.microsoft.com/office/drawing/2014/main" id="{77CE6A19-A6C2-FD4E-AADD-A23258E0935A}"/>
                </a:ext>
              </a:extLst>
            </p:cNvPr>
            <p:cNvSpPr/>
            <p:nvPr/>
          </p:nvSpPr>
          <p:spPr>
            <a:xfrm>
              <a:off x="1351339" y="3081919"/>
              <a:ext cx="2188335" cy="1674254"/>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CE2AA456-006A-C140-9709-B4F8FEB54C7F}"/>
                </a:ext>
              </a:extLst>
            </p:cNvPr>
            <p:cNvSpPr txBox="1"/>
            <p:nvPr/>
          </p:nvSpPr>
          <p:spPr>
            <a:xfrm>
              <a:off x="1771742" y="3250074"/>
              <a:ext cx="1239570" cy="738664"/>
            </a:xfrm>
            <a:prstGeom prst="rect">
              <a:avLst/>
            </a:prstGeom>
            <a:noFill/>
          </p:spPr>
          <p:txBody>
            <a:bodyPr wrap="none" rtlCol="0">
              <a:spAutoFit/>
            </a:bodyPr>
            <a:lstStyle/>
            <a:p>
              <a:r>
                <a:rPr lang="en-US" sz="2400" dirty="0"/>
                <a:t>Provider</a:t>
              </a:r>
            </a:p>
            <a:p>
              <a:endParaRPr lang="en-US" dirty="0"/>
            </a:p>
          </p:txBody>
        </p:sp>
        <p:sp>
          <p:nvSpPr>
            <p:cNvPr id="19" name="TextBox 18">
              <a:extLst>
                <a:ext uri="{FF2B5EF4-FFF2-40B4-BE49-F238E27FC236}">
                  <a16:creationId xmlns:a16="http://schemas.microsoft.com/office/drawing/2014/main" id="{5B4AB72C-349B-2841-AF72-35E23BFDEC19}"/>
                </a:ext>
              </a:extLst>
            </p:cNvPr>
            <p:cNvSpPr txBox="1"/>
            <p:nvPr/>
          </p:nvSpPr>
          <p:spPr>
            <a:xfrm>
              <a:off x="1717763" y="3726475"/>
              <a:ext cx="1347528" cy="830997"/>
            </a:xfrm>
            <a:prstGeom prst="rect">
              <a:avLst/>
            </a:prstGeom>
            <a:noFill/>
          </p:spPr>
          <p:txBody>
            <a:bodyPr wrap="square" rtlCol="0">
              <a:spAutoFit/>
            </a:bodyPr>
            <a:lstStyle/>
            <a:p>
              <a:pPr algn="ctr"/>
              <a:r>
                <a:rPr lang="en-US" sz="2400" dirty="0" err="1"/>
                <a:t>lodash</a:t>
              </a:r>
              <a:endParaRPr lang="en-US" sz="2400" dirty="0"/>
            </a:p>
            <a:p>
              <a:pPr algn="ctr"/>
              <a:r>
                <a:rPr lang="en-US" sz="2400" dirty="0"/>
                <a:t>v4.17.11</a:t>
              </a:r>
            </a:p>
          </p:txBody>
        </p:sp>
      </p:grpSp>
      <p:sp>
        <p:nvSpPr>
          <p:cNvPr id="33" name="Left Arrow 32">
            <a:extLst>
              <a:ext uri="{FF2B5EF4-FFF2-40B4-BE49-F238E27FC236}">
                <a16:creationId xmlns:a16="http://schemas.microsoft.com/office/drawing/2014/main" id="{12AB28E6-D47E-6547-AF94-322888BC02F9}"/>
              </a:ext>
            </a:extLst>
          </p:cNvPr>
          <p:cNvSpPr/>
          <p:nvPr/>
        </p:nvSpPr>
        <p:spPr>
          <a:xfrm rot="1268786">
            <a:off x="4442645" y="4386815"/>
            <a:ext cx="2378447" cy="3012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1643E17F-DCBF-6048-8535-97DDEC5B9516}"/>
              </a:ext>
            </a:extLst>
          </p:cNvPr>
          <p:cNvGrpSpPr/>
          <p:nvPr/>
        </p:nvGrpSpPr>
        <p:grpSpPr>
          <a:xfrm>
            <a:off x="6625768" y="2131405"/>
            <a:ext cx="2188335" cy="1674254"/>
            <a:chOff x="1351339" y="3081919"/>
            <a:chExt cx="2188335" cy="1674254"/>
          </a:xfrm>
        </p:grpSpPr>
        <p:sp>
          <p:nvSpPr>
            <p:cNvPr id="23" name="Rounded Rectangle 22">
              <a:extLst>
                <a:ext uri="{FF2B5EF4-FFF2-40B4-BE49-F238E27FC236}">
                  <a16:creationId xmlns:a16="http://schemas.microsoft.com/office/drawing/2014/main" id="{19975BBB-0587-174E-B3C9-C899B5DA4707}"/>
                </a:ext>
              </a:extLst>
            </p:cNvPr>
            <p:cNvSpPr/>
            <p:nvPr/>
          </p:nvSpPr>
          <p:spPr>
            <a:xfrm>
              <a:off x="1351339" y="3081919"/>
              <a:ext cx="2188335" cy="167425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TextBox 23">
              <a:extLst>
                <a:ext uri="{FF2B5EF4-FFF2-40B4-BE49-F238E27FC236}">
                  <a16:creationId xmlns:a16="http://schemas.microsoft.com/office/drawing/2014/main" id="{7319B7FB-B7AA-C44A-B835-91A0869C7C97}"/>
                </a:ext>
              </a:extLst>
            </p:cNvPr>
            <p:cNvSpPr txBox="1"/>
            <p:nvPr/>
          </p:nvSpPr>
          <p:spPr>
            <a:xfrm>
              <a:off x="1882586" y="3200736"/>
              <a:ext cx="1151597" cy="738664"/>
            </a:xfrm>
            <a:prstGeom prst="rect">
              <a:avLst/>
            </a:prstGeom>
            <a:noFill/>
          </p:spPr>
          <p:txBody>
            <a:bodyPr wrap="none" rtlCol="0">
              <a:spAutoFit/>
            </a:bodyPr>
            <a:lstStyle/>
            <a:p>
              <a:r>
                <a:rPr lang="en-US" sz="2400" dirty="0"/>
                <a:t>Client A</a:t>
              </a:r>
            </a:p>
            <a:p>
              <a:endParaRPr lang="en-US" dirty="0"/>
            </a:p>
          </p:txBody>
        </p:sp>
        <p:sp>
          <p:nvSpPr>
            <p:cNvPr id="25" name="TextBox 24">
              <a:extLst>
                <a:ext uri="{FF2B5EF4-FFF2-40B4-BE49-F238E27FC236}">
                  <a16:creationId xmlns:a16="http://schemas.microsoft.com/office/drawing/2014/main" id="{EAE6DEED-2F06-AD4C-BA59-75242B965D57}"/>
                </a:ext>
              </a:extLst>
            </p:cNvPr>
            <p:cNvSpPr txBox="1"/>
            <p:nvPr/>
          </p:nvSpPr>
          <p:spPr>
            <a:xfrm>
              <a:off x="1594799" y="3503547"/>
              <a:ext cx="1767932" cy="1200329"/>
            </a:xfrm>
            <a:prstGeom prst="rect">
              <a:avLst/>
            </a:prstGeom>
            <a:noFill/>
          </p:spPr>
          <p:txBody>
            <a:bodyPr wrap="square" rtlCol="0">
              <a:spAutoFit/>
            </a:bodyPr>
            <a:lstStyle/>
            <a:p>
              <a:pPr algn="ctr"/>
              <a:endParaRPr lang="en-US" sz="2400" dirty="0"/>
            </a:p>
            <a:p>
              <a:pPr algn="ctr"/>
              <a:r>
                <a:rPr lang="en-US" sz="2400" dirty="0"/>
                <a:t>Build Status</a:t>
              </a:r>
            </a:p>
            <a:p>
              <a:pPr algn="ctr"/>
              <a:r>
                <a:rPr lang="en-US" sz="2400" dirty="0"/>
                <a:t>Passing</a:t>
              </a:r>
            </a:p>
          </p:txBody>
        </p:sp>
      </p:grpSp>
      <p:grpSp>
        <p:nvGrpSpPr>
          <p:cNvPr id="26" name="Group 25">
            <a:extLst>
              <a:ext uri="{FF2B5EF4-FFF2-40B4-BE49-F238E27FC236}">
                <a16:creationId xmlns:a16="http://schemas.microsoft.com/office/drawing/2014/main" id="{660EC8C9-BBE5-334F-8D01-E133355E43EA}"/>
              </a:ext>
            </a:extLst>
          </p:cNvPr>
          <p:cNvGrpSpPr/>
          <p:nvPr/>
        </p:nvGrpSpPr>
        <p:grpSpPr>
          <a:xfrm>
            <a:off x="6625767" y="4025714"/>
            <a:ext cx="2188335" cy="1674254"/>
            <a:chOff x="1351339" y="3081919"/>
            <a:chExt cx="2188335" cy="1674254"/>
          </a:xfrm>
        </p:grpSpPr>
        <p:sp>
          <p:nvSpPr>
            <p:cNvPr id="27" name="Rounded Rectangle 26">
              <a:extLst>
                <a:ext uri="{FF2B5EF4-FFF2-40B4-BE49-F238E27FC236}">
                  <a16:creationId xmlns:a16="http://schemas.microsoft.com/office/drawing/2014/main" id="{F0EDB9A6-E272-2C46-97A1-A34511BFAA34}"/>
                </a:ext>
              </a:extLst>
            </p:cNvPr>
            <p:cNvSpPr/>
            <p:nvPr/>
          </p:nvSpPr>
          <p:spPr>
            <a:xfrm>
              <a:off x="1351339" y="3081919"/>
              <a:ext cx="2188335" cy="167425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TextBox 27">
              <a:extLst>
                <a:ext uri="{FF2B5EF4-FFF2-40B4-BE49-F238E27FC236}">
                  <a16:creationId xmlns:a16="http://schemas.microsoft.com/office/drawing/2014/main" id="{E28671DF-B3B9-614E-9EA9-BDD1CF284AB7}"/>
                </a:ext>
              </a:extLst>
            </p:cNvPr>
            <p:cNvSpPr txBox="1"/>
            <p:nvPr/>
          </p:nvSpPr>
          <p:spPr>
            <a:xfrm>
              <a:off x="1882586" y="3200736"/>
              <a:ext cx="1140377" cy="738664"/>
            </a:xfrm>
            <a:prstGeom prst="rect">
              <a:avLst/>
            </a:prstGeom>
            <a:noFill/>
          </p:spPr>
          <p:txBody>
            <a:bodyPr wrap="none" rtlCol="0">
              <a:spAutoFit/>
            </a:bodyPr>
            <a:lstStyle/>
            <a:p>
              <a:r>
                <a:rPr lang="en-US" sz="2400" dirty="0"/>
                <a:t>Client B</a:t>
              </a:r>
            </a:p>
            <a:p>
              <a:endParaRPr lang="en-US" dirty="0"/>
            </a:p>
          </p:txBody>
        </p:sp>
        <p:sp>
          <p:nvSpPr>
            <p:cNvPr id="29" name="TextBox 28">
              <a:extLst>
                <a:ext uri="{FF2B5EF4-FFF2-40B4-BE49-F238E27FC236}">
                  <a16:creationId xmlns:a16="http://schemas.microsoft.com/office/drawing/2014/main" id="{8C7F461D-5AFC-E44E-AC0D-DBCE72AB2E5E}"/>
                </a:ext>
              </a:extLst>
            </p:cNvPr>
            <p:cNvSpPr txBox="1"/>
            <p:nvPr/>
          </p:nvSpPr>
          <p:spPr>
            <a:xfrm>
              <a:off x="1594799" y="3503547"/>
              <a:ext cx="1767932" cy="1200329"/>
            </a:xfrm>
            <a:prstGeom prst="rect">
              <a:avLst/>
            </a:prstGeom>
            <a:noFill/>
          </p:spPr>
          <p:txBody>
            <a:bodyPr wrap="square" rtlCol="0">
              <a:spAutoFit/>
            </a:bodyPr>
            <a:lstStyle/>
            <a:p>
              <a:pPr algn="ctr"/>
              <a:endParaRPr lang="en-US" sz="2400" dirty="0"/>
            </a:p>
            <a:p>
              <a:pPr algn="ctr"/>
              <a:r>
                <a:rPr lang="en-US" sz="2400" dirty="0"/>
                <a:t>Build Status</a:t>
              </a:r>
            </a:p>
            <a:p>
              <a:pPr algn="ctr"/>
              <a:r>
                <a:rPr lang="en-US" sz="2400" dirty="0"/>
                <a:t>Passing</a:t>
              </a:r>
            </a:p>
          </p:txBody>
        </p:sp>
      </p:grpSp>
      <p:sp>
        <p:nvSpPr>
          <p:cNvPr id="3" name="Up Arrow 2">
            <a:extLst>
              <a:ext uri="{FF2B5EF4-FFF2-40B4-BE49-F238E27FC236}">
                <a16:creationId xmlns:a16="http://schemas.microsoft.com/office/drawing/2014/main" id="{3A63774D-1A83-C145-9D05-7D98F877C40F}"/>
              </a:ext>
            </a:extLst>
          </p:cNvPr>
          <p:cNvSpPr/>
          <p:nvPr/>
        </p:nvSpPr>
        <p:spPr>
          <a:xfrm>
            <a:off x="3572815" y="4499045"/>
            <a:ext cx="301978" cy="559338"/>
          </a:xfrm>
          <a:prstGeom prst="up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7849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7DCDA7-7323-F14A-BC05-167799681C87}"/>
              </a:ext>
            </a:extLst>
          </p:cNvPr>
          <p:cNvSpPr>
            <a:spLocks noGrp="1"/>
          </p:cNvSpPr>
          <p:nvPr>
            <p:ph type="title"/>
          </p:nvPr>
        </p:nvSpPr>
        <p:spPr>
          <a:xfrm>
            <a:off x="838200" y="365125"/>
            <a:ext cx="10515600" cy="1325563"/>
          </a:xfrm>
        </p:spPr>
        <p:txBody>
          <a:bodyPr>
            <a:normAutofit/>
          </a:bodyPr>
          <a:lstStyle/>
          <a:p>
            <a:r>
              <a:rPr lang="en-US" sz="4600" dirty="0">
                <a:solidFill>
                  <a:srgbClr val="FFFFFF"/>
                </a:solidFill>
              </a:rPr>
              <a:t>Software Dependency Relationships</a:t>
            </a:r>
          </a:p>
        </p:txBody>
      </p:sp>
      <p:pic>
        <p:nvPicPr>
          <p:cNvPr id="15" name="Picture 14">
            <a:extLst>
              <a:ext uri="{FF2B5EF4-FFF2-40B4-BE49-F238E27FC236}">
                <a16:creationId xmlns:a16="http://schemas.microsoft.com/office/drawing/2014/main" id="{16A44E8C-56FB-E94E-BF3C-AF244FD34965}"/>
              </a:ext>
            </a:extLst>
          </p:cNvPr>
          <p:cNvPicPr>
            <a:picLocks noChangeAspect="1"/>
          </p:cNvPicPr>
          <p:nvPr/>
        </p:nvPicPr>
        <p:blipFill>
          <a:blip r:embed="rId3"/>
          <a:stretch>
            <a:fillRect/>
          </a:stretch>
        </p:blipFill>
        <p:spPr>
          <a:xfrm>
            <a:off x="1242538" y="5827114"/>
            <a:ext cx="8652326" cy="620631"/>
          </a:xfrm>
          <a:prstGeom prst="rect">
            <a:avLst/>
          </a:prstGeom>
        </p:spPr>
      </p:pic>
      <p:sp>
        <p:nvSpPr>
          <p:cNvPr id="32" name="Left Arrow 31">
            <a:extLst>
              <a:ext uri="{FF2B5EF4-FFF2-40B4-BE49-F238E27FC236}">
                <a16:creationId xmlns:a16="http://schemas.microsoft.com/office/drawing/2014/main" id="{AB39C7FA-906D-5E4A-9126-45C37310B6B2}"/>
              </a:ext>
            </a:extLst>
          </p:cNvPr>
          <p:cNvSpPr/>
          <p:nvPr/>
        </p:nvSpPr>
        <p:spPr>
          <a:xfrm rot="20118596">
            <a:off x="4404250" y="3225585"/>
            <a:ext cx="2637871" cy="3012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DB637DF-D94A-A247-B6AE-BECC1685354B}"/>
              </a:ext>
            </a:extLst>
          </p:cNvPr>
          <p:cNvGrpSpPr/>
          <p:nvPr/>
        </p:nvGrpSpPr>
        <p:grpSpPr>
          <a:xfrm>
            <a:off x="2299598" y="3072042"/>
            <a:ext cx="2188335" cy="1674254"/>
            <a:chOff x="1351339" y="3081919"/>
            <a:chExt cx="2188335" cy="1674254"/>
          </a:xfrm>
        </p:grpSpPr>
        <p:sp>
          <p:nvSpPr>
            <p:cNvPr id="16" name="Rounded Rectangle 15">
              <a:extLst>
                <a:ext uri="{FF2B5EF4-FFF2-40B4-BE49-F238E27FC236}">
                  <a16:creationId xmlns:a16="http://schemas.microsoft.com/office/drawing/2014/main" id="{77CE6A19-A6C2-FD4E-AADD-A23258E0935A}"/>
                </a:ext>
              </a:extLst>
            </p:cNvPr>
            <p:cNvSpPr/>
            <p:nvPr/>
          </p:nvSpPr>
          <p:spPr>
            <a:xfrm>
              <a:off x="1351339" y="3081919"/>
              <a:ext cx="2188335" cy="1674254"/>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CE2AA456-006A-C140-9709-B4F8FEB54C7F}"/>
                </a:ext>
              </a:extLst>
            </p:cNvPr>
            <p:cNvSpPr txBox="1"/>
            <p:nvPr/>
          </p:nvSpPr>
          <p:spPr>
            <a:xfrm>
              <a:off x="1771742" y="3250074"/>
              <a:ext cx="1239570" cy="738664"/>
            </a:xfrm>
            <a:prstGeom prst="rect">
              <a:avLst/>
            </a:prstGeom>
            <a:noFill/>
          </p:spPr>
          <p:txBody>
            <a:bodyPr wrap="none" rtlCol="0">
              <a:spAutoFit/>
            </a:bodyPr>
            <a:lstStyle/>
            <a:p>
              <a:r>
                <a:rPr lang="en-US" sz="2400" dirty="0"/>
                <a:t>Provider</a:t>
              </a:r>
            </a:p>
            <a:p>
              <a:endParaRPr lang="en-US" dirty="0"/>
            </a:p>
          </p:txBody>
        </p:sp>
        <p:sp>
          <p:nvSpPr>
            <p:cNvPr id="19" name="TextBox 18">
              <a:extLst>
                <a:ext uri="{FF2B5EF4-FFF2-40B4-BE49-F238E27FC236}">
                  <a16:creationId xmlns:a16="http://schemas.microsoft.com/office/drawing/2014/main" id="{5B4AB72C-349B-2841-AF72-35E23BFDEC19}"/>
                </a:ext>
              </a:extLst>
            </p:cNvPr>
            <p:cNvSpPr txBox="1"/>
            <p:nvPr/>
          </p:nvSpPr>
          <p:spPr>
            <a:xfrm>
              <a:off x="1717763" y="3726475"/>
              <a:ext cx="1347528" cy="830997"/>
            </a:xfrm>
            <a:prstGeom prst="rect">
              <a:avLst/>
            </a:prstGeom>
            <a:noFill/>
          </p:spPr>
          <p:txBody>
            <a:bodyPr wrap="square" rtlCol="0">
              <a:spAutoFit/>
            </a:bodyPr>
            <a:lstStyle/>
            <a:p>
              <a:pPr algn="ctr"/>
              <a:r>
                <a:rPr lang="en-US" sz="2400" dirty="0" err="1"/>
                <a:t>lodash</a:t>
              </a:r>
              <a:endParaRPr lang="en-US" sz="2400" dirty="0"/>
            </a:p>
            <a:p>
              <a:pPr algn="ctr"/>
              <a:r>
                <a:rPr lang="en-US" sz="2400" dirty="0"/>
                <a:t>v4.17.12</a:t>
              </a:r>
            </a:p>
          </p:txBody>
        </p:sp>
      </p:grpSp>
      <p:sp>
        <p:nvSpPr>
          <p:cNvPr id="33" name="Left Arrow 32">
            <a:extLst>
              <a:ext uri="{FF2B5EF4-FFF2-40B4-BE49-F238E27FC236}">
                <a16:creationId xmlns:a16="http://schemas.microsoft.com/office/drawing/2014/main" id="{12AB28E6-D47E-6547-AF94-322888BC02F9}"/>
              </a:ext>
            </a:extLst>
          </p:cNvPr>
          <p:cNvSpPr/>
          <p:nvPr/>
        </p:nvSpPr>
        <p:spPr>
          <a:xfrm rot="1268786">
            <a:off x="4442638" y="4386815"/>
            <a:ext cx="2378447" cy="3012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1643E17F-DCBF-6048-8535-97DDEC5B9516}"/>
              </a:ext>
            </a:extLst>
          </p:cNvPr>
          <p:cNvGrpSpPr/>
          <p:nvPr/>
        </p:nvGrpSpPr>
        <p:grpSpPr>
          <a:xfrm>
            <a:off x="6625761" y="2131405"/>
            <a:ext cx="2188335" cy="1674254"/>
            <a:chOff x="1351339" y="3081919"/>
            <a:chExt cx="2188335" cy="1674254"/>
          </a:xfrm>
        </p:grpSpPr>
        <p:sp>
          <p:nvSpPr>
            <p:cNvPr id="23" name="Rounded Rectangle 22">
              <a:extLst>
                <a:ext uri="{FF2B5EF4-FFF2-40B4-BE49-F238E27FC236}">
                  <a16:creationId xmlns:a16="http://schemas.microsoft.com/office/drawing/2014/main" id="{19975BBB-0587-174E-B3C9-C899B5DA4707}"/>
                </a:ext>
              </a:extLst>
            </p:cNvPr>
            <p:cNvSpPr/>
            <p:nvPr/>
          </p:nvSpPr>
          <p:spPr>
            <a:xfrm>
              <a:off x="1351339" y="3081919"/>
              <a:ext cx="2188335" cy="167425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TextBox 23">
              <a:extLst>
                <a:ext uri="{FF2B5EF4-FFF2-40B4-BE49-F238E27FC236}">
                  <a16:creationId xmlns:a16="http://schemas.microsoft.com/office/drawing/2014/main" id="{7319B7FB-B7AA-C44A-B835-91A0869C7C97}"/>
                </a:ext>
              </a:extLst>
            </p:cNvPr>
            <p:cNvSpPr txBox="1"/>
            <p:nvPr/>
          </p:nvSpPr>
          <p:spPr>
            <a:xfrm>
              <a:off x="1882586" y="3200736"/>
              <a:ext cx="1151597" cy="738664"/>
            </a:xfrm>
            <a:prstGeom prst="rect">
              <a:avLst/>
            </a:prstGeom>
            <a:noFill/>
          </p:spPr>
          <p:txBody>
            <a:bodyPr wrap="none" rtlCol="0">
              <a:spAutoFit/>
            </a:bodyPr>
            <a:lstStyle/>
            <a:p>
              <a:r>
                <a:rPr lang="en-US" sz="2400" dirty="0"/>
                <a:t>Client A</a:t>
              </a:r>
            </a:p>
            <a:p>
              <a:endParaRPr lang="en-US" dirty="0"/>
            </a:p>
          </p:txBody>
        </p:sp>
        <p:sp>
          <p:nvSpPr>
            <p:cNvPr id="25" name="TextBox 24">
              <a:extLst>
                <a:ext uri="{FF2B5EF4-FFF2-40B4-BE49-F238E27FC236}">
                  <a16:creationId xmlns:a16="http://schemas.microsoft.com/office/drawing/2014/main" id="{EAE6DEED-2F06-AD4C-BA59-75242B965D57}"/>
                </a:ext>
              </a:extLst>
            </p:cNvPr>
            <p:cNvSpPr txBox="1"/>
            <p:nvPr/>
          </p:nvSpPr>
          <p:spPr>
            <a:xfrm>
              <a:off x="1594799" y="3503547"/>
              <a:ext cx="1767932" cy="1200329"/>
            </a:xfrm>
            <a:prstGeom prst="rect">
              <a:avLst/>
            </a:prstGeom>
            <a:noFill/>
          </p:spPr>
          <p:txBody>
            <a:bodyPr wrap="square" rtlCol="0">
              <a:spAutoFit/>
            </a:bodyPr>
            <a:lstStyle/>
            <a:p>
              <a:pPr algn="ctr"/>
              <a:endParaRPr lang="en-US" sz="2400" dirty="0"/>
            </a:p>
            <a:p>
              <a:pPr algn="ctr"/>
              <a:r>
                <a:rPr lang="en-US" sz="2400" dirty="0"/>
                <a:t>Build Status</a:t>
              </a:r>
            </a:p>
            <a:p>
              <a:pPr algn="ctr"/>
              <a:r>
                <a:rPr lang="en-US" sz="2400" dirty="0"/>
                <a:t>Passing</a:t>
              </a:r>
            </a:p>
          </p:txBody>
        </p:sp>
      </p:grpSp>
      <p:grpSp>
        <p:nvGrpSpPr>
          <p:cNvPr id="26" name="Group 25">
            <a:extLst>
              <a:ext uri="{FF2B5EF4-FFF2-40B4-BE49-F238E27FC236}">
                <a16:creationId xmlns:a16="http://schemas.microsoft.com/office/drawing/2014/main" id="{660EC8C9-BBE5-334F-8D01-E133355E43EA}"/>
              </a:ext>
            </a:extLst>
          </p:cNvPr>
          <p:cNvGrpSpPr/>
          <p:nvPr/>
        </p:nvGrpSpPr>
        <p:grpSpPr>
          <a:xfrm>
            <a:off x="6625760" y="4025714"/>
            <a:ext cx="2188335" cy="1674254"/>
            <a:chOff x="1351339" y="3081919"/>
            <a:chExt cx="2188335" cy="1674254"/>
          </a:xfrm>
        </p:grpSpPr>
        <p:sp>
          <p:nvSpPr>
            <p:cNvPr id="27" name="Rounded Rectangle 26">
              <a:extLst>
                <a:ext uri="{FF2B5EF4-FFF2-40B4-BE49-F238E27FC236}">
                  <a16:creationId xmlns:a16="http://schemas.microsoft.com/office/drawing/2014/main" id="{F0EDB9A6-E272-2C46-97A1-A34511BFAA34}"/>
                </a:ext>
              </a:extLst>
            </p:cNvPr>
            <p:cNvSpPr/>
            <p:nvPr/>
          </p:nvSpPr>
          <p:spPr>
            <a:xfrm>
              <a:off x="1351339" y="3081919"/>
              <a:ext cx="2188335" cy="167425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TextBox 27">
              <a:extLst>
                <a:ext uri="{FF2B5EF4-FFF2-40B4-BE49-F238E27FC236}">
                  <a16:creationId xmlns:a16="http://schemas.microsoft.com/office/drawing/2014/main" id="{E28671DF-B3B9-614E-9EA9-BDD1CF284AB7}"/>
                </a:ext>
              </a:extLst>
            </p:cNvPr>
            <p:cNvSpPr txBox="1"/>
            <p:nvPr/>
          </p:nvSpPr>
          <p:spPr>
            <a:xfrm>
              <a:off x="1882586" y="3200736"/>
              <a:ext cx="1140377" cy="738664"/>
            </a:xfrm>
            <a:prstGeom prst="rect">
              <a:avLst/>
            </a:prstGeom>
            <a:noFill/>
          </p:spPr>
          <p:txBody>
            <a:bodyPr wrap="none" rtlCol="0">
              <a:spAutoFit/>
            </a:bodyPr>
            <a:lstStyle/>
            <a:p>
              <a:r>
                <a:rPr lang="en-US" sz="2400" dirty="0">
                  <a:solidFill>
                    <a:schemeClr val="bg1"/>
                  </a:solidFill>
                </a:rPr>
                <a:t>Client B</a:t>
              </a:r>
            </a:p>
            <a:p>
              <a:endParaRPr lang="en-US" dirty="0">
                <a:solidFill>
                  <a:schemeClr val="bg1"/>
                </a:solidFill>
              </a:endParaRPr>
            </a:p>
          </p:txBody>
        </p:sp>
        <p:sp>
          <p:nvSpPr>
            <p:cNvPr id="29" name="TextBox 28">
              <a:extLst>
                <a:ext uri="{FF2B5EF4-FFF2-40B4-BE49-F238E27FC236}">
                  <a16:creationId xmlns:a16="http://schemas.microsoft.com/office/drawing/2014/main" id="{8C7F461D-5AFC-E44E-AC0D-DBCE72AB2E5E}"/>
                </a:ext>
              </a:extLst>
            </p:cNvPr>
            <p:cNvSpPr txBox="1"/>
            <p:nvPr/>
          </p:nvSpPr>
          <p:spPr>
            <a:xfrm>
              <a:off x="1594799" y="3503547"/>
              <a:ext cx="1767932" cy="1200329"/>
            </a:xfrm>
            <a:prstGeom prst="rect">
              <a:avLst/>
            </a:prstGeom>
            <a:noFill/>
          </p:spPr>
          <p:txBody>
            <a:bodyPr wrap="square" rtlCol="0">
              <a:spAutoFit/>
            </a:bodyPr>
            <a:lstStyle/>
            <a:p>
              <a:pPr algn="ctr"/>
              <a:endParaRPr lang="en-US" sz="2400" dirty="0">
                <a:solidFill>
                  <a:schemeClr val="bg1"/>
                </a:solidFill>
              </a:endParaRPr>
            </a:p>
            <a:p>
              <a:pPr algn="ctr"/>
              <a:r>
                <a:rPr lang="en-US" sz="2400" dirty="0">
                  <a:solidFill>
                    <a:schemeClr val="bg1"/>
                  </a:solidFill>
                </a:rPr>
                <a:t>Build Status</a:t>
              </a:r>
            </a:p>
            <a:p>
              <a:pPr algn="ctr"/>
              <a:r>
                <a:rPr lang="en-US" sz="2400" dirty="0">
                  <a:solidFill>
                    <a:schemeClr val="bg1"/>
                  </a:solidFill>
                </a:rPr>
                <a:t>Failing</a:t>
              </a:r>
            </a:p>
          </p:txBody>
        </p:sp>
      </p:grpSp>
      <p:sp>
        <p:nvSpPr>
          <p:cNvPr id="59" name="Up Arrow 58">
            <a:extLst>
              <a:ext uri="{FF2B5EF4-FFF2-40B4-BE49-F238E27FC236}">
                <a16:creationId xmlns:a16="http://schemas.microsoft.com/office/drawing/2014/main" id="{B87CF31C-6EF0-FA46-A140-3597434D0742}"/>
              </a:ext>
            </a:extLst>
          </p:cNvPr>
          <p:cNvSpPr/>
          <p:nvPr/>
        </p:nvSpPr>
        <p:spPr>
          <a:xfrm>
            <a:off x="3572815" y="4499045"/>
            <a:ext cx="301978" cy="559338"/>
          </a:xfrm>
          <a:prstGeom prs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4965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7DCDA7-7323-F14A-BC05-167799681C87}"/>
              </a:ext>
            </a:extLst>
          </p:cNvPr>
          <p:cNvSpPr>
            <a:spLocks noGrp="1"/>
          </p:cNvSpPr>
          <p:nvPr>
            <p:ph type="title"/>
          </p:nvPr>
        </p:nvSpPr>
        <p:spPr>
          <a:xfrm>
            <a:off x="838200" y="365125"/>
            <a:ext cx="10515600" cy="1325563"/>
          </a:xfrm>
        </p:spPr>
        <p:txBody>
          <a:bodyPr>
            <a:normAutofit/>
          </a:bodyPr>
          <a:lstStyle/>
          <a:p>
            <a:r>
              <a:rPr lang="en-US" sz="4600" dirty="0">
                <a:solidFill>
                  <a:srgbClr val="FFFFFF"/>
                </a:solidFill>
              </a:rPr>
              <a:t>GREENKEEPER</a:t>
            </a:r>
          </a:p>
        </p:txBody>
      </p:sp>
      <p:pic>
        <p:nvPicPr>
          <p:cNvPr id="6" name="Content Placeholder 5" descr="Diagram, timeline&#10;&#10;Description automatically generated">
            <a:extLst>
              <a:ext uri="{FF2B5EF4-FFF2-40B4-BE49-F238E27FC236}">
                <a16:creationId xmlns:a16="http://schemas.microsoft.com/office/drawing/2014/main" id="{84BFCFCC-6E29-3B45-840D-B60ABB77CA0D}"/>
              </a:ext>
            </a:extLst>
          </p:cNvPr>
          <p:cNvPicPr>
            <a:picLocks noGrp="1" noChangeAspect="1"/>
          </p:cNvPicPr>
          <p:nvPr>
            <p:ph idx="1"/>
          </p:nvPr>
        </p:nvPicPr>
        <p:blipFill>
          <a:blip r:embed="rId3"/>
          <a:stretch>
            <a:fillRect/>
          </a:stretch>
        </p:blipFill>
        <p:spPr>
          <a:xfrm>
            <a:off x="1523999" y="2688839"/>
            <a:ext cx="9143999" cy="3939321"/>
          </a:xfrm>
        </p:spPr>
      </p:pic>
      <p:sp>
        <p:nvSpPr>
          <p:cNvPr id="7" name="TextBox 6">
            <a:extLst>
              <a:ext uri="{FF2B5EF4-FFF2-40B4-BE49-F238E27FC236}">
                <a16:creationId xmlns:a16="http://schemas.microsoft.com/office/drawing/2014/main" id="{4D02017E-0F0F-DD4A-B5A0-3648CBFE4DAF}"/>
              </a:ext>
            </a:extLst>
          </p:cNvPr>
          <p:cNvSpPr txBox="1"/>
          <p:nvPr/>
        </p:nvSpPr>
        <p:spPr>
          <a:xfrm>
            <a:off x="245819" y="2104064"/>
            <a:ext cx="11255517" cy="584775"/>
          </a:xfrm>
          <a:prstGeom prst="rect">
            <a:avLst/>
          </a:prstGeom>
          <a:noFill/>
        </p:spPr>
        <p:txBody>
          <a:bodyPr wrap="none" rtlCol="0">
            <a:spAutoFit/>
          </a:bodyPr>
          <a:lstStyle/>
          <a:p>
            <a:r>
              <a:rPr lang="en-US" sz="3200" dirty="0"/>
              <a:t>How does Greenkeeper detect build breakages of </a:t>
            </a:r>
            <a:r>
              <a:rPr lang="en-US" sz="3200" dirty="0">
                <a:solidFill>
                  <a:srgbClr val="4172C2"/>
                </a:solidFill>
              </a:rPr>
              <a:t>implicit</a:t>
            </a:r>
            <a:r>
              <a:rPr lang="en-US" sz="3200" dirty="0"/>
              <a:t> updates?</a:t>
            </a:r>
          </a:p>
        </p:txBody>
      </p:sp>
      <p:pic>
        <p:nvPicPr>
          <p:cNvPr id="10" name="Picture 9" descr="Icon&#10;&#10;Description automatically generated">
            <a:extLst>
              <a:ext uri="{FF2B5EF4-FFF2-40B4-BE49-F238E27FC236}">
                <a16:creationId xmlns:a16="http://schemas.microsoft.com/office/drawing/2014/main" id="{CF29E5A2-34DF-5C4C-916F-1B1572606C2E}"/>
              </a:ext>
            </a:extLst>
          </p:cNvPr>
          <p:cNvPicPr>
            <a:picLocks noChangeAspect="1"/>
          </p:cNvPicPr>
          <p:nvPr/>
        </p:nvPicPr>
        <p:blipFill>
          <a:blip r:embed="rId4"/>
          <a:stretch>
            <a:fillRect/>
          </a:stretch>
        </p:blipFill>
        <p:spPr>
          <a:xfrm>
            <a:off x="9121579" y="144269"/>
            <a:ext cx="1546419" cy="1546419"/>
          </a:xfrm>
          <a:prstGeom prst="rect">
            <a:avLst/>
          </a:prstGeom>
        </p:spPr>
      </p:pic>
    </p:spTree>
    <p:extLst>
      <p:ext uri="{BB962C8B-B14F-4D97-AF65-F5344CB8AC3E}">
        <p14:creationId xmlns:p14="http://schemas.microsoft.com/office/powerpoint/2010/main" val="798062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7DCDA7-7323-F14A-BC05-167799681C87}"/>
              </a:ext>
            </a:extLst>
          </p:cNvPr>
          <p:cNvSpPr>
            <a:spLocks noGrp="1"/>
          </p:cNvSpPr>
          <p:nvPr>
            <p:ph type="title"/>
          </p:nvPr>
        </p:nvSpPr>
        <p:spPr>
          <a:xfrm>
            <a:off x="838200" y="365125"/>
            <a:ext cx="10515600" cy="1325563"/>
          </a:xfrm>
        </p:spPr>
        <p:txBody>
          <a:bodyPr>
            <a:normAutofit fontScale="90000"/>
          </a:bodyPr>
          <a:lstStyle/>
          <a:p>
            <a:r>
              <a:rPr lang="en-US" sz="4600" dirty="0">
                <a:solidFill>
                  <a:srgbClr val="FFFFFF"/>
                </a:solidFill>
              </a:rPr>
              <a:t>Examine Changes by Package Providers that Break a Client’s Build</a:t>
            </a:r>
          </a:p>
        </p:txBody>
      </p:sp>
      <p:grpSp>
        <p:nvGrpSpPr>
          <p:cNvPr id="11" name="Group 10">
            <a:extLst>
              <a:ext uri="{FF2B5EF4-FFF2-40B4-BE49-F238E27FC236}">
                <a16:creationId xmlns:a16="http://schemas.microsoft.com/office/drawing/2014/main" id="{CE177FE3-2C06-6C40-AE8A-BA515CF53512}"/>
              </a:ext>
            </a:extLst>
          </p:cNvPr>
          <p:cNvGrpSpPr/>
          <p:nvPr/>
        </p:nvGrpSpPr>
        <p:grpSpPr>
          <a:xfrm>
            <a:off x="976646" y="3731479"/>
            <a:ext cx="10060698" cy="1402129"/>
            <a:chOff x="976646" y="4810641"/>
            <a:chExt cx="10060698" cy="1402129"/>
          </a:xfrm>
        </p:grpSpPr>
        <p:sp>
          <p:nvSpPr>
            <p:cNvPr id="14" name="Rounded Rectangle 13">
              <a:extLst>
                <a:ext uri="{FF2B5EF4-FFF2-40B4-BE49-F238E27FC236}">
                  <a16:creationId xmlns:a16="http://schemas.microsoft.com/office/drawing/2014/main" id="{881BD99F-FA1F-1D4E-A648-289ECD4BFE05}"/>
                </a:ext>
              </a:extLst>
            </p:cNvPr>
            <p:cNvSpPr/>
            <p:nvPr/>
          </p:nvSpPr>
          <p:spPr>
            <a:xfrm>
              <a:off x="976646" y="4810641"/>
              <a:ext cx="10060698" cy="123110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61B71A8-3CF7-4A42-82BF-3B2DB121BEE4}"/>
                </a:ext>
              </a:extLst>
            </p:cNvPr>
            <p:cNvSpPr txBox="1"/>
            <p:nvPr/>
          </p:nvSpPr>
          <p:spPr>
            <a:xfrm>
              <a:off x="1165387" y="4981664"/>
              <a:ext cx="9622062" cy="1231106"/>
            </a:xfrm>
            <a:prstGeom prst="rect">
              <a:avLst/>
            </a:prstGeom>
            <a:noFill/>
          </p:spPr>
          <p:txBody>
            <a:bodyPr wrap="square" rtlCol="0">
              <a:spAutoFit/>
            </a:bodyPr>
            <a:lstStyle/>
            <a:p>
              <a:r>
                <a:rPr lang="en-US" sz="2800" b="1" dirty="0"/>
                <a:t>RQ2</a:t>
              </a:r>
              <a:r>
                <a:rPr lang="en-US" sz="2800" dirty="0"/>
                <a:t>: </a:t>
              </a:r>
              <a:r>
                <a:rPr lang="en-US" sz="2800" i="1" dirty="0"/>
                <a:t>What types of change do client packages need to perform to recover from a build breakage?</a:t>
              </a:r>
            </a:p>
            <a:p>
              <a:endParaRPr lang="en-US" dirty="0"/>
            </a:p>
          </p:txBody>
        </p:sp>
      </p:grpSp>
      <p:grpSp>
        <p:nvGrpSpPr>
          <p:cNvPr id="3" name="Group 2">
            <a:extLst>
              <a:ext uri="{FF2B5EF4-FFF2-40B4-BE49-F238E27FC236}">
                <a16:creationId xmlns:a16="http://schemas.microsoft.com/office/drawing/2014/main" id="{3FFEF97E-4399-F742-9364-3BC01CE4B2DB}"/>
              </a:ext>
            </a:extLst>
          </p:cNvPr>
          <p:cNvGrpSpPr/>
          <p:nvPr/>
        </p:nvGrpSpPr>
        <p:grpSpPr>
          <a:xfrm>
            <a:off x="965915" y="2252552"/>
            <a:ext cx="10060698" cy="1372792"/>
            <a:chOff x="965915" y="3486262"/>
            <a:chExt cx="10060698" cy="1372792"/>
          </a:xfrm>
        </p:grpSpPr>
        <p:sp>
          <p:nvSpPr>
            <p:cNvPr id="13" name="Rounded Rectangle 12">
              <a:extLst>
                <a:ext uri="{FF2B5EF4-FFF2-40B4-BE49-F238E27FC236}">
                  <a16:creationId xmlns:a16="http://schemas.microsoft.com/office/drawing/2014/main" id="{EFAA059A-6024-E04C-8C83-80DEF01C0FC4}"/>
                </a:ext>
              </a:extLst>
            </p:cNvPr>
            <p:cNvSpPr/>
            <p:nvPr/>
          </p:nvSpPr>
          <p:spPr>
            <a:xfrm>
              <a:off x="965915" y="3486262"/>
              <a:ext cx="10060698" cy="123110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17E54B1-BCBB-974C-B6A1-C482B074EA0B}"/>
                </a:ext>
              </a:extLst>
            </p:cNvPr>
            <p:cNvSpPr txBox="1"/>
            <p:nvPr/>
          </p:nvSpPr>
          <p:spPr>
            <a:xfrm>
              <a:off x="1165387" y="3627948"/>
              <a:ext cx="9861226" cy="1231106"/>
            </a:xfrm>
            <a:prstGeom prst="rect">
              <a:avLst/>
            </a:prstGeom>
            <a:noFill/>
          </p:spPr>
          <p:txBody>
            <a:bodyPr wrap="square" rtlCol="0">
              <a:spAutoFit/>
            </a:bodyPr>
            <a:lstStyle/>
            <a:p>
              <a:r>
                <a:rPr lang="en-US" sz="2800" b="1" dirty="0"/>
                <a:t>RQ1</a:t>
              </a:r>
              <a:r>
                <a:rPr lang="en-US" sz="2800" dirty="0"/>
                <a:t>: </a:t>
              </a:r>
              <a:r>
                <a:rPr lang="en-US" sz="2800" i="1" dirty="0"/>
                <a:t>How often patch, minor, and major updates of the dependency break a client’s build?</a:t>
              </a:r>
            </a:p>
            <a:p>
              <a:endParaRPr lang="en-US" dirty="0"/>
            </a:p>
          </p:txBody>
        </p:sp>
      </p:grpSp>
      <p:grpSp>
        <p:nvGrpSpPr>
          <p:cNvPr id="15" name="Group 14">
            <a:extLst>
              <a:ext uri="{FF2B5EF4-FFF2-40B4-BE49-F238E27FC236}">
                <a16:creationId xmlns:a16="http://schemas.microsoft.com/office/drawing/2014/main" id="{91E348D3-C322-5E4E-867D-E1799945686A}"/>
              </a:ext>
            </a:extLst>
          </p:cNvPr>
          <p:cNvGrpSpPr/>
          <p:nvPr/>
        </p:nvGrpSpPr>
        <p:grpSpPr>
          <a:xfrm>
            <a:off x="969388" y="5204675"/>
            <a:ext cx="10060698" cy="1402129"/>
            <a:chOff x="976646" y="4810641"/>
            <a:chExt cx="10060698" cy="1402129"/>
          </a:xfrm>
        </p:grpSpPr>
        <p:sp>
          <p:nvSpPr>
            <p:cNvPr id="16" name="Rounded Rectangle 15">
              <a:extLst>
                <a:ext uri="{FF2B5EF4-FFF2-40B4-BE49-F238E27FC236}">
                  <a16:creationId xmlns:a16="http://schemas.microsoft.com/office/drawing/2014/main" id="{01786603-DB7C-994E-AEAB-642D541F0C1A}"/>
                </a:ext>
              </a:extLst>
            </p:cNvPr>
            <p:cNvSpPr/>
            <p:nvPr/>
          </p:nvSpPr>
          <p:spPr>
            <a:xfrm>
              <a:off x="976646" y="4810641"/>
              <a:ext cx="10060698" cy="123110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C2ABC42A-495E-B640-B648-571C3041E086}"/>
                </a:ext>
              </a:extLst>
            </p:cNvPr>
            <p:cNvSpPr txBox="1"/>
            <p:nvPr/>
          </p:nvSpPr>
          <p:spPr>
            <a:xfrm>
              <a:off x="1165387" y="4981664"/>
              <a:ext cx="9622062" cy="1231106"/>
            </a:xfrm>
            <a:prstGeom prst="rect">
              <a:avLst/>
            </a:prstGeom>
            <a:noFill/>
          </p:spPr>
          <p:txBody>
            <a:bodyPr wrap="square" rtlCol="0">
              <a:spAutoFit/>
            </a:bodyPr>
            <a:lstStyle/>
            <a:p>
              <a:r>
                <a:rPr lang="en-US" sz="2800" b="1" dirty="0"/>
                <a:t>RQ3</a:t>
              </a:r>
              <a:r>
                <a:rPr lang="en-US" sz="2800" dirty="0"/>
                <a:t>: </a:t>
              </a:r>
              <a:r>
                <a:rPr lang="en-US" sz="2800" i="1" dirty="0"/>
                <a:t>To what extent do issue reports filed with a provider package originate from a broken build in a client?</a:t>
              </a:r>
            </a:p>
            <a:p>
              <a:endParaRPr lang="en-US" dirty="0"/>
            </a:p>
          </p:txBody>
        </p:sp>
      </p:grpSp>
    </p:spTree>
    <p:extLst>
      <p:ext uri="{BB962C8B-B14F-4D97-AF65-F5344CB8AC3E}">
        <p14:creationId xmlns:p14="http://schemas.microsoft.com/office/powerpoint/2010/main" val="1695069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7DCDA7-7323-F14A-BC05-167799681C87}"/>
              </a:ext>
            </a:extLst>
          </p:cNvPr>
          <p:cNvSpPr>
            <a:spLocks noGrp="1"/>
          </p:cNvSpPr>
          <p:nvPr>
            <p:ph type="title"/>
          </p:nvPr>
        </p:nvSpPr>
        <p:spPr>
          <a:xfrm>
            <a:off x="838200" y="365125"/>
            <a:ext cx="10515600" cy="1325563"/>
          </a:xfrm>
        </p:spPr>
        <p:txBody>
          <a:bodyPr>
            <a:normAutofit/>
          </a:bodyPr>
          <a:lstStyle/>
          <a:p>
            <a:r>
              <a:rPr lang="en-US" sz="4800" dirty="0">
                <a:solidFill>
                  <a:schemeClr val="bg1"/>
                </a:solidFill>
              </a:rPr>
              <a:t>What Data Do We Have?</a:t>
            </a:r>
            <a:endParaRPr lang="en-US" sz="4600" dirty="0">
              <a:solidFill>
                <a:srgbClr val="FFFFFF"/>
              </a:solidFill>
            </a:endParaRPr>
          </a:p>
        </p:txBody>
      </p:sp>
      <p:sp>
        <p:nvSpPr>
          <p:cNvPr id="12" name="Content Placeholder 11">
            <a:extLst>
              <a:ext uri="{FF2B5EF4-FFF2-40B4-BE49-F238E27FC236}">
                <a16:creationId xmlns:a16="http://schemas.microsoft.com/office/drawing/2014/main" id="{256D6EE4-CAEB-CA40-B476-C3F756ECC168}"/>
              </a:ext>
            </a:extLst>
          </p:cNvPr>
          <p:cNvSpPr>
            <a:spLocks noGrp="1"/>
          </p:cNvSpPr>
          <p:nvPr>
            <p:ph idx="1"/>
          </p:nvPr>
        </p:nvSpPr>
        <p:spPr>
          <a:xfrm>
            <a:off x="838200" y="2438400"/>
            <a:ext cx="10515600" cy="3738562"/>
          </a:xfrm>
        </p:spPr>
        <p:txBody>
          <a:bodyPr>
            <a:normAutofit/>
          </a:bodyPr>
          <a:lstStyle/>
          <a:p>
            <a:r>
              <a:rPr lang="en-US" dirty="0"/>
              <a:t>Issue Reports (110,512 )</a:t>
            </a:r>
          </a:p>
          <a:p>
            <a:r>
              <a:rPr lang="en-US" dirty="0"/>
              <a:t>Comments on Issue Reports (365,625)</a:t>
            </a:r>
          </a:p>
          <a:p>
            <a:r>
              <a:rPr lang="en-US" dirty="0"/>
              <a:t>Events associated with the issue reports (209,750)</a:t>
            </a:r>
          </a:p>
          <a:p>
            <a:pPr lvl="1"/>
            <a:r>
              <a:rPr lang="en-US" sz="2800" dirty="0"/>
              <a:t>Closed / Reopened (88,565 / 197)</a:t>
            </a:r>
          </a:p>
          <a:p>
            <a:r>
              <a:rPr lang="en-US" dirty="0"/>
              <a:t>Commits with reference to the issue report (1,388)</a:t>
            </a:r>
          </a:p>
          <a:p>
            <a:r>
              <a:rPr lang="en-US" dirty="0"/>
              <a:t>NPM package dependency information</a:t>
            </a:r>
          </a:p>
          <a:p>
            <a:endParaRPr lang="en-US" dirty="0"/>
          </a:p>
          <a:p>
            <a:endParaRPr lang="en-US" dirty="0"/>
          </a:p>
        </p:txBody>
      </p:sp>
    </p:spTree>
    <p:extLst>
      <p:ext uri="{BB962C8B-B14F-4D97-AF65-F5344CB8AC3E}">
        <p14:creationId xmlns:p14="http://schemas.microsoft.com/office/powerpoint/2010/main" val="413816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7DCDA7-7323-F14A-BC05-167799681C87}"/>
              </a:ext>
            </a:extLst>
          </p:cNvPr>
          <p:cNvSpPr>
            <a:spLocks noGrp="1"/>
          </p:cNvSpPr>
          <p:nvPr>
            <p:ph type="title"/>
          </p:nvPr>
        </p:nvSpPr>
        <p:spPr>
          <a:xfrm>
            <a:off x="838200" y="365125"/>
            <a:ext cx="10515600" cy="1325563"/>
          </a:xfrm>
        </p:spPr>
        <p:txBody>
          <a:bodyPr>
            <a:normAutofit/>
          </a:bodyPr>
          <a:lstStyle/>
          <a:p>
            <a:r>
              <a:rPr lang="en-US" sz="4800" dirty="0">
                <a:solidFill>
                  <a:schemeClr val="bg1"/>
                </a:solidFill>
              </a:rPr>
              <a:t>Analyzing Issue Reports &amp; Associated Data</a:t>
            </a:r>
            <a:endParaRPr lang="en-US" sz="4600" dirty="0">
              <a:solidFill>
                <a:srgbClr val="FFFFFF"/>
              </a:solidFill>
            </a:endParaRPr>
          </a:p>
        </p:txBody>
      </p:sp>
      <p:pic>
        <p:nvPicPr>
          <p:cNvPr id="4" name="Picture 3" descr="Graphical user interface, text, application, email&#10;&#10;Description automatically generated">
            <a:extLst>
              <a:ext uri="{FF2B5EF4-FFF2-40B4-BE49-F238E27FC236}">
                <a16:creationId xmlns:a16="http://schemas.microsoft.com/office/drawing/2014/main" id="{68ED4437-F6B6-0943-9380-47329641B8E7}"/>
              </a:ext>
            </a:extLst>
          </p:cNvPr>
          <p:cNvPicPr>
            <a:picLocks noChangeAspect="1"/>
          </p:cNvPicPr>
          <p:nvPr/>
        </p:nvPicPr>
        <p:blipFill>
          <a:blip r:embed="rId3"/>
          <a:stretch>
            <a:fillRect/>
          </a:stretch>
        </p:blipFill>
        <p:spPr>
          <a:xfrm>
            <a:off x="119270" y="1916655"/>
            <a:ext cx="8484940" cy="4941345"/>
          </a:xfrm>
          <a:prstGeom prst="rect">
            <a:avLst/>
          </a:prstGeom>
        </p:spPr>
      </p:pic>
      <p:sp>
        <p:nvSpPr>
          <p:cNvPr id="6" name="Oval 5">
            <a:extLst>
              <a:ext uri="{FF2B5EF4-FFF2-40B4-BE49-F238E27FC236}">
                <a16:creationId xmlns:a16="http://schemas.microsoft.com/office/drawing/2014/main" id="{262C2EE0-8D04-C54B-ACDC-0B36C77E71EE}"/>
              </a:ext>
            </a:extLst>
          </p:cNvPr>
          <p:cNvSpPr/>
          <p:nvPr/>
        </p:nvSpPr>
        <p:spPr>
          <a:xfrm>
            <a:off x="6288759" y="3787666"/>
            <a:ext cx="1076684" cy="599661"/>
          </a:xfrm>
          <a:prstGeom prst="ellipse">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C0C7E65-2AB3-2543-AFB5-BC7E5ADB538E}"/>
              </a:ext>
            </a:extLst>
          </p:cNvPr>
          <p:cNvSpPr/>
          <p:nvPr/>
        </p:nvSpPr>
        <p:spPr>
          <a:xfrm>
            <a:off x="1015049" y="4087496"/>
            <a:ext cx="1076684" cy="599661"/>
          </a:xfrm>
          <a:prstGeom prst="ellipse">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88FAC06-EA73-204B-B9D5-EB2DB1BEF822}"/>
              </a:ext>
            </a:extLst>
          </p:cNvPr>
          <p:cNvSpPr txBox="1"/>
          <p:nvPr/>
        </p:nvSpPr>
        <p:spPr>
          <a:xfrm>
            <a:off x="9264580" y="2562330"/>
            <a:ext cx="1545073" cy="461665"/>
          </a:xfrm>
          <a:prstGeom prst="rect">
            <a:avLst/>
          </a:prstGeom>
          <a:noFill/>
        </p:spPr>
        <p:txBody>
          <a:bodyPr wrap="square" rtlCol="0">
            <a:spAutoFit/>
          </a:bodyPr>
          <a:lstStyle/>
          <a:p>
            <a:r>
              <a:rPr lang="en-US" sz="2400" dirty="0"/>
              <a:t>Versions</a:t>
            </a:r>
          </a:p>
        </p:txBody>
      </p:sp>
      <p:cxnSp>
        <p:nvCxnSpPr>
          <p:cNvPr id="10" name="Straight Arrow Connector 9">
            <a:extLst>
              <a:ext uri="{FF2B5EF4-FFF2-40B4-BE49-F238E27FC236}">
                <a16:creationId xmlns:a16="http://schemas.microsoft.com/office/drawing/2014/main" id="{3978C5A8-C1B9-094F-9615-4A3DD8ABABFC}"/>
              </a:ext>
            </a:extLst>
          </p:cNvPr>
          <p:cNvCxnSpPr>
            <a:stCxn id="7" idx="1"/>
          </p:cNvCxnSpPr>
          <p:nvPr/>
        </p:nvCxnSpPr>
        <p:spPr>
          <a:xfrm flipH="1">
            <a:off x="7285055" y="2793163"/>
            <a:ext cx="1979525" cy="1095549"/>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E07D0DD-C54D-1343-8D80-1504619C0DD1}"/>
              </a:ext>
            </a:extLst>
          </p:cNvPr>
          <p:cNvCxnSpPr>
            <a:cxnSpLocks/>
            <a:stCxn id="7" idx="1"/>
          </p:cNvCxnSpPr>
          <p:nvPr/>
        </p:nvCxnSpPr>
        <p:spPr>
          <a:xfrm flipH="1">
            <a:off x="1889090" y="2793163"/>
            <a:ext cx="7375490" cy="1289028"/>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77E062E-92C0-164E-B03B-5CFA4D850002}"/>
              </a:ext>
            </a:extLst>
          </p:cNvPr>
          <p:cNvSpPr txBox="1"/>
          <p:nvPr/>
        </p:nvSpPr>
        <p:spPr>
          <a:xfrm>
            <a:off x="9264580" y="4727866"/>
            <a:ext cx="2089220" cy="461665"/>
          </a:xfrm>
          <a:prstGeom prst="rect">
            <a:avLst/>
          </a:prstGeom>
          <a:noFill/>
        </p:spPr>
        <p:txBody>
          <a:bodyPr wrap="square" rtlCol="0">
            <a:spAutoFit/>
          </a:bodyPr>
          <a:lstStyle/>
          <a:p>
            <a:r>
              <a:rPr lang="en-US" sz="2400" dirty="0"/>
              <a:t>Dependency</a:t>
            </a:r>
          </a:p>
        </p:txBody>
      </p:sp>
      <p:sp>
        <p:nvSpPr>
          <p:cNvPr id="12" name="Oval 11">
            <a:extLst>
              <a:ext uri="{FF2B5EF4-FFF2-40B4-BE49-F238E27FC236}">
                <a16:creationId xmlns:a16="http://schemas.microsoft.com/office/drawing/2014/main" id="{1234465D-48A2-CA4B-9086-038953178184}"/>
              </a:ext>
            </a:extLst>
          </p:cNvPr>
          <p:cNvSpPr/>
          <p:nvPr/>
        </p:nvSpPr>
        <p:spPr>
          <a:xfrm>
            <a:off x="3242852" y="3833503"/>
            <a:ext cx="1076684" cy="599661"/>
          </a:xfrm>
          <a:prstGeom prst="ellipse">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3E4BB998-ECC1-5641-929D-1B804B74003A}"/>
              </a:ext>
            </a:extLst>
          </p:cNvPr>
          <p:cNvCxnSpPr>
            <a:cxnSpLocks/>
            <a:stCxn id="11" idx="1"/>
          </p:cNvCxnSpPr>
          <p:nvPr/>
        </p:nvCxnSpPr>
        <p:spPr>
          <a:xfrm flipH="1" flipV="1">
            <a:off x="4319536" y="4229100"/>
            <a:ext cx="4945044" cy="729599"/>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ight Brace 14">
            <a:extLst>
              <a:ext uri="{FF2B5EF4-FFF2-40B4-BE49-F238E27FC236}">
                <a16:creationId xmlns:a16="http://schemas.microsoft.com/office/drawing/2014/main" id="{918DF112-8D05-0443-A1CE-1458A9607453}"/>
              </a:ext>
            </a:extLst>
          </p:cNvPr>
          <p:cNvSpPr/>
          <p:nvPr/>
        </p:nvSpPr>
        <p:spPr>
          <a:xfrm>
            <a:off x="8707582" y="5309755"/>
            <a:ext cx="477982" cy="1371600"/>
          </a:xfrm>
          <a:prstGeom prst="rightBrace">
            <a:avLst/>
          </a:prstGeom>
          <a:ln w="508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77BB6FE7-7170-9543-8B8A-02A53C2CF5E1}"/>
              </a:ext>
            </a:extLst>
          </p:cNvPr>
          <p:cNvSpPr txBox="1"/>
          <p:nvPr/>
        </p:nvSpPr>
        <p:spPr>
          <a:xfrm>
            <a:off x="9288936" y="5428520"/>
            <a:ext cx="2783794" cy="1200329"/>
          </a:xfrm>
          <a:prstGeom prst="rect">
            <a:avLst/>
          </a:prstGeom>
          <a:noFill/>
        </p:spPr>
        <p:txBody>
          <a:bodyPr wrap="square" rtlCol="0">
            <a:spAutoFit/>
          </a:bodyPr>
          <a:lstStyle/>
          <a:p>
            <a:r>
              <a:rPr lang="en-US" sz="2400" dirty="0"/>
              <a:t>More information in issue body and comments</a:t>
            </a:r>
          </a:p>
        </p:txBody>
      </p:sp>
    </p:spTree>
    <p:extLst>
      <p:ext uri="{BB962C8B-B14F-4D97-AF65-F5344CB8AC3E}">
        <p14:creationId xmlns:p14="http://schemas.microsoft.com/office/powerpoint/2010/main" val="2743138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7DCDA7-7323-F14A-BC05-167799681C87}"/>
              </a:ext>
            </a:extLst>
          </p:cNvPr>
          <p:cNvSpPr>
            <a:spLocks noGrp="1"/>
          </p:cNvSpPr>
          <p:nvPr>
            <p:ph type="title"/>
          </p:nvPr>
        </p:nvSpPr>
        <p:spPr>
          <a:xfrm>
            <a:off x="838200" y="365125"/>
            <a:ext cx="10515600" cy="1325563"/>
          </a:xfrm>
        </p:spPr>
        <p:txBody>
          <a:bodyPr>
            <a:normAutofit/>
          </a:bodyPr>
          <a:lstStyle/>
          <a:p>
            <a:r>
              <a:rPr lang="en-US" sz="4800" dirty="0">
                <a:solidFill>
                  <a:schemeClr val="bg1"/>
                </a:solidFill>
              </a:rPr>
              <a:t>Related Papers</a:t>
            </a:r>
            <a:endParaRPr lang="en-US" sz="4600" dirty="0">
              <a:solidFill>
                <a:srgbClr val="FFFFFF"/>
              </a:solidFill>
            </a:endParaRPr>
          </a:p>
        </p:txBody>
      </p:sp>
      <p:sp>
        <p:nvSpPr>
          <p:cNvPr id="12" name="Content Placeholder 11">
            <a:extLst>
              <a:ext uri="{FF2B5EF4-FFF2-40B4-BE49-F238E27FC236}">
                <a16:creationId xmlns:a16="http://schemas.microsoft.com/office/drawing/2014/main" id="{256D6EE4-CAEB-CA40-B476-C3F756ECC168}"/>
              </a:ext>
            </a:extLst>
          </p:cNvPr>
          <p:cNvSpPr>
            <a:spLocks noGrp="1"/>
          </p:cNvSpPr>
          <p:nvPr>
            <p:ph idx="1"/>
          </p:nvPr>
        </p:nvSpPr>
        <p:spPr>
          <a:xfrm>
            <a:off x="838200" y="2438400"/>
            <a:ext cx="10515600" cy="3738562"/>
          </a:xfrm>
        </p:spPr>
        <p:txBody>
          <a:bodyPr>
            <a:normAutofit/>
          </a:bodyPr>
          <a:lstStyle/>
          <a:p>
            <a:r>
              <a:rPr lang="en-CA" sz="2400" dirty="0"/>
              <a:t>Historical and Impact Analysis of API Breaking Changes: A Large-Scale Study</a:t>
            </a:r>
          </a:p>
          <a:p>
            <a:pPr lvl="1"/>
            <a:r>
              <a:rPr lang="en-CA" sz="2000" dirty="0"/>
              <a:t>Xavier et al. 2017</a:t>
            </a:r>
          </a:p>
          <a:p>
            <a:pPr lvl="1"/>
            <a:r>
              <a:rPr lang="en-CA" sz="2000" dirty="0"/>
              <a:t>API breaking changes in Java ecosystem</a:t>
            </a:r>
          </a:p>
          <a:p>
            <a:r>
              <a:rPr lang="en-CA" sz="2400" dirty="0"/>
              <a:t>An Empirical Study of Dependency Downgrades in the </a:t>
            </a:r>
            <a:r>
              <a:rPr lang="en-CA" sz="2400" dirty="0" err="1"/>
              <a:t>npm</a:t>
            </a:r>
            <a:r>
              <a:rPr lang="en-CA" sz="2400" dirty="0"/>
              <a:t> Ecosystem</a:t>
            </a:r>
          </a:p>
          <a:p>
            <a:pPr lvl="1"/>
            <a:r>
              <a:rPr lang="en-CA" sz="2000" dirty="0" err="1"/>
              <a:t>Cogo</a:t>
            </a:r>
            <a:r>
              <a:rPr lang="en-CA" sz="2000" dirty="0"/>
              <a:t> et al. 2020</a:t>
            </a:r>
          </a:p>
          <a:p>
            <a:pPr lvl="1"/>
            <a:r>
              <a:rPr lang="en-CA" sz="2000" dirty="0"/>
              <a:t>Breaking a client’s build can cause them to downgrade</a:t>
            </a:r>
          </a:p>
          <a:p>
            <a:r>
              <a:rPr lang="en-CA" sz="2400" dirty="0"/>
              <a:t>Can Automated Pull Requests Encourage Software Developers to Upgrade Out-of-Date Dependencies?</a:t>
            </a:r>
          </a:p>
          <a:p>
            <a:pPr lvl="1"/>
            <a:r>
              <a:rPr lang="en-CA" sz="2000" dirty="0" err="1"/>
              <a:t>Mirhosseini</a:t>
            </a:r>
            <a:r>
              <a:rPr lang="en-CA" sz="2000" dirty="0"/>
              <a:t> et al. 2017</a:t>
            </a:r>
          </a:p>
          <a:p>
            <a:pPr lvl="1"/>
            <a:r>
              <a:rPr lang="en-CA" sz="2000" dirty="0"/>
              <a:t>PR notifications help keep dependencies up to date</a:t>
            </a:r>
          </a:p>
          <a:p>
            <a:pPr lvl="1"/>
            <a:endParaRPr lang="en-CA" sz="2000" dirty="0"/>
          </a:p>
          <a:p>
            <a:endParaRPr lang="en-US" sz="2400" dirty="0"/>
          </a:p>
          <a:p>
            <a:endParaRPr lang="en-US" sz="2600" dirty="0"/>
          </a:p>
        </p:txBody>
      </p:sp>
    </p:spTree>
    <p:extLst>
      <p:ext uri="{BB962C8B-B14F-4D97-AF65-F5344CB8AC3E}">
        <p14:creationId xmlns:p14="http://schemas.microsoft.com/office/powerpoint/2010/main" val="251400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 text&#10;&#10;Description automatically generated">
            <a:extLst>
              <a:ext uri="{FF2B5EF4-FFF2-40B4-BE49-F238E27FC236}">
                <a16:creationId xmlns:a16="http://schemas.microsoft.com/office/drawing/2014/main" id="{3EB15C4A-E994-9E4A-B077-B7EC84762DBE}"/>
              </a:ext>
            </a:extLst>
          </p:cNvPr>
          <p:cNvPicPr>
            <a:picLocks noChangeAspect="1"/>
          </p:cNvPicPr>
          <p:nvPr/>
        </p:nvPicPr>
        <p:blipFill>
          <a:blip r:embed="rId3"/>
          <a:stretch>
            <a:fillRect/>
          </a:stretch>
        </p:blipFill>
        <p:spPr>
          <a:xfrm>
            <a:off x="0" y="0"/>
            <a:ext cx="6090186" cy="3384550"/>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7326AAB8-D759-1C4A-97F9-A006CB9AA0D5}"/>
              </a:ext>
            </a:extLst>
          </p:cNvPr>
          <p:cNvPicPr>
            <a:picLocks noChangeAspect="1"/>
          </p:cNvPicPr>
          <p:nvPr/>
        </p:nvPicPr>
        <p:blipFill>
          <a:blip r:embed="rId4"/>
          <a:stretch>
            <a:fillRect/>
          </a:stretch>
        </p:blipFill>
        <p:spPr>
          <a:xfrm>
            <a:off x="6096000" y="0"/>
            <a:ext cx="6090186" cy="3433003"/>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2C1A475D-A5E9-C24D-BD07-BBE6C8270323}"/>
              </a:ext>
            </a:extLst>
          </p:cNvPr>
          <p:cNvPicPr>
            <a:picLocks noChangeAspect="1"/>
          </p:cNvPicPr>
          <p:nvPr/>
        </p:nvPicPr>
        <p:blipFill>
          <a:blip r:embed="rId5"/>
          <a:stretch>
            <a:fillRect/>
          </a:stretch>
        </p:blipFill>
        <p:spPr>
          <a:xfrm>
            <a:off x="-5814" y="3384550"/>
            <a:ext cx="6090187" cy="3415877"/>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E5AA4C66-47FD-424A-B38C-EEA662ABCD90}"/>
              </a:ext>
            </a:extLst>
          </p:cNvPr>
          <p:cNvPicPr>
            <a:picLocks noChangeAspect="1"/>
          </p:cNvPicPr>
          <p:nvPr/>
        </p:nvPicPr>
        <p:blipFill>
          <a:blip r:embed="rId6"/>
          <a:stretch>
            <a:fillRect/>
          </a:stretch>
        </p:blipFill>
        <p:spPr>
          <a:xfrm>
            <a:off x="6084373" y="3384550"/>
            <a:ext cx="5978673" cy="3382746"/>
          </a:xfrm>
          <a:prstGeom prst="rect">
            <a:avLst/>
          </a:prstGeom>
        </p:spPr>
      </p:pic>
    </p:spTree>
    <p:extLst>
      <p:ext uri="{BB962C8B-B14F-4D97-AF65-F5344CB8AC3E}">
        <p14:creationId xmlns:p14="http://schemas.microsoft.com/office/powerpoint/2010/main" val="1866097465"/>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4372C3"/>
      </a:accent1>
      <a:accent2>
        <a:srgbClr val="ED7D31"/>
      </a:accent2>
      <a:accent3>
        <a:srgbClr val="A5A5A5"/>
      </a:accent3>
      <a:accent4>
        <a:srgbClr val="FFC000"/>
      </a:accent4>
      <a:accent5>
        <a:srgbClr val="4272C2"/>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1519</TotalTime>
  <Words>1424</Words>
  <Application>Microsoft Macintosh PowerPoint</Application>
  <PresentationFormat>Widescreen</PresentationFormat>
  <Paragraphs>95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Am I Breaking My Client’s Code? An Analysis of Breaking Changes in the npm Ecosystem  </vt:lpstr>
      <vt:lpstr>Software Dependency Relationships</vt:lpstr>
      <vt:lpstr>Software Dependency Relationships</vt:lpstr>
      <vt:lpstr>GREENKEEPER</vt:lpstr>
      <vt:lpstr>Examine Changes by Package Providers that Break a Client’s Build</vt:lpstr>
      <vt:lpstr>What Data Do We Have?</vt:lpstr>
      <vt:lpstr>Analyzing Issue Reports &amp; Associated Data</vt:lpstr>
      <vt:lpstr>Related Papers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 I Breaking My Client’s Code? An Analysis of Breaking Changes in the npm Ecosystem  </dc:title>
  <dc:creator>Ben Rombaut</dc:creator>
  <cp:lastModifiedBy>Ben Rombaut</cp:lastModifiedBy>
  <cp:revision>51</cp:revision>
  <dcterms:created xsi:type="dcterms:W3CDTF">2020-10-15T15:15:59Z</dcterms:created>
  <dcterms:modified xsi:type="dcterms:W3CDTF">2020-10-16T23:46:06Z</dcterms:modified>
</cp:coreProperties>
</file>