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D54F-778E-4367-A579-8FA7C999DD89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1CC6A-DDB4-49A8-A67F-F5F4FAF1D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8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BDF2F8-8066-417D-89F2-05E1AFC108A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447-59BD-499E-8D1B-08CF0982DE6A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59F-8186-4D96-9BDC-7CFD91DBE6D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259F-3314-4104-ACF5-4E327096C48A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EEC-0E66-4528-8C6B-58189435CB2A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E44-BA1B-4E9F-B20A-D72ABAEF8A7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E434-4D15-470D-B7F3-F76203547980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8BA3-7A33-43DD-A319-3A94414886A4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2DF-0782-40E6-9689-8460BD811DB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320B-F93A-4833-BBF6-CE2F1CD634E0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2989-ADA7-4247-B6CD-0D2BC3421BB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5444-BA43-41F3-B579-B59EA4446895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69-5873-49A9-9FD7-398C7F77D25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73A0-343B-4236-820E-837B9FFA05A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6BDA-4725-452B-A73A-4B4922F4C21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525F-03EA-48D8-AA8B-696347BBFDE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92A4-795C-4F71-BAE7-1FA820A037F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1DDA4-8247-48AF-9236-894DBFAA414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4344" y="1505371"/>
            <a:ext cx="7351776" cy="1515533"/>
          </a:xfrm>
        </p:spPr>
        <p:txBody>
          <a:bodyPr/>
          <a:lstStyle/>
          <a:p>
            <a:r>
              <a:rPr lang="ru-RU" sz="3600" dirty="0"/>
              <a:t>Разработка методов решения задач о ранце с несколькими ограничениями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Тип проекта: </a:t>
            </a:r>
            <a:r>
              <a:rPr lang="ru-RU" dirty="0"/>
              <a:t>И</a:t>
            </a:r>
            <a:r>
              <a:rPr lang="ru-RU" dirty="0" smtClean="0"/>
              <a:t>ндивидуальный исследовательский</a:t>
            </a:r>
          </a:p>
          <a:p>
            <a:r>
              <a:rPr lang="ru-RU" dirty="0" smtClean="0"/>
              <a:t>Выполнил: </a:t>
            </a:r>
            <a:r>
              <a:rPr lang="ru-RU" dirty="0" err="1" smtClean="0"/>
              <a:t>Потоцкий</a:t>
            </a:r>
            <a:r>
              <a:rPr lang="ru-RU" dirty="0" smtClean="0"/>
              <a:t> Михаил Викторович БПМИ2110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Посыпкин</a:t>
            </a:r>
            <a:r>
              <a:rPr lang="ru-RU" dirty="0" smtClean="0"/>
              <a:t> Михаил Анатольевич, штатный преподаватель Факультета компьютерных наук НИУ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9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Субградиентный</a:t>
            </a:r>
            <a:r>
              <a:rPr lang="ru-RU" dirty="0" smtClean="0"/>
              <a:t> метод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r>
                  <a:rPr lang="en-US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это выпуклая функция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тогда вектор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субградиентом</a:t>
                </a:r>
                <a:r>
                  <a:rPr lang="ru-RU" dirty="0" smtClean="0"/>
                  <a:t>  </a:t>
                </a:r>
                <a:r>
                  <a:rPr lang="en-US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в точке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верно</m:t>
                    </m:r>
                  </m:oMath>
                </a14:m>
                <a:r>
                  <a:rPr lang="ru-RU" b="0" dirty="0" smtClean="0"/>
                  <a:t/>
                </a:r>
                <a:br>
                  <a:rPr lang="ru-RU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 случае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err="1" smtClean="0"/>
                  <a:t>субградиентом</a:t>
                </a:r>
                <a:r>
                  <a:rPr lang="ru-RU" dirty="0" smtClean="0"/>
                  <a:t> является вектор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 – это оптимальное решение задачи Лагранжа</a:t>
                </a:r>
                <a:r>
                  <a:rPr lang="ru-RU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можно улучшать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следующим образом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в методе ветвей и границ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какой-то набор, проходящий по ограничениям. Объявляем переменную рекорд, присваиваем ей значение цены этого набора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ноде</a:t>
            </a:r>
            <a:r>
              <a:rPr lang="ru-RU" dirty="0" smtClean="0"/>
              <a:t> метода ветвей и границ решаем подзадачу релаксации и получаем верхнюю оценку на значение целевой функции в данном поддереве</a:t>
            </a:r>
          </a:p>
          <a:p>
            <a:r>
              <a:rPr lang="ru-RU" dirty="0" smtClean="0"/>
              <a:t>Если верхняя оценка меньше рекорда,  то поддерево можно исключить из рассмотрения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результатов при увеличении размерности рюкзака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5" y="2640835"/>
            <a:ext cx="5320362" cy="297332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0" y="2472531"/>
            <a:ext cx="4350203" cy="3309937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4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результатов при увеличении </a:t>
            </a:r>
            <a:r>
              <a:rPr lang="ru-RU" dirty="0" smtClean="0"/>
              <a:t>количества предметов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9" y="2660905"/>
            <a:ext cx="5410628" cy="2967322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70" y="2446521"/>
            <a:ext cx="4621802" cy="352247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2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2" y="2734056"/>
            <a:ext cx="99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данной работы была исследована релаксация Лагранжа в задаче о ранце,</a:t>
            </a:r>
          </a:p>
          <a:p>
            <a:r>
              <a:rPr lang="ru-RU" dirty="0"/>
              <a:t>рассмотрены методы решения задачи об одномерном и многомерном ранце, а также написана</a:t>
            </a:r>
          </a:p>
          <a:p>
            <a:r>
              <a:rPr lang="ru-RU" dirty="0"/>
              <a:t>реализация на С++. В реализации не удалось сделать оптимальным шаг с изменением пара-</a:t>
            </a:r>
          </a:p>
          <a:p>
            <a:r>
              <a:rPr lang="ru-RU" dirty="0"/>
              <a:t>метров λ при помощи </a:t>
            </a:r>
            <a:r>
              <a:rPr lang="ru-RU" dirty="0" err="1"/>
              <a:t>субградиентного</a:t>
            </a:r>
            <a:r>
              <a:rPr lang="ru-RU" dirty="0"/>
              <a:t> спуска. При его использовании решение замедлялось</a:t>
            </a:r>
          </a:p>
          <a:p>
            <a:r>
              <a:rPr lang="ru-RU" dirty="0"/>
              <a:t>и не отсекало достаточное количество вершин в методе ветвей и границ, чтобы </a:t>
            </a:r>
            <a:r>
              <a:rPr lang="ru-RU" dirty="0" err="1"/>
              <a:t>нивелиро</a:t>
            </a:r>
            <a:r>
              <a:rPr lang="ru-RU" dirty="0"/>
              <a:t>-</a:t>
            </a:r>
          </a:p>
          <a:p>
            <a:r>
              <a:rPr lang="ru-RU" dirty="0" err="1"/>
              <a:t>вать</a:t>
            </a:r>
            <a:r>
              <a:rPr lang="ru-RU" dirty="0"/>
              <a:t> это замедление. По какой-то причине спуск часто не сходился или сходился не к тому</a:t>
            </a:r>
          </a:p>
          <a:p>
            <a:r>
              <a:rPr lang="ru-RU" dirty="0"/>
              <a:t>значению, которое являлось бы корректной оценкой, несмотря на то, что при исследовании</a:t>
            </a:r>
          </a:p>
          <a:p>
            <a:r>
              <a:rPr lang="ru-RU" dirty="0"/>
              <a:t>использовались различные шаги (как динамические, так и константные).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Marshall </a:t>
            </a:r>
            <a:r>
              <a:rPr lang="en-US" dirty="0"/>
              <a:t>L. Fisher. “The </a:t>
            </a:r>
            <a:r>
              <a:rPr lang="en-US" dirty="0" err="1"/>
              <a:t>Lagrangian</a:t>
            </a:r>
            <a:r>
              <a:rPr lang="en-US" dirty="0"/>
              <a:t> Relaxation Method for Solving Integer </a:t>
            </a:r>
            <a:r>
              <a:rPr lang="en-US" dirty="0" smtClean="0"/>
              <a:t>Programming</a:t>
            </a:r>
            <a:r>
              <a:rPr lang="ru-RU" dirty="0" smtClean="0"/>
              <a:t> </a:t>
            </a:r>
            <a:r>
              <a:rPr lang="en-US" dirty="0" smtClean="0"/>
              <a:t>Problems</a:t>
            </a:r>
            <a:r>
              <a:rPr lang="en-US" dirty="0"/>
              <a:t>”. </a:t>
            </a:r>
            <a:r>
              <a:rPr lang="ru-RU" dirty="0"/>
              <a:t>В: </a:t>
            </a:r>
            <a:r>
              <a:rPr lang="en-US" dirty="0"/>
              <a:t>Management Science 27.1 (1981), </a:t>
            </a:r>
            <a:r>
              <a:rPr lang="ru-RU" dirty="0"/>
              <a:t>с. 1—18</a:t>
            </a:r>
            <a:r>
              <a:rPr lang="ru-RU" dirty="0" smtClean="0"/>
              <a:t>.</a:t>
            </a:r>
          </a:p>
          <a:p>
            <a:r>
              <a:rPr lang="en-US" dirty="0"/>
              <a:t>David </a:t>
            </a:r>
            <a:r>
              <a:rPr lang="en-US" dirty="0" err="1"/>
              <a:t>Pisinger</a:t>
            </a:r>
            <a:r>
              <a:rPr lang="en-US" dirty="0"/>
              <a:t> Hans </a:t>
            </a:r>
            <a:r>
              <a:rPr lang="en-US" dirty="0" err="1"/>
              <a:t>Kellerer</a:t>
            </a:r>
            <a:r>
              <a:rPr lang="en-US" dirty="0"/>
              <a:t> Ulrich </a:t>
            </a:r>
            <a:r>
              <a:rPr lang="en-US" dirty="0" err="1"/>
              <a:t>Pferschy</a:t>
            </a:r>
            <a:r>
              <a:rPr lang="en-US" dirty="0"/>
              <a:t>. “Knapsack Problems”. </a:t>
            </a:r>
            <a:r>
              <a:rPr lang="ru-RU" dirty="0"/>
              <a:t>В: с.50. 2004</a:t>
            </a:r>
            <a:r>
              <a:rPr lang="ru-RU" dirty="0" smtClean="0"/>
              <a:t>.</a:t>
            </a:r>
          </a:p>
          <a:p>
            <a:r>
              <a:rPr lang="ru-RU" dirty="0"/>
              <a:t>М.А. </a:t>
            </a:r>
            <a:r>
              <a:rPr lang="ru-RU" dirty="0" err="1"/>
              <a:t>Посыпкин</a:t>
            </a:r>
            <a:r>
              <a:rPr lang="ru-RU" dirty="0"/>
              <a:t>. “Лекции по комбинаторной оптимизации”. В: Гл.2-3. 2018.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существующих методов решения задачи о ранце с одним и несколькими ограничениями.</a:t>
            </a:r>
          </a:p>
          <a:p>
            <a:r>
              <a:rPr lang="ru-RU" dirty="0" smtClean="0"/>
              <a:t>Изучение релаксации Лагранжа.</a:t>
            </a:r>
          </a:p>
          <a:p>
            <a:r>
              <a:rPr lang="ru-RU" dirty="0" smtClean="0"/>
              <a:t>Программная реализация методов на языке </a:t>
            </a:r>
            <a:r>
              <a:rPr lang="en-US" dirty="0" smtClean="0"/>
              <a:t>C++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Сравнение методов без релаксации и с релаксацией.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ранце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Задача о ранце формулируется следующим образом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имеется набор из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предметов</a:t>
            </a:r>
            <a:r>
              <a:rPr lang="en-US" dirty="0" smtClean="0"/>
              <a:t>, </a:t>
            </a:r>
            <a:r>
              <a:rPr lang="ru-RU" dirty="0" smtClean="0"/>
              <a:t>которые характеризуются ценой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весов </a:t>
            </a:r>
            <a:r>
              <a:rPr lang="en-US" b="1" dirty="0" smtClean="0"/>
              <a:t>w</a:t>
            </a:r>
            <a:r>
              <a:rPr lang="ru-RU" dirty="0"/>
              <a:t>,</a:t>
            </a:r>
            <a:r>
              <a:rPr lang="en-US" b="1" dirty="0" smtClean="0"/>
              <a:t> </a:t>
            </a:r>
            <a:r>
              <a:rPr lang="ru-RU" dirty="0" smtClean="0"/>
              <a:t>и</a:t>
            </a:r>
            <a:r>
              <a:rPr lang="ru-RU" b="1" dirty="0" smtClean="0"/>
              <a:t> </a:t>
            </a:r>
            <a:r>
              <a:rPr lang="ru-RU" dirty="0" smtClean="0"/>
              <a:t>рюкзак вместимостью </a:t>
            </a:r>
            <a:r>
              <a:rPr lang="ru-RU" b="1" dirty="0" smtClean="0"/>
              <a:t>С</a:t>
            </a:r>
            <a:r>
              <a:rPr lang="en-US" dirty="0" smtClean="0"/>
              <a:t>. </a:t>
            </a:r>
            <a:r>
              <a:rPr lang="ru-RU" dirty="0" smtClean="0"/>
              <a:t>Среди возможных наборов предметов нужно выбрать набор, помещающийся в рюкзак и имеющий наибольшую общую стоимость.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методы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Полный перебор</a:t>
            </a:r>
          </a:p>
          <a:p>
            <a:r>
              <a:rPr lang="ru-RU" dirty="0" smtClean="0"/>
              <a:t>Метод ветвей и границ</a:t>
            </a:r>
          </a:p>
          <a:p>
            <a:r>
              <a:rPr lang="ru-RU" dirty="0" smtClean="0"/>
              <a:t>Динамическое программирование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</a:p>
          <a:p>
            <a:pPr marL="0" indent="0" algn="just">
              <a:buNone/>
            </a:pPr>
            <a:r>
              <a:rPr lang="ru-RU" dirty="0" smtClean="0"/>
              <a:t>При решении методом динамического программирования можно отсекать </a:t>
            </a:r>
            <a:r>
              <a:rPr lang="ru-RU" dirty="0" err="1" smtClean="0"/>
              <a:t>доминируемые</a:t>
            </a:r>
            <a:r>
              <a:rPr lang="ru-RU" dirty="0" smtClean="0"/>
              <a:t> наборы.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Говорят, что набор 1 доминирует над набором 2, если суммарный вес первого набора не больше веса второго, а его цена не меньше цены второго.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ранце с несколькими ограничениями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50" y="3082239"/>
            <a:ext cx="5398678" cy="277432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5376" y="2501702"/>
            <a:ext cx="7013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Отличается от обычного ранца тем, что у предметов и ранца вес и вместимость – это вектор, а не скаляр. Математически условие можно записать следующим образом.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методы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Полный перебор</a:t>
            </a:r>
          </a:p>
          <a:p>
            <a:r>
              <a:rPr lang="ru-RU" dirty="0" smtClean="0"/>
              <a:t>Динамическое программирование</a:t>
            </a:r>
          </a:p>
          <a:p>
            <a:r>
              <a:rPr lang="ru-RU" dirty="0" smtClean="0"/>
              <a:t>Метод ветвей и границ</a:t>
            </a:r>
          </a:p>
          <a:p>
            <a:r>
              <a:rPr lang="ru-RU" dirty="0" smtClean="0"/>
              <a:t>Метод ветвей и границ с релаксацией Лагранжа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Релаксация Лагранжа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 smtClean="0"/>
                  <a:t> Тогда задача релаксации выглядит следующим образом.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28" y="3358365"/>
            <a:ext cx="5544311" cy="24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Смысл использования релаксации Лагранжа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это оптимальное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это оптимальное решение задачи о ранце. Тогда для любого допустимого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верно,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Таким образом мы получаем верхнюю оценку на стоимость оптимального набора.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Таким образом минимизировав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можно получить более точную оценку.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409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Garamond</vt:lpstr>
      <vt:lpstr>Натуральные материалы</vt:lpstr>
      <vt:lpstr>Разработка методов решения задач о ранце с несколькими ограничениями</vt:lpstr>
      <vt:lpstr>Задачи</vt:lpstr>
      <vt:lpstr>Задача о ранце</vt:lpstr>
      <vt:lpstr>Возможные методы решения</vt:lpstr>
      <vt:lpstr>Динамическое программирование</vt:lpstr>
      <vt:lpstr>Задача о ранце с несколькими ограничениями</vt:lpstr>
      <vt:lpstr>Возможные методы решения</vt:lpstr>
      <vt:lpstr>Релаксация Лагранжа</vt:lpstr>
      <vt:lpstr>Смысл использования релаксации Лагранжа</vt:lpstr>
      <vt:lpstr>Субградиентный метод</vt:lpstr>
      <vt:lpstr>Применение в методе ветвей и границ</vt:lpstr>
      <vt:lpstr>Сравнение результатов при увеличении размерности рюкзака</vt:lpstr>
      <vt:lpstr>Сравнение результатов при увеличении количества предметов</vt:lpstr>
      <vt:lpstr>Выводы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методов решения задач о ранце с несколькими ограничениями</dc:title>
  <dc:creator>ASUS</dc:creator>
  <cp:lastModifiedBy>ASUS</cp:lastModifiedBy>
  <cp:revision>21</cp:revision>
  <dcterms:created xsi:type="dcterms:W3CDTF">2024-05-22T17:42:58Z</dcterms:created>
  <dcterms:modified xsi:type="dcterms:W3CDTF">2024-05-23T19:40:39Z</dcterms:modified>
</cp:coreProperties>
</file>