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5" r:id="rId1"/>
  </p:sldMasterIdLst>
  <p:notesMasterIdLst>
    <p:notesMasterId r:id="rId10"/>
  </p:notesMasterIdLst>
  <p:handoutMasterIdLst>
    <p:handoutMasterId r:id="rId11"/>
  </p:handoutMasterIdLst>
  <p:sldIdLst>
    <p:sldId id="500" r:id="rId2"/>
    <p:sldId id="793" r:id="rId3"/>
    <p:sldId id="806" r:id="rId4"/>
    <p:sldId id="794" r:id="rId5"/>
    <p:sldId id="807" r:id="rId6"/>
    <p:sldId id="808" r:id="rId7"/>
    <p:sldId id="809" r:id="rId8"/>
    <p:sldId id="810" r:id="rId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5325" autoAdjust="0"/>
  </p:normalViewPr>
  <p:slideViewPr>
    <p:cSldViewPr snapToGrid="0" showGuides="1">
      <p:cViewPr varScale="1">
        <p:scale>
          <a:sx n="100" d="100"/>
          <a:sy n="100" d="100"/>
        </p:scale>
        <p:origin x="-1026" y="-84"/>
      </p:cViewPr>
      <p:guideLst>
        <p:guide orient="horz" pos="3141"/>
        <p:guide pos="17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1500" y="25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a:p>
        </p:txBody>
      </p:sp>
    </p:spTree>
    <p:extLst>
      <p:ext uri="{BB962C8B-B14F-4D97-AF65-F5344CB8AC3E}">
        <p14:creationId xmlns:p14="http://schemas.microsoft.com/office/powerpoint/2010/main" val="261170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7320669"/>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t>
            </a:r>
            <a:r>
              <a:rPr lang="en-US" b="1" smtClean="0"/>
              <a:t>Academy Program</a:t>
            </a:r>
            <a:endParaRPr lang="en-US" b="1" dirty="0" smtClean="0"/>
          </a:p>
          <a:p>
            <a:pPr>
              <a:buNone/>
            </a:pPr>
            <a:r>
              <a:rPr lang="en-US" sz="1200" b="1" dirty="0" smtClean="0"/>
              <a:t>CCNP SWITCH: Implementing IP Switching</a:t>
            </a:r>
          </a:p>
          <a:p>
            <a:pPr>
              <a:buFontTx/>
              <a:buNone/>
            </a:pPr>
            <a:r>
              <a:rPr lang="en-US" sz="1300" b="1" dirty="0" smtClean="0"/>
              <a:t>Chapter 2: </a:t>
            </a:r>
            <a:r>
              <a:rPr lang="en-US" sz="1200" b="1" dirty="0" smtClean="0"/>
              <a:t>Implementing VLANs in Campus Networks</a:t>
            </a:r>
            <a:r>
              <a:rPr lang="en-US" b="1" dirty="0" smtClean="0"/>
              <a:t/>
            </a:r>
            <a:br>
              <a:rPr lang="en-US" b="1" dirty="0" smtClean="0"/>
            </a:br>
            <a:endParaRPr lang="en-GB"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28600" indent="-228600">
              <a:lnSpc>
                <a:spcPct val="100000"/>
              </a:lnSpc>
              <a:spcBef>
                <a:spcPts val="0"/>
              </a:spcBef>
              <a:spcAft>
                <a:spcPts val="600"/>
              </a:spcAft>
            </a:pPr>
            <a:r>
              <a:rPr lang="en-US" sz="1100" kern="1200" baseline="0" dirty="0" smtClean="0">
                <a:solidFill>
                  <a:schemeClr val="tx1"/>
                </a:solidFill>
                <a:latin typeface="Arial" charset="0"/>
                <a:ea typeface="+mn-ea"/>
                <a:cs typeface="+mn-cs"/>
              </a:rPr>
              <a:t>The first step is to identify the ports for the EtherChannel on both switches. This helps identify any issues with previous configurations on the ports and ensures that the proper connections are available.</a:t>
            </a:r>
          </a:p>
          <a:p>
            <a:pPr marL="228600" indent="-228600">
              <a:lnSpc>
                <a:spcPct val="100000"/>
              </a:lnSpc>
              <a:spcBef>
                <a:spcPts val="0"/>
              </a:spcBef>
              <a:spcAft>
                <a:spcPts val="600"/>
              </a:spcAft>
            </a:pPr>
            <a:r>
              <a:rPr lang="en-US" sz="1100" kern="1200" baseline="0" dirty="0" smtClean="0">
                <a:solidFill>
                  <a:schemeClr val="tx1"/>
                </a:solidFill>
                <a:latin typeface="Arial" charset="0"/>
                <a:ea typeface="+mn-ea"/>
                <a:cs typeface="+mn-cs"/>
              </a:rPr>
              <a:t>The network designer should already have decided whether this is going to be a Layer 3 or a Layer 2 connection. If it is a Layer 2 connection, each interface should have the appropriate protocol identified (PAgP or LACP), have a channel group number to associate all the given interfaces to a port group, and know whether negotiations should occur.</a:t>
            </a:r>
          </a:p>
          <a:p>
            <a:pPr marL="228600" indent="-228600">
              <a:lnSpc>
                <a:spcPct val="100000"/>
              </a:lnSpc>
              <a:spcBef>
                <a:spcPts val="0"/>
              </a:spcBef>
              <a:spcAft>
                <a:spcPts val="600"/>
              </a:spcAft>
            </a:pPr>
            <a:r>
              <a:rPr lang="en-US" sz="1100" kern="1200" baseline="0" dirty="0" smtClean="0">
                <a:solidFill>
                  <a:schemeClr val="tx1"/>
                </a:solidFill>
                <a:latin typeface="Arial" charset="0"/>
                <a:ea typeface="+mn-ea"/>
                <a:cs typeface="+mn-cs"/>
              </a:rPr>
              <a:t>If this is a Layer 3 connection, a new virtual interface is created. This port-channel interface is then given an IP address. Each of the physical interfaces is then made into an EtherChannel by specifying the same channel group number as the port-channel interface number.</a:t>
            </a:r>
          </a:p>
          <a:p>
            <a:pPr marL="228600" indent="-228600">
              <a:lnSpc>
                <a:spcPct val="100000"/>
              </a:lnSpc>
              <a:spcBef>
                <a:spcPts val="0"/>
              </a:spcBef>
              <a:spcAft>
                <a:spcPts val="600"/>
              </a:spcAft>
            </a:pPr>
            <a:r>
              <a:rPr lang="en-US" sz="1100" kern="1200" baseline="0" dirty="0" smtClean="0">
                <a:solidFill>
                  <a:schemeClr val="tx1"/>
                </a:solidFill>
                <a:latin typeface="Arial" charset="0"/>
                <a:ea typeface="+mn-ea"/>
                <a:cs typeface="+mn-cs"/>
              </a:rPr>
              <a:t>When the connections are established, a couple of commands can ensure that both sides of the EtherChannel have formed and are providing aggregated bandwidth.</a:t>
            </a:r>
          </a:p>
          <a:p>
            <a:pPr marL="228600" indent="-228600">
              <a:lnSpc>
                <a:spcPct val="100000"/>
              </a:lnSpc>
              <a:spcBef>
                <a:spcPts val="0"/>
              </a:spcBef>
              <a:spcAft>
                <a:spcPts val="600"/>
              </a:spcAft>
            </a:pPr>
            <a:r>
              <a:rPr lang="en-US" sz="1100" b="1" kern="1200" baseline="0" dirty="0" err="1" smtClean="0">
                <a:solidFill>
                  <a:schemeClr val="tx1"/>
                </a:solidFill>
                <a:latin typeface="Arial" charset="0"/>
                <a:ea typeface="+mn-ea"/>
                <a:cs typeface="+mn-cs"/>
              </a:rPr>
              <a:t>EtherChannel</a:t>
            </a:r>
            <a:r>
              <a:rPr lang="en-US" sz="1100" b="1" kern="1200" baseline="0" dirty="0" smtClean="0">
                <a:solidFill>
                  <a:schemeClr val="tx1"/>
                </a:solidFill>
                <a:latin typeface="Arial" charset="0"/>
                <a:ea typeface="+mn-ea"/>
                <a:cs typeface="+mn-cs"/>
              </a:rPr>
              <a:t> support: </a:t>
            </a:r>
            <a:r>
              <a:rPr lang="en-US" sz="1100" b="0" kern="1200" baseline="0" dirty="0" smtClean="0">
                <a:solidFill>
                  <a:schemeClr val="tx1"/>
                </a:solidFill>
                <a:latin typeface="Arial" charset="0"/>
                <a:ea typeface="+mn-ea"/>
                <a:cs typeface="+mn-cs"/>
              </a:rPr>
              <a:t>All Ethernet interfaces on all modules support EtherChannel </a:t>
            </a:r>
            <a:r>
              <a:rPr lang="en-US" sz="1100" kern="1200" baseline="0" dirty="0" smtClean="0">
                <a:solidFill>
                  <a:schemeClr val="tx1"/>
                </a:solidFill>
                <a:latin typeface="Arial" charset="0"/>
                <a:ea typeface="+mn-ea"/>
                <a:cs typeface="+mn-cs"/>
              </a:rPr>
              <a:t>(maximum of eight interfaces) with no requirement that interfaces be physically contiguous or on the same module.</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Speed and duplex: </a:t>
            </a:r>
            <a:r>
              <a:rPr lang="en-US" sz="1100" b="0" kern="1200" baseline="0" dirty="0" smtClean="0">
                <a:solidFill>
                  <a:schemeClr val="tx1"/>
                </a:solidFill>
                <a:latin typeface="Arial" charset="0"/>
                <a:ea typeface="+mn-ea"/>
                <a:cs typeface="+mn-cs"/>
              </a:rPr>
              <a:t>Configure all interfaces in an EtherChannel to operate at the </a:t>
            </a:r>
            <a:r>
              <a:rPr lang="en-US" sz="1100" kern="1200" baseline="0" dirty="0" smtClean="0">
                <a:solidFill>
                  <a:schemeClr val="tx1"/>
                </a:solidFill>
                <a:latin typeface="Arial" charset="0"/>
                <a:ea typeface="+mn-ea"/>
                <a:cs typeface="+mn-cs"/>
              </a:rPr>
              <a:t>same speed and in the same duplex mode. Also, if one interface in the bundle is shut down, it is treated as a link failure, and traffic traverses other links in the bundle.</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Switched port analyzer (SPAN) and EtherChannel: </a:t>
            </a:r>
            <a:r>
              <a:rPr lang="en-US" sz="1100" b="0" kern="1200" baseline="0" dirty="0" smtClean="0">
                <a:solidFill>
                  <a:schemeClr val="tx1"/>
                </a:solidFill>
                <a:latin typeface="Arial" charset="0"/>
                <a:ea typeface="+mn-ea"/>
                <a:cs typeface="+mn-cs"/>
              </a:rPr>
              <a:t>An EtherChannel does not </a:t>
            </a:r>
            <a:r>
              <a:rPr lang="en-US" sz="1100" kern="1200" baseline="0" dirty="0" smtClean="0">
                <a:solidFill>
                  <a:schemeClr val="tx1"/>
                </a:solidFill>
                <a:latin typeface="Arial" charset="0"/>
                <a:ea typeface="+mn-ea"/>
                <a:cs typeface="+mn-cs"/>
              </a:rPr>
              <a:t>form if one of the interfaces is a SPAN destination port.</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Layer 3 EtherChannels: </a:t>
            </a:r>
            <a:r>
              <a:rPr lang="en-US" sz="1100" b="0" kern="1200" baseline="0" dirty="0" smtClean="0">
                <a:solidFill>
                  <a:schemeClr val="tx1"/>
                </a:solidFill>
                <a:latin typeface="Arial" charset="0"/>
                <a:ea typeface="+mn-ea"/>
                <a:cs typeface="+mn-cs"/>
              </a:rPr>
              <a:t>Assign Layer 3 addresses to the port-channel logical interface, </a:t>
            </a:r>
            <a:r>
              <a:rPr lang="en-US" sz="1100" kern="1200" baseline="0" dirty="0" smtClean="0">
                <a:solidFill>
                  <a:schemeClr val="tx1"/>
                </a:solidFill>
                <a:latin typeface="Arial" charset="0"/>
                <a:ea typeface="+mn-ea"/>
                <a:cs typeface="+mn-cs"/>
              </a:rPr>
              <a:t>not to the physical interfaces in the channel.</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VLAN match: </a:t>
            </a:r>
            <a:r>
              <a:rPr lang="en-US" sz="1100" b="0" kern="1200" baseline="0" dirty="0" smtClean="0">
                <a:solidFill>
                  <a:schemeClr val="tx1"/>
                </a:solidFill>
                <a:latin typeface="Arial" charset="0"/>
                <a:ea typeface="+mn-ea"/>
                <a:cs typeface="+mn-cs"/>
              </a:rPr>
              <a:t>All interfaces in the EtherChannel bundle must be assigned to the </a:t>
            </a:r>
            <a:r>
              <a:rPr lang="en-US" sz="1100" kern="1200" baseline="0" dirty="0" smtClean="0">
                <a:solidFill>
                  <a:schemeClr val="tx1"/>
                </a:solidFill>
                <a:latin typeface="Arial" charset="0"/>
                <a:ea typeface="+mn-ea"/>
                <a:cs typeface="+mn-cs"/>
              </a:rPr>
              <a:t>same VLAN or be configured as a trunk. In addition, Native VLANs should be matched across all the links on both switches.</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Range of VLANs: </a:t>
            </a:r>
            <a:r>
              <a:rPr lang="en-US" sz="1100" b="0" kern="1200" baseline="0" dirty="0" smtClean="0">
                <a:solidFill>
                  <a:schemeClr val="tx1"/>
                </a:solidFill>
                <a:latin typeface="Arial" charset="0"/>
                <a:ea typeface="+mn-ea"/>
                <a:cs typeface="+mn-cs"/>
              </a:rPr>
              <a:t>An EtherChannel supports the same allowed range of VLANs on </a:t>
            </a:r>
            <a:r>
              <a:rPr lang="en-US" sz="1100" kern="1200" baseline="0" dirty="0" smtClean="0">
                <a:solidFill>
                  <a:schemeClr val="tx1"/>
                </a:solidFill>
                <a:latin typeface="Arial" charset="0"/>
                <a:ea typeface="+mn-ea"/>
                <a:cs typeface="+mn-cs"/>
              </a:rPr>
              <a:t>all the interfaces in a trunking Layer 2 EtherChannel. If the allowed range of VLANs is not the same, the interfaces do not form an EtherChannel, even when set to auto or desirable mode. For Layer 2 EtherChannels, either assign all interfaces in the EtherChannel to the same VLAN or configure them as trunks.</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STP path cost</a:t>
            </a:r>
            <a:r>
              <a:rPr lang="en-US" sz="1100" kern="1200" baseline="0" dirty="0" smtClean="0">
                <a:solidFill>
                  <a:schemeClr val="tx1"/>
                </a:solidFill>
                <a:latin typeface="Arial" charset="0"/>
                <a:ea typeface="+mn-ea"/>
                <a:cs typeface="+mn-cs"/>
              </a:rPr>
              <a:t>: Interfaces with different STP port path costs can form an EtherChannel as long as they are otherwise compatibly configured. Setting different STP port path costs does not, by itself, make interfaces incompatible for the formation of an EtherChannel.</a:t>
            </a:r>
          </a:p>
          <a:p>
            <a:pPr marL="228600" indent="-228600">
              <a:lnSpc>
                <a:spcPct val="100000"/>
              </a:lnSpc>
              <a:spcBef>
                <a:spcPts val="0"/>
              </a:spcBef>
              <a:spcAft>
                <a:spcPts val="600"/>
              </a:spcAft>
            </a:pPr>
            <a:r>
              <a:rPr lang="en-US" sz="1100" b="1" kern="1200" baseline="0" dirty="0" smtClean="0">
                <a:solidFill>
                  <a:schemeClr val="tx1"/>
                </a:solidFill>
                <a:latin typeface="Arial" charset="0"/>
                <a:ea typeface="+mn-ea"/>
                <a:cs typeface="+mn-cs"/>
              </a:rPr>
              <a:t>Port channel versus interface configuration: </a:t>
            </a:r>
            <a:r>
              <a:rPr lang="en-US" sz="1100" b="0" kern="1200" baseline="0" dirty="0" smtClean="0">
                <a:solidFill>
                  <a:schemeClr val="tx1"/>
                </a:solidFill>
                <a:latin typeface="Arial" charset="0"/>
                <a:ea typeface="+mn-ea"/>
                <a:cs typeface="+mn-cs"/>
              </a:rPr>
              <a:t>After you configure an Ether</a:t>
            </a:r>
            <a:r>
              <a:rPr lang="en-US" sz="1100" kern="1200" baseline="0" dirty="0" smtClean="0">
                <a:solidFill>
                  <a:schemeClr val="tx1"/>
                </a:solidFill>
                <a:latin typeface="Arial" charset="0"/>
                <a:ea typeface="+mn-ea"/>
                <a:cs typeface="+mn-cs"/>
              </a:rPr>
              <a:t>Channel, any configuration that you apply to the port-channel interface affects the EtherChannel. Any configuration that you apply to the physical interfaces affects only the specific interface you configured.</a:t>
            </a:r>
            <a:endParaRPr lang="en-US" sz="1100" b="0" i="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lnSpc>
                <a:spcPct val="110000"/>
              </a:lnSpc>
              <a:spcBef>
                <a:spcPts val="0"/>
              </a:spcBef>
              <a:spcAft>
                <a:spcPts val="600"/>
              </a:spcAft>
            </a:pPr>
            <a:r>
              <a:rPr lang="en-US" sz="1200" kern="1200" baseline="0" smtClean="0">
                <a:solidFill>
                  <a:schemeClr val="tx1"/>
                </a:solidFill>
                <a:latin typeface="Arial" charset="0"/>
                <a:ea typeface="+mn-ea"/>
                <a:cs typeface="+mn-cs"/>
              </a:rPr>
              <a:t>This </a:t>
            </a:r>
            <a:r>
              <a:rPr lang="en-US" sz="1200" kern="1200" baseline="0" dirty="0" smtClean="0">
                <a:solidFill>
                  <a:schemeClr val="tx1"/>
                </a:solidFill>
                <a:latin typeface="Arial" charset="0"/>
                <a:ea typeface="+mn-ea"/>
                <a:cs typeface="+mn-cs"/>
              </a:rPr>
              <a:t>example shows a Layer 2 EtherChannel bundle between two switches using LACP. Each switch shows two ports that are left to their default configuration. The switch on the left created EtherChannel 2, and the switch on the right created EtherChannel 5. These numbers are locally significant and do not need to match the neighbor configuration. The actual configuration of the link is then conducted on the EtherChannel interface. The link is configured to be unconditionally in 802.1q trunk mode, and some VLANs are pruned.</a:t>
            </a:r>
          </a:p>
          <a:p>
            <a:pPr marL="228600" indent="-228600">
              <a:lnSpc>
                <a:spcPct val="110000"/>
              </a:lnSpc>
              <a:spcBef>
                <a:spcPts val="0"/>
              </a:spcBef>
              <a:spcAft>
                <a:spcPts val="600"/>
              </a:spcAft>
            </a:pPr>
            <a:r>
              <a:rPr lang="en-US" sz="1200" b="1" kern="1200" baseline="0" smtClean="0">
                <a:solidFill>
                  <a:schemeClr val="tx1"/>
                </a:solidFill>
                <a:latin typeface="Arial" charset="0"/>
                <a:ea typeface="+mn-ea"/>
                <a:cs typeface="+mn-cs"/>
              </a:rPr>
              <a:t>Speed </a:t>
            </a:r>
            <a:r>
              <a:rPr lang="en-US" sz="1200" b="1" kern="1200" baseline="0" dirty="0" smtClean="0">
                <a:solidFill>
                  <a:schemeClr val="tx1"/>
                </a:solidFill>
                <a:latin typeface="Arial" charset="0"/>
                <a:ea typeface="+mn-ea"/>
                <a:cs typeface="+mn-cs"/>
              </a:rPr>
              <a:t>and duplex: </a:t>
            </a:r>
            <a:r>
              <a:rPr lang="en-US" sz="1200" b="0" kern="1200" baseline="0" dirty="0" smtClean="0">
                <a:solidFill>
                  <a:schemeClr val="tx1"/>
                </a:solidFill>
                <a:latin typeface="Arial" charset="0"/>
                <a:ea typeface="+mn-ea"/>
                <a:cs typeface="+mn-cs"/>
              </a:rPr>
              <a:t>Configure all interfaces in an EtherChannel to operate at the </a:t>
            </a:r>
            <a:r>
              <a:rPr lang="en-US" sz="1200" kern="1200" baseline="0" dirty="0" smtClean="0">
                <a:solidFill>
                  <a:schemeClr val="tx1"/>
                </a:solidFill>
                <a:latin typeface="Arial" charset="0"/>
                <a:ea typeface="+mn-ea"/>
                <a:cs typeface="+mn-cs"/>
              </a:rPr>
              <a:t>same speed and in the same duplex mode.</a:t>
            </a:r>
          </a:p>
          <a:p>
            <a:pPr marL="228600" indent="-228600">
              <a:lnSpc>
                <a:spcPct val="110000"/>
              </a:lnSpc>
              <a:spcBef>
                <a:spcPts val="0"/>
              </a:spcBef>
              <a:spcAft>
                <a:spcPts val="600"/>
              </a:spcAft>
            </a:pPr>
            <a:r>
              <a:rPr lang="en-US" sz="1200" b="1" kern="1200" baseline="0" dirty="0" smtClean="0">
                <a:solidFill>
                  <a:schemeClr val="tx1"/>
                </a:solidFill>
                <a:latin typeface="Arial" charset="0"/>
                <a:ea typeface="+mn-ea"/>
                <a:cs typeface="+mn-cs"/>
              </a:rPr>
              <a:t>VLAN match: </a:t>
            </a:r>
            <a:r>
              <a:rPr lang="en-US" sz="1200" b="0" kern="1200" baseline="0" dirty="0" smtClean="0">
                <a:solidFill>
                  <a:schemeClr val="tx1"/>
                </a:solidFill>
                <a:latin typeface="Arial" charset="0"/>
                <a:ea typeface="+mn-ea"/>
                <a:cs typeface="+mn-cs"/>
              </a:rPr>
              <a:t>All interfaces in the EtherChannel bundle must be assigned to the </a:t>
            </a:r>
            <a:r>
              <a:rPr lang="en-US" sz="1200" kern="1200" baseline="0" dirty="0" smtClean="0">
                <a:solidFill>
                  <a:schemeClr val="tx1"/>
                </a:solidFill>
                <a:latin typeface="Arial" charset="0"/>
                <a:ea typeface="+mn-ea"/>
                <a:cs typeface="+mn-cs"/>
              </a:rPr>
              <a:t>same VLAN or be configured as a trunk. Also make sure that all the interfaces are part of the same native VLANs on both switches.</a:t>
            </a:r>
          </a:p>
          <a:p>
            <a:pPr marL="228600" indent="-228600">
              <a:lnSpc>
                <a:spcPct val="110000"/>
              </a:lnSpc>
              <a:spcBef>
                <a:spcPts val="0"/>
              </a:spcBef>
              <a:spcAft>
                <a:spcPts val="600"/>
              </a:spcAft>
            </a:pPr>
            <a:r>
              <a:rPr lang="en-US" sz="1200" b="1" kern="1200" baseline="0" dirty="0" smtClean="0">
                <a:solidFill>
                  <a:schemeClr val="tx1"/>
                </a:solidFill>
                <a:latin typeface="Arial" charset="0"/>
                <a:ea typeface="+mn-ea"/>
                <a:cs typeface="+mn-cs"/>
              </a:rPr>
              <a:t>Range of VLANs: </a:t>
            </a:r>
            <a:r>
              <a:rPr lang="en-US" sz="1200" b="0" kern="1200" baseline="0" dirty="0" smtClean="0">
                <a:solidFill>
                  <a:schemeClr val="tx1"/>
                </a:solidFill>
                <a:latin typeface="Arial" charset="0"/>
                <a:ea typeface="+mn-ea"/>
                <a:cs typeface="+mn-cs"/>
              </a:rPr>
              <a:t>An EtherChannel supports the same allowed range of VLANs on </a:t>
            </a:r>
            <a:r>
              <a:rPr lang="en-US" sz="1200" kern="1200" baseline="0" dirty="0" smtClean="0">
                <a:solidFill>
                  <a:schemeClr val="tx1"/>
                </a:solidFill>
                <a:latin typeface="Arial" charset="0"/>
                <a:ea typeface="+mn-ea"/>
                <a:cs typeface="+mn-cs"/>
              </a:rPr>
              <a:t>all the interfaces in a trunking Layer 2 EtherChannel.</a:t>
            </a:r>
          </a:p>
          <a:p>
            <a:pPr marL="228600" indent="-228600">
              <a:lnSpc>
                <a:spcPct val="110000"/>
              </a:lnSpc>
              <a:spcBef>
                <a:spcPts val="0"/>
              </a:spcBef>
              <a:spcAft>
                <a:spcPts val="600"/>
              </a:spcAft>
            </a:pPr>
            <a:r>
              <a:rPr lang="en-US" sz="1200" kern="1200" baseline="0" smtClean="0">
                <a:solidFill>
                  <a:schemeClr val="tx1"/>
                </a:solidFill>
                <a:latin typeface="Arial" charset="0"/>
                <a:ea typeface="+mn-ea"/>
                <a:cs typeface="+mn-cs"/>
              </a:rPr>
              <a:t>Keep </a:t>
            </a:r>
            <a:r>
              <a:rPr lang="en-US" sz="1200" kern="1200" baseline="0" dirty="0" smtClean="0">
                <a:solidFill>
                  <a:schemeClr val="tx1"/>
                </a:solidFill>
                <a:latin typeface="Arial" charset="0"/>
                <a:ea typeface="+mn-ea"/>
                <a:cs typeface="+mn-cs"/>
              </a:rPr>
              <a:t>in mind that the EtherChannel interface configuration must be compatible with the underlying physical ports configuration. In the example, initially there is no specific configuration on each individual port for trunking, which implies that the default dynamic auto mode is applied. In this mode, ports detect whether the other side is a trunk and dynamically changes to trunk mode if needed. This mode is compatible with the trunk mode configured on the EtherChannel interface. The physical ports inherit the EtherChannel configuration and change to trunk mode.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chemeClr val="tx1"/>
                </a:solidFill>
              </a:rPr>
              <a:t>SWITCH v6 Chapter 2</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Column_Description_Comma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with Command Bottom</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a:ln>
            <a:solidFill>
              <a:schemeClr val="tx1"/>
            </a:solidFill>
          </a:ln>
        </p:spPr>
        <p:txBody>
          <a:bodyPr>
            <a:normAutofit/>
          </a:bodyPr>
          <a:lstStyle>
            <a:lvl1pPr marL="0" indent="0">
              <a:lnSpc>
                <a:spcPct val="100000"/>
              </a:lnSpc>
              <a:spcBef>
                <a:spcPts val="0"/>
              </a:spcBef>
              <a:buNone/>
              <a:defRPr sz="16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chemeClr val="tx1"/>
                </a:solidFill>
              </a:rPr>
              <a:t>Chapter 2</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19"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3" r:id="rId17"/>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pPr eaLnBrk="1" hangingPunct="1"/>
            <a:r>
              <a:rPr lang="en-US" sz="2800" dirty="0" smtClean="0"/>
              <a:t>Module </a:t>
            </a:r>
            <a:r>
              <a:rPr lang="en-US" sz="2800" dirty="0"/>
              <a:t>7</a:t>
            </a:r>
            <a:r>
              <a:rPr lang="en-US" sz="2800" dirty="0" smtClean="0"/>
              <a:t>: </a:t>
            </a:r>
            <a:br>
              <a:rPr lang="en-US" sz="2800" dirty="0" smtClean="0"/>
            </a:br>
            <a:r>
              <a:rPr lang="en-US" sz="2800" dirty="0" err="1" smtClean="0"/>
              <a:t>Etherchannel</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lstStyle/>
          <a:p>
            <a:r>
              <a:rPr lang="en-US" sz="2400" dirty="0" smtClean="0"/>
              <a:t>CCNP SWITCH: Implementing IP Switching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EtherChannel Technology</a:t>
            </a:r>
            <a:endParaRPr lang="en-US" dirty="0"/>
          </a:p>
        </p:txBody>
      </p:sp>
      <p:pic>
        <p:nvPicPr>
          <p:cNvPr id="5" name="Content Placeholder 4" descr="EtherChannel.jpg"/>
          <p:cNvPicPr>
            <a:picLocks noGrp="1" noChangeAspect="1"/>
          </p:cNvPicPr>
          <p:nvPr>
            <p:ph idx="10"/>
          </p:nvPr>
        </p:nvPicPr>
        <p:blipFill>
          <a:blip r:embed="rId3" cstate="print"/>
          <a:stretch>
            <a:fillRect/>
          </a:stretch>
        </p:blipFill>
        <p:spPr>
          <a:xfrm>
            <a:off x="316380" y="1027393"/>
            <a:ext cx="3608789" cy="5206123"/>
          </a:xfrm>
        </p:spPr>
      </p:pic>
      <p:sp>
        <p:nvSpPr>
          <p:cNvPr id="4" name="Content Placeholder 3"/>
          <p:cNvSpPr>
            <a:spLocks noGrp="1"/>
          </p:cNvSpPr>
          <p:nvPr>
            <p:ph idx="11"/>
          </p:nvPr>
        </p:nvSpPr>
        <p:spPr>
          <a:xfrm>
            <a:off x="3959303" y="1070516"/>
            <a:ext cx="5006278" cy="5496978"/>
          </a:xfrm>
        </p:spPr>
        <p:txBody>
          <a:bodyPr>
            <a:normAutofit fontScale="92500" lnSpcReduction="10000"/>
          </a:bodyPr>
          <a:lstStyle/>
          <a:p>
            <a:pPr>
              <a:lnSpc>
                <a:spcPct val="110000"/>
              </a:lnSpc>
            </a:pPr>
            <a:r>
              <a:rPr lang="en-US" dirty="0" smtClean="0"/>
              <a:t>Up to 8 </a:t>
            </a:r>
            <a:r>
              <a:rPr lang="en-US" smtClean="0"/>
              <a:t>physical links can be bundled into a </a:t>
            </a:r>
            <a:r>
              <a:rPr lang="en-US" dirty="0" smtClean="0"/>
              <a:t>single logical </a:t>
            </a:r>
            <a:r>
              <a:rPr lang="en-US" smtClean="0"/>
              <a:t>EtherChannel link.</a:t>
            </a:r>
            <a:endParaRPr lang="en-US" dirty="0" smtClean="0"/>
          </a:p>
          <a:p>
            <a:pPr>
              <a:lnSpc>
                <a:spcPct val="110000"/>
              </a:lnSpc>
            </a:pPr>
            <a:r>
              <a:rPr lang="en-US" dirty="0" smtClean="0"/>
              <a:t>Usually EtherChannel is used for </a:t>
            </a:r>
            <a:r>
              <a:rPr lang="en-US" smtClean="0"/>
              <a:t>trunk links.</a:t>
            </a:r>
            <a:endParaRPr lang="en-US" dirty="0" smtClean="0"/>
          </a:p>
          <a:p>
            <a:pPr>
              <a:lnSpc>
                <a:spcPct val="110000"/>
              </a:lnSpc>
            </a:pPr>
            <a:r>
              <a:rPr lang="en-US" smtClean="0"/>
              <a:t>Configuration applied </a:t>
            </a:r>
            <a:r>
              <a:rPr lang="en-US" dirty="0" smtClean="0"/>
              <a:t>to port channel interface affects all physical interfaces assigned to the port channel.</a:t>
            </a:r>
          </a:p>
          <a:p>
            <a:pPr>
              <a:lnSpc>
                <a:spcPct val="110000"/>
              </a:lnSpc>
            </a:pPr>
            <a:r>
              <a:rPr lang="en-US" dirty="0" smtClean="0"/>
              <a:t>Load balancing takes place between the physical links in </a:t>
            </a:r>
            <a:r>
              <a:rPr lang="en-US" smtClean="0"/>
              <a:t>an EtherChannel.</a:t>
            </a:r>
            <a:endParaRPr lang="en-US" dirty="0" smtClean="0"/>
          </a:p>
          <a:p>
            <a:pPr>
              <a:lnSpc>
                <a:spcPct val="110000"/>
              </a:lnSpc>
            </a:pPr>
            <a:r>
              <a:rPr lang="en-US" dirty="0" smtClean="0"/>
              <a:t>EtherChannels can be L2 or </a:t>
            </a:r>
            <a:r>
              <a:rPr lang="en-US" smtClean="0"/>
              <a:t>L3 interfaces.</a:t>
            </a:r>
            <a:endParaRPr lang="en-US" dirty="0" smtClean="0"/>
          </a:p>
          <a:p>
            <a:pPr>
              <a:lnSpc>
                <a:spcPct val="11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Configuring EtherChannel</a:t>
            </a:r>
            <a:endParaRPr lang="en-US" dirty="0" smtClean="0"/>
          </a:p>
        </p:txBody>
      </p:sp>
      <p:sp>
        <p:nvSpPr>
          <p:cNvPr id="10" name="Content Placeholder 9"/>
          <p:cNvSpPr>
            <a:spLocks noGrp="1"/>
          </p:cNvSpPr>
          <p:nvPr>
            <p:ph idx="1"/>
          </p:nvPr>
        </p:nvSpPr>
        <p:spPr/>
        <p:txBody>
          <a:bodyPr>
            <a:noAutofit/>
          </a:bodyPr>
          <a:lstStyle/>
          <a:p>
            <a:r>
              <a:rPr lang="en-US" sz="1600" b="1" smtClean="0"/>
              <a:t>Step 1. </a:t>
            </a:r>
            <a:r>
              <a:rPr lang="en-US" sz="1600" smtClean="0"/>
              <a:t>Specify the interfaces that will compose the EtherChannel group. Using the range commands enables you to select several interfaces and configure them all together. A good practice is to start by shutting down these interfaces, so that incomplete configuration will not start to create activity on the link:</a:t>
            </a:r>
          </a:p>
          <a:p>
            <a:pPr lvl="1">
              <a:buNone/>
            </a:pPr>
            <a:r>
              <a:rPr lang="en-US" sz="1400" smtClean="0">
                <a:latin typeface="Courier New" pitchFamily="49" charset="0"/>
                <a:cs typeface="Courier New" pitchFamily="49" charset="0"/>
              </a:rPr>
              <a:t>Switch(config)# </a:t>
            </a:r>
            <a:r>
              <a:rPr lang="en-US" sz="1400" b="1" smtClean="0">
                <a:latin typeface="Courier New" pitchFamily="49" charset="0"/>
                <a:cs typeface="Courier New" pitchFamily="49" charset="0"/>
              </a:rPr>
              <a:t>interface range </a:t>
            </a:r>
            <a:r>
              <a:rPr lang="en-US" sz="1400" b="1" i="1" smtClean="0">
                <a:latin typeface="Courier New" pitchFamily="49" charset="0"/>
                <a:cs typeface="Courier New" pitchFamily="49" charset="0"/>
              </a:rPr>
              <a:t>i</a:t>
            </a:r>
            <a:r>
              <a:rPr lang="en-US" sz="1400" i="1" smtClean="0">
                <a:latin typeface="Courier New" pitchFamily="49" charset="0"/>
                <a:cs typeface="Courier New" pitchFamily="49" charset="0"/>
              </a:rPr>
              <a:t>nterface_type [interface_range]</a:t>
            </a:r>
            <a:endParaRPr lang="en-US" sz="1400" smtClean="0">
              <a:latin typeface="Courier New" pitchFamily="49" charset="0"/>
              <a:cs typeface="Courier New" pitchFamily="49" charset="0"/>
            </a:endParaRPr>
          </a:p>
          <a:p>
            <a:r>
              <a:rPr lang="en-US" sz="1600" b="1" smtClean="0"/>
              <a:t>Step 2. </a:t>
            </a:r>
            <a:r>
              <a:rPr lang="en-US" sz="1600" smtClean="0"/>
              <a:t>Specify the channeling protocol to be used. This command is not applicable to all Catalyst platforms. You can also specify the channeling protocol at Step 3:</a:t>
            </a:r>
          </a:p>
          <a:p>
            <a:pPr lvl="1">
              <a:buNone/>
            </a:pPr>
            <a:r>
              <a:rPr lang="en-US" sz="1400" smtClean="0">
                <a:latin typeface="Courier New" pitchFamily="49" charset="0"/>
                <a:cs typeface="Courier New" pitchFamily="49" charset="0"/>
              </a:rPr>
              <a:t>Switch(config-if-range)# </a:t>
            </a:r>
            <a:r>
              <a:rPr lang="en-US" sz="1400" b="1" smtClean="0">
                <a:latin typeface="Courier New" pitchFamily="49" charset="0"/>
                <a:cs typeface="Courier New" pitchFamily="49" charset="0"/>
              </a:rPr>
              <a:t>channel-protocol {pagp | lacp}</a:t>
            </a:r>
            <a:endParaRPr lang="en-US" sz="1400" smtClean="0">
              <a:latin typeface="Courier New" pitchFamily="49" charset="0"/>
              <a:cs typeface="Courier New" pitchFamily="49" charset="0"/>
            </a:endParaRPr>
          </a:p>
          <a:p>
            <a:r>
              <a:rPr lang="en-US" sz="1600" b="1" smtClean="0"/>
              <a:t>Step 3. </a:t>
            </a:r>
            <a:r>
              <a:rPr lang="en-US" sz="1600" smtClean="0"/>
              <a:t>Create the port-channel interface, if necessary, and assign the specified interfaces to it:</a:t>
            </a:r>
          </a:p>
          <a:p>
            <a:pPr lvl="1">
              <a:buNone/>
            </a:pPr>
            <a:r>
              <a:rPr lang="en-US" sz="1400" smtClean="0">
                <a:latin typeface="Courier New" pitchFamily="49" charset="0"/>
                <a:cs typeface="Courier New" pitchFamily="49" charset="0"/>
              </a:rPr>
              <a:t>Switch(config-if-range)# </a:t>
            </a:r>
            <a:r>
              <a:rPr lang="en-US" sz="1400" b="1" smtClean="0">
                <a:latin typeface="Courier New" pitchFamily="49" charset="0"/>
                <a:cs typeface="Courier New" pitchFamily="49" charset="0"/>
              </a:rPr>
              <a:t>channel-group </a:t>
            </a:r>
            <a:r>
              <a:rPr lang="en-US" sz="1400" i="1" smtClean="0">
                <a:latin typeface="Courier New" pitchFamily="49" charset="0"/>
                <a:cs typeface="Courier New" pitchFamily="49" charset="0"/>
              </a:rPr>
              <a:t>number</a:t>
            </a:r>
            <a:r>
              <a:rPr lang="en-US" sz="1400" b="1" i="1" smtClean="0">
                <a:latin typeface="Courier New" pitchFamily="49" charset="0"/>
                <a:cs typeface="Courier New" pitchFamily="49" charset="0"/>
              </a:rPr>
              <a:t> mode {active | on | {auto </a:t>
            </a:r>
            <a:r>
              <a:rPr lang="en-US" sz="1400" smtClean="0">
                <a:latin typeface="Courier New" pitchFamily="49" charset="0"/>
                <a:cs typeface="Courier New" pitchFamily="49" charset="0"/>
              </a:rPr>
              <a:t>[</a:t>
            </a:r>
            <a:r>
              <a:rPr lang="en-US" sz="1400" b="1" smtClean="0">
                <a:latin typeface="Courier New" pitchFamily="49" charset="0"/>
                <a:cs typeface="Courier New" pitchFamily="49" charset="0"/>
              </a:rPr>
              <a:t>non-silent]} | {desirable [non-silent]} | passive</a:t>
            </a:r>
            <a:endParaRPr lang="en-US" sz="1400" smtClean="0">
              <a:latin typeface="Courier New" pitchFamily="49" charset="0"/>
              <a:cs typeface="Courier New" pitchFamily="49" charset="0"/>
            </a:endParaRPr>
          </a:p>
          <a:p>
            <a:r>
              <a:rPr lang="en-US" sz="1600" b="1" smtClean="0"/>
              <a:t>Step 4. </a:t>
            </a:r>
            <a:r>
              <a:rPr lang="en-US" sz="1600" smtClean="0"/>
              <a:t>Specify the port-channel interface. When in the interface configuration mode, you can configure additional parameters. The physical interfaces will inherit these parameters. When this configuration is complete, you can reenable the physical ports in the EtherChannel bundle:</a:t>
            </a:r>
          </a:p>
          <a:p>
            <a:pPr lvl="1">
              <a:buNone/>
            </a:pPr>
            <a:r>
              <a:rPr lang="en-US" sz="1400" smtClean="0">
                <a:latin typeface="Courier New" pitchFamily="49" charset="0"/>
                <a:cs typeface="Courier New" pitchFamily="49" charset="0"/>
              </a:rPr>
              <a:t>Switch(config)# </a:t>
            </a:r>
            <a:r>
              <a:rPr lang="en-US" sz="1400" b="1" smtClean="0">
                <a:latin typeface="Courier New" pitchFamily="49" charset="0"/>
                <a:cs typeface="Courier New" pitchFamily="49" charset="0"/>
              </a:rPr>
              <a:t>interface port-channel </a:t>
            </a:r>
            <a:r>
              <a:rPr lang="en-US" sz="1400" i="1" smtClean="0">
                <a:latin typeface="Courier New" pitchFamily="49" charset="0"/>
                <a:cs typeface="Courier New" pitchFamily="49" charset="0"/>
              </a:rPr>
              <a:t>number</a:t>
            </a:r>
            <a:endParaRPr lang="en-US" sz="1400" smtClean="0">
              <a:latin typeface="Courier New" pitchFamily="49" charset="0"/>
              <a:cs typeface="Courier New" pitchFamily="49" charset="0"/>
            </a:endParaRPr>
          </a:p>
          <a:p>
            <a:pPr lvl="1">
              <a:buNone/>
            </a:pPr>
            <a:r>
              <a:rPr lang="en-US" sz="1400" smtClean="0">
                <a:latin typeface="Courier New" pitchFamily="49" charset="0"/>
                <a:cs typeface="Courier New" pitchFamily="49" charset="0"/>
              </a:rPr>
              <a:t>Switch(config-if)# </a:t>
            </a:r>
            <a:r>
              <a:rPr lang="en-US" sz="1400" i="1" smtClean="0">
                <a:latin typeface="Courier New" pitchFamily="49" charset="0"/>
                <a:cs typeface="Courier New" pitchFamily="49" charset="0"/>
              </a:rPr>
              <a:t>interface parameters</a:t>
            </a:r>
            <a:endParaRPr lang="en-US" sz="14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EtherChannel Configuration</a:t>
            </a:r>
            <a:endParaRPr lang="en-US" dirty="0"/>
          </a:p>
        </p:txBody>
      </p:sp>
      <p:sp>
        <p:nvSpPr>
          <p:cNvPr id="6" name="Content Placeholder 5"/>
          <p:cNvSpPr>
            <a:spLocks noGrp="1"/>
          </p:cNvSpPr>
          <p:nvPr>
            <p:ph idx="10"/>
          </p:nvPr>
        </p:nvSpPr>
        <p:spPr>
          <a:xfrm>
            <a:off x="279400" y="1086733"/>
            <a:ext cx="8520354" cy="2526255"/>
          </a:xfrm>
        </p:spPr>
        <p:txBody>
          <a:bodyPr>
            <a:normAutofit/>
          </a:bodyPr>
          <a:lstStyle/>
          <a:p>
            <a:pPr marL="0" indent="0">
              <a:spcBef>
                <a:spcPts val="0"/>
              </a:spcBef>
              <a:spcAft>
                <a:spcPts val="0"/>
              </a:spcAft>
              <a:buNone/>
            </a:pPr>
            <a:r>
              <a:rPr lang="en-US" sz="1600" smtClean="0">
                <a:latin typeface="Courier New" pitchFamily="49" charset="0"/>
                <a:cs typeface="Courier New" pitchFamily="49" charset="0"/>
              </a:rPr>
              <a:t>Switch(config)# </a:t>
            </a:r>
            <a:r>
              <a:rPr lang="en-US" sz="1600" b="1" smtClean="0">
                <a:latin typeface="Courier New" pitchFamily="49" charset="0"/>
                <a:cs typeface="Courier New" pitchFamily="49" charset="0"/>
              </a:rPr>
              <a:t>interface fastethernet 0/23</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Switch(config-if)# </a:t>
            </a:r>
            <a:r>
              <a:rPr lang="en-US" sz="1600" b="1" smtClean="0">
                <a:latin typeface="Courier New" pitchFamily="49" charset="0"/>
                <a:cs typeface="Courier New" pitchFamily="49" charset="0"/>
              </a:rPr>
              <a:t>channel-group 2 mode active</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 </a:t>
            </a:r>
            <a:r>
              <a:rPr lang="en-US" sz="1600" b="1" smtClean="0">
                <a:latin typeface="Courier New" pitchFamily="49" charset="0"/>
                <a:cs typeface="Courier New" pitchFamily="49" charset="0"/>
              </a:rPr>
              <a:t>interface fastethernet 0/24</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Switch(config-if)# </a:t>
            </a:r>
            <a:r>
              <a:rPr lang="en-US" sz="1600" b="1" smtClean="0">
                <a:latin typeface="Courier New" pitchFamily="49" charset="0"/>
                <a:cs typeface="Courier New" pitchFamily="49" charset="0"/>
              </a:rPr>
              <a:t>channel-group 2 mode active</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 </a:t>
            </a:r>
            <a:r>
              <a:rPr lang="en-US" sz="1600" b="1" smtClean="0">
                <a:latin typeface="Courier New" pitchFamily="49" charset="0"/>
                <a:cs typeface="Courier New" pitchFamily="49" charset="0"/>
              </a:rPr>
              <a:t>interface port-channel 2</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Switch(config-if)# </a:t>
            </a:r>
            <a:r>
              <a:rPr lang="en-US" sz="1600" b="1" smtClean="0">
                <a:latin typeface="Courier New" pitchFamily="49" charset="0"/>
                <a:cs typeface="Courier New" pitchFamily="49" charset="0"/>
              </a:rPr>
              <a:t>switchport mode trunk</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Switch(config-if)# </a:t>
            </a:r>
            <a:r>
              <a:rPr lang="en-US" sz="1600" b="1" smtClean="0">
                <a:latin typeface="Courier New" pitchFamily="49" charset="0"/>
                <a:cs typeface="Courier New" pitchFamily="49" charset="0"/>
              </a:rPr>
              <a:t>switchport trunk native VLAN 99</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Switch(config-if)# </a:t>
            </a:r>
            <a:r>
              <a:rPr lang="en-US" sz="1600" b="1" smtClean="0">
                <a:latin typeface="Courier New" pitchFamily="49" charset="0"/>
                <a:cs typeface="Courier New" pitchFamily="49" charset="0"/>
              </a:rPr>
              <a:t>switchport trunk allowed VLAN 2,3,99</a:t>
            </a:r>
            <a:endParaRPr lang="en-US" sz="1600" smtClean="0">
              <a:latin typeface="Courier New" pitchFamily="49" charset="0"/>
              <a:cs typeface="Courier New" pitchFamily="49" charset="0"/>
            </a:endParaRPr>
          </a:p>
        </p:txBody>
      </p:sp>
      <p:sp>
        <p:nvSpPr>
          <p:cNvPr id="3" name="Content Placeholder 2"/>
          <p:cNvSpPr>
            <a:spLocks noGrp="1"/>
          </p:cNvSpPr>
          <p:nvPr>
            <p:ph idx="11"/>
          </p:nvPr>
        </p:nvSpPr>
        <p:spPr>
          <a:xfrm>
            <a:off x="279400" y="4188433"/>
            <a:ext cx="8520354" cy="2317875"/>
          </a:xfrm>
        </p:spPr>
        <p:txBody>
          <a:bodyPr>
            <a:noAutofit/>
          </a:bodyPr>
          <a:lstStyle/>
          <a:p>
            <a:pPr marL="0" indent="0">
              <a:spcBef>
                <a:spcPts val="0"/>
              </a:spcBef>
              <a:spcAft>
                <a:spcPts val="0"/>
              </a:spcAft>
              <a:buNone/>
            </a:pPr>
            <a:r>
              <a:rPr lang="en-US" sz="1800" smtClean="0">
                <a:latin typeface="Arial" pitchFamily="34" charset="0"/>
                <a:cs typeface="Arial" pitchFamily="34" charset="0"/>
              </a:rPr>
              <a:t>Remote Switch configuration</a:t>
            </a:r>
          </a:p>
          <a:p>
            <a:pPr marL="0" indent="0">
              <a:spcBef>
                <a:spcPts val="0"/>
              </a:spcBef>
              <a:spcAft>
                <a:spcPts val="0"/>
              </a:spcAft>
              <a:buNone/>
            </a:pPr>
            <a:endParaRPr lang="en-US" sz="1600" smtClean="0">
              <a:latin typeface="Arial" pitchFamily="34" charset="0"/>
              <a:cs typeface="Arial" pitchFamily="34" charset="0"/>
            </a:endParaRPr>
          </a:p>
          <a:p>
            <a:pPr marL="0" indent="0">
              <a:spcBef>
                <a:spcPts val="0"/>
              </a:spcBef>
              <a:spcAft>
                <a:spcPts val="0"/>
              </a:spcAft>
              <a:buNone/>
            </a:pPr>
            <a:r>
              <a:rPr lang="en-US" sz="1600" smtClean="0">
                <a:latin typeface="Courier New" pitchFamily="49" charset="0"/>
                <a:cs typeface="Courier New" pitchFamily="49" charset="0"/>
              </a:rPr>
              <a:t>RSwitch(config)# </a:t>
            </a:r>
            <a:r>
              <a:rPr lang="en-US" sz="1600" b="1" smtClean="0">
                <a:latin typeface="Courier New" pitchFamily="49" charset="0"/>
                <a:cs typeface="Courier New" pitchFamily="49" charset="0"/>
              </a:rPr>
              <a:t>interface fastethernet 0/23</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RSwitch(config-if)# </a:t>
            </a:r>
            <a:r>
              <a:rPr lang="en-US" sz="1600" b="1" smtClean="0">
                <a:latin typeface="Courier New" pitchFamily="49" charset="0"/>
                <a:cs typeface="Courier New" pitchFamily="49" charset="0"/>
              </a:rPr>
              <a:t>channel-group 5 mode on</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 </a:t>
            </a:r>
            <a:r>
              <a:rPr lang="en-US" sz="1600" b="1" smtClean="0">
                <a:latin typeface="Courier New" pitchFamily="49" charset="0"/>
                <a:cs typeface="Courier New" pitchFamily="49" charset="0"/>
              </a:rPr>
              <a:t>interface fastethernet 0/24</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RSwitch(config-if)# </a:t>
            </a:r>
            <a:r>
              <a:rPr lang="en-US" sz="1600" b="1" smtClean="0">
                <a:latin typeface="Courier New" pitchFamily="49" charset="0"/>
                <a:cs typeface="Courier New" pitchFamily="49" charset="0"/>
              </a:rPr>
              <a:t>channel-group 5 mode on</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 </a:t>
            </a:r>
            <a:r>
              <a:rPr lang="en-US" sz="1600" b="1" smtClean="0">
                <a:latin typeface="Courier New" pitchFamily="49" charset="0"/>
                <a:cs typeface="Courier New" pitchFamily="49" charset="0"/>
              </a:rPr>
              <a:t>interface port-channel 5</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RSwitch(config-if)# </a:t>
            </a:r>
            <a:r>
              <a:rPr lang="en-US" sz="1600" b="1" smtClean="0">
                <a:latin typeface="Courier New" pitchFamily="49" charset="0"/>
                <a:cs typeface="Courier New" pitchFamily="49" charset="0"/>
              </a:rPr>
              <a:t>switchport mode trunk</a:t>
            </a:r>
            <a:endParaRPr lang="en-US" sz="1600" smtClean="0">
              <a:latin typeface="Courier New" pitchFamily="49" charset="0"/>
              <a:cs typeface="Courier New" pitchFamily="49" charset="0"/>
            </a:endParaRPr>
          </a:p>
          <a:p>
            <a:pPr marL="0" indent="0">
              <a:spcBef>
                <a:spcPts val="0"/>
              </a:spcBef>
              <a:spcAft>
                <a:spcPts val="0"/>
              </a:spcAft>
              <a:buNone/>
            </a:pPr>
            <a:r>
              <a:rPr lang="en-US" sz="1600" smtClean="0">
                <a:latin typeface="Courier New" pitchFamily="49" charset="0"/>
                <a:cs typeface="Courier New" pitchFamily="49" charset="0"/>
              </a:rPr>
              <a:t>RSwitch(config-if)# </a:t>
            </a:r>
            <a:r>
              <a:rPr lang="en-US" sz="1600" b="1" smtClean="0">
                <a:latin typeface="Courier New" pitchFamily="49" charset="0"/>
                <a:cs typeface="Courier New" pitchFamily="49" charset="0"/>
              </a:rPr>
              <a:t>switchport trunk native VLAN 99</a:t>
            </a:r>
            <a:endParaRPr lang="en-US" sz="1600" smtClean="0">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2319337" y="3232680"/>
            <a:ext cx="4448175"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Verifying EtherChannel (1)</a:t>
            </a:r>
            <a:endParaRPr lang="en-US" dirty="0"/>
          </a:p>
        </p:txBody>
      </p:sp>
      <p:sp>
        <p:nvSpPr>
          <p:cNvPr id="5" name="Content Placeholder 4"/>
          <p:cNvSpPr>
            <a:spLocks noGrp="1"/>
          </p:cNvSpPr>
          <p:nvPr>
            <p:ph idx="10"/>
          </p:nvPr>
        </p:nvSpPr>
        <p:spPr/>
        <p:txBody>
          <a:bodyPr>
            <a:noAutofit/>
          </a:bodyPr>
          <a:lstStyle/>
          <a:p>
            <a:r>
              <a:rPr lang="en-US" sz="2000" smtClean="0"/>
              <a:t>You can use several commands to verify an EtherChannel configuration. On any physical interface member of an EtherChannel bundle, the </a:t>
            </a:r>
            <a:r>
              <a:rPr lang="en-US" sz="2000" b="1" smtClean="0">
                <a:latin typeface="Courier New" pitchFamily="49" charset="0"/>
                <a:cs typeface="Courier New" pitchFamily="49" charset="0"/>
              </a:rPr>
              <a:t>show interfaces </a:t>
            </a:r>
            <a:r>
              <a:rPr lang="en-US" sz="2000" i="1" smtClean="0">
                <a:latin typeface="Courier New" pitchFamily="49" charset="0"/>
                <a:cs typeface="Courier New" pitchFamily="49" charset="0"/>
              </a:rPr>
              <a:t>interface_id</a:t>
            </a:r>
            <a:r>
              <a:rPr lang="en-US" sz="2000" b="1" smtClean="0">
                <a:latin typeface="Courier New" pitchFamily="49" charset="0"/>
                <a:cs typeface="Courier New" pitchFamily="49" charset="0"/>
              </a:rPr>
              <a:t> etherchannel</a:t>
            </a:r>
            <a:r>
              <a:rPr lang="en-US" sz="2000" b="1" smtClean="0"/>
              <a:t> </a:t>
            </a:r>
            <a:r>
              <a:rPr lang="en-US" sz="2000" smtClean="0"/>
              <a:t>command provides information on the role of the interface in the EtherChannel. </a:t>
            </a:r>
          </a:p>
          <a:p>
            <a:r>
              <a:rPr lang="en-US" sz="2000" smtClean="0"/>
              <a:t>Interface FastEthernet 0/24 below is part of EtherChannel bundle 1. </a:t>
            </a:r>
          </a:p>
          <a:p>
            <a:r>
              <a:rPr lang="en-US" sz="2000" smtClean="0"/>
              <a:t>The protocol for this EtherChannel is LACP.</a:t>
            </a:r>
          </a:p>
          <a:p>
            <a:endParaRPr lang="en-US" sz="2000"/>
          </a:p>
        </p:txBody>
      </p:sp>
      <p:sp>
        <p:nvSpPr>
          <p:cNvPr id="4" name="Picture Placeholder 3"/>
          <p:cNvSpPr>
            <a:spLocks noGrp="1"/>
          </p:cNvSpPr>
          <p:nvPr>
            <p:ph idx="11"/>
          </p:nvPr>
        </p:nvSpPr>
        <p:spPr>
          <a:ln>
            <a:solidFill>
              <a:schemeClr val="tx1"/>
            </a:solidFill>
          </a:ln>
        </p:spPr>
        <p:txBody>
          <a:bodyPr>
            <a:normAutofit/>
          </a:bodyPr>
          <a:lstStyle/>
          <a:p>
            <a:pPr marL="0" indent="0">
              <a:lnSpc>
                <a:spcPct val="100000"/>
              </a:lnSpc>
              <a:spcBef>
                <a:spcPts val="0"/>
              </a:spcBef>
              <a:spcAft>
                <a:spcPts val="0"/>
              </a:spcAft>
              <a:buNone/>
            </a:pPr>
            <a:r>
              <a:rPr lang="en-US" sz="1400" smtClean="0">
                <a:latin typeface="Courier New" pitchFamily="49" charset="0"/>
                <a:cs typeface="Courier New" pitchFamily="49" charset="0"/>
              </a:rPr>
              <a:t>Switch# </a:t>
            </a:r>
            <a:r>
              <a:rPr lang="en-US" sz="1400" b="1" smtClean="0">
                <a:latin typeface="Courier New" pitchFamily="49" charset="0"/>
                <a:cs typeface="Courier New" pitchFamily="49" charset="0"/>
              </a:rPr>
              <a:t>show interfaces fa0/24 etherchannel</a:t>
            </a:r>
          </a:p>
          <a:p>
            <a:pPr marL="0" indent="0">
              <a:lnSpc>
                <a:spcPct val="100000"/>
              </a:lnSpc>
              <a:spcBef>
                <a:spcPts val="0"/>
              </a:spcBef>
              <a:spcAft>
                <a:spcPts val="0"/>
              </a:spcAft>
              <a:buNone/>
            </a:pPr>
            <a:r>
              <a:rPr lang="en-US" sz="1400" smtClean="0">
                <a:latin typeface="Courier New" pitchFamily="49" charset="0"/>
                <a:cs typeface="Courier New" pitchFamily="49" charset="0"/>
              </a:rPr>
              <a:t>Port state = Up Sngl-port-Bndl Mstr Not-in-Bndl</a:t>
            </a:r>
          </a:p>
          <a:p>
            <a:pPr marL="0" indent="0">
              <a:lnSpc>
                <a:spcPct val="100000"/>
              </a:lnSpc>
              <a:spcBef>
                <a:spcPts val="0"/>
              </a:spcBef>
              <a:spcAft>
                <a:spcPts val="0"/>
              </a:spcAft>
              <a:buNone/>
            </a:pPr>
            <a:r>
              <a:rPr lang="en-US" sz="1400" smtClean="0">
                <a:latin typeface="Courier New" pitchFamily="49" charset="0"/>
                <a:cs typeface="Courier New" pitchFamily="49" charset="0"/>
              </a:rPr>
              <a:t>Channel group = 1 	Mode = Active 	Gcchange = -</a:t>
            </a:r>
          </a:p>
          <a:p>
            <a:pPr marL="0" indent="0">
              <a:lnSpc>
                <a:spcPct val="100000"/>
              </a:lnSpc>
              <a:spcBef>
                <a:spcPts val="0"/>
              </a:spcBef>
              <a:spcAft>
                <a:spcPts val="0"/>
              </a:spcAft>
              <a:buNone/>
            </a:pPr>
            <a:r>
              <a:rPr lang="fr-FR" sz="1400" smtClean="0">
                <a:latin typeface="Courier New" pitchFamily="49" charset="0"/>
                <a:cs typeface="Courier New" pitchFamily="49" charset="0"/>
              </a:rPr>
              <a:t>Port-channel = null 	GC = - 		Pseudo port-channel = Po1</a:t>
            </a:r>
          </a:p>
          <a:p>
            <a:pPr marL="0" indent="0">
              <a:lnSpc>
                <a:spcPct val="100000"/>
              </a:lnSpc>
              <a:spcBef>
                <a:spcPts val="0"/>
              </a:spcBef>
              <a:spcAft>
                <a:spcPts val="0"/>
              </a:spcAft>
              <a:buNone/>
            </a:pPr>
            <a:r>
              <a:rPr lang="en-US" sz="1400" smtClean="0">
                <a:latin typeface="Courier New" pitchFamily="49" charset="0"/>
                <a:cs typeface="Courier New" pitchFamily="49" charset="0"/>
              </a:rPr>
              <a:t>Port index = 0 		Load = 0x00 	Protocol = LACP</a:t>
            </a:r>
            <a:endParaRPr lang="en-US"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71563" y="3814763"/>
            <a:ext cx="3343275" cy="20002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normAutofit/>
          </a:bodyPr>
          <a:lstStyle/>
          <a:p>
            <a:r>
              <a:rPr lang="en-US" dirty="0" smtClean="0"/>
              <a:t>Verifying </a:t>
            </a:r>
            <a:r>
              <a:rPr lang="en-US" smtClean="0"/>
              <a:t>EtherChannel (2)</a:t>
            </a:r>
            <a:endParaRPr lang="en-US" dirty="0"/>
          </a:p>
        </p:txBody>
      </p:sp>
      <p:sp>
        <p:nvSpPr>
          <p:cNvPr id="3" name="Content Placeholder 2"/>
          <p:cNvSpPr>
            <a:spLocks noGrp="1"/>
          </p:cNvSpPr>
          <p:nvPr>
            <p:ph idx="10"/>
          </p:nvPr>
        </p:nvSpPr>
        <p:spPr/>
        <p:txBody>
          <a:bodyPr>
            <a:noAutofit/>
          </a:bodyPr>
          <a:lstStyle/>
          <a:p>
            <a:r>
              <a:rPr lang="en-US" sz="2000" b="0" dirty="0" smtClean="0"/>
              <a:t>The </a:t>
            </a:r>
            <a:r>
              <a:rPr lang="en-US" sz="2000" b="1" dirty="0" smtClean="0">
                <a:latin typeface="Courier New" pitchFamily="49" charset="0"/>
                <a:cs typeface="Courier New" pitchFamily="49" charset="0"/>
              </a:rPr>
              <a:t>show etherchannel </a:t>
            </a:r>
            <a:r>
              <a:rPr lang="en-US" sz="2000" i="1" dirty="0" smtClean="0">
                <a:latin typeface="Courier New" pitchFamily="49" charset="0"/>
                <a:cs typeface="Courier New" pitchFamily="49" charset="0"/>
              </a:rPr>
              <a:t>number</a:t>
            </a:r>
            <a:r>
              <a:rPr lang="en-US" sz="2000" b="1" dirty="0" smtClean="0">
                <a:latin typeface="Courier New" pitchFamily="49" charset="0"/>
                <a:cs typeface="Courier New" pitchFamily="49" charset="0"/>
              </a:rPr>
              <a:t> port-channel </a:t>
            </a:r>
            <a:r>
              <a:rPr lang="en-US" sz="2000" b="0" dirty="0" smtClean="0"/>
              <a:t>command can be used to display information about a specific port-channel</a:t>
            </a:r>
            <a:r>
              <a:rPr lang="en-US" sz="2000" b="0" smtClean="0"/>
              <a:t>. </a:t>
            </a:r>
          </a:p>
          <a:p>
            <a:r>
              <a:rPr lang="en-US" sz="2000" b="0" smtClean="0"/>
              <a:t>Below </a:t>
            </a:r>
            <a:r>
              <a:rPr lang="en-US" sz="2000" b="0" dirty="0" smtClean="0"/>
              <a:t>Port-channel 1 consists of two physical ports</a:t>
            </a:r>
            <a:r>
              <a:rPr lang="en-US" sz="2000" b="0" smtClean="0"/>
              <a:t>, Fa0/23 and Fa0/24. </a:t>
            </a:r>
          </a:p>
          <a:p>
            <a:r>
              <a:rPr lang="en-US" sz="2000" b="0" smtClean="0"/>
              <a:t>It </a:t>
            </a:r>
            <a:r>
              <a:rPr lang="en-US" sz="2000" b="0" dirty="0" smtClean="0"/>
              <a:t>uses LACP in active mode</a:t>
            </a:r>
            <a:r>
              <a:rPr lang="en-US" sz="2000" b="0" smtClean="0"/>
              <a:t>. </a:t>
            </a:r>
          </a:p>
          <a:p>
            <a:r>
              <a:rPr lang="en-US" sz="2000" b="0" smtClean="0"/>
              <a:t>It </a:t>
            </a:r>
            <a:r>
              <a:rPr lang="en-US" sz="2000" b="0" dirty="0" smtClean="0"/>
              <a:t>is properly connected to another switch with a compatible configuration.This is why the port-channel is said to be in use.</a:t>
            </a:r>
          </a:p>
        </p:txBody>
      </p:sp>
      <p:sp>
        <p:nvSpPr>
          <p:cNvPr id="4" name="Picture Placeholder 3"/>
          <p:cNvSpPr>
            <a:spLocks noGrp="1"/>
          </p:cNvSpPr>
          <p:nvPr>
            <p:ph sz="quarter" idx="11"/>
          </p:nvPr>
        </p:nvSpPr>
        <p:spPr>
          <a:noFill/>
          <a:ln w="9525" algn="ctr">
            <a:solidFill>
              <a:schemeClr val="tx1"/>
            </a:solidFill>
            <a:miter lim="800000"/>
            <a:headEnd/>
            <a:tailEnd/>
          </a:ln>
        </p:spPr>
        <p:txBody>
          <a:bodyPr vert="horz" wrap="square" lIns="82124" tIns="41061" rIns="82124" bIns="41061" numCol="1" anchor="t" anchorCtr="0" compatLnSpc="1">
            <a:prstTxWarp prst="textNoShape">
              <a:avLst/>
            </a:prstTxWarp>
            <a:normAutofit fontScale="85000" lnSpcReduction="20000"/>
          </a:bodyPr>
          <a:lstStyle/>
          <a:p>
            <a:pPr marL="0" indent="0">
              <a:lnSpc>
                <a:spcPct val="120000"/>
              </a:lnSpc>
              <a:spcBef>
                <a:spcPts val="0"/>
              </a:spcBef>
              <a:spcAft>
                <a:spcPts val="0"/>
              </a:spcAft>
              <a:buNone/>
            </a:pPr>
            <a:r>
              <a:rPr lang="en-US" sz="1400" dirty="0" smtClean="0">
                <a:latin typeface="Courier New" pitchFamily="49" charset="0"/>
                <a:cs typeface="Courier New" pitchFamily="49" charset="0"/>
              </a:rPr>
              <a:t>Switch# </a:t>
            </a:r>
            <a:r>
              <a:rPr lang="en-US" sz="1400" b="1" dirty="0" smtClean="0">
                <a:latin typeface="Courier New" pitchFamily="49" charset="0"/>
                <a:cs typeface="Courier New" pitchFamily="49" charset="0"/>
              </a:rPr>
              <a:t>show etherchannel 1 port-channel</a:t>
            </a:r>
          </a:p>
          <a:p>
            <a:pPr marL="0" indent="0">
              <a:lnSpc>
                <a:spcPct val="120000"/>
              </a:lnSpc>
              <a:spcBef>
                <a:spcPts val="0"/>
              </a:spcBef>
              <a:spcAft>
                <a:spcPts val="0"/>
              </a:spcAft>
              <a:buNone/>
            </a:pPr>
            <a:r>
              <a:rPr lang="en-US" sz="1400" dirty="0" smtClean="0">
                <a:latin typeface="Courier New" pitchFamily="49" charset="0"/>
                <a:cs typeface="Courier New" pitchFamily="49" charset="0"/>
              </a:rPr>
              <a:t>			Port-channels in the group:</a:t>
            </a:r>
          </a:p>
          <a:p>
            <a:pPr marL="0" indent="0">
              <a:lnSpc>
                <a:spcPct val="120000"/>
              </a:lnSpc>
              <a:spcBef>
                <a:spcPts val="0"/>
              </a:spcBef>
              <a:spcAft>
                <a:spcPts val="0"/>
              </a:spcAft>
              <a:buNone/>
            </a:pPr>
            <a:r>
              <a:rPr lang="en-US" sz="1400" dirty="0" smtClean="0">
                <a:latin typeface="Courier New" pitchFamily="49" charset="0"/>
                <a:cs typeface="Courier New" pitchFamily="49" charset="0"/>
              </a:rPr>
              <a:t>			---------------------------</a:t>
            </a:r>
          </a:p>
          <a:p>
            <a:pPr marL="0" indent="0">
              <a:lnSpc>
                <a:spcPct val="120000"/>
              </a:lnSpc>
              <a:spcBef>
                <a:spcPts val="0"/>
              </a:spcBef>
              <a:spcAft>
                <a:spcPts val="0"/>
              </a:spcAft>
              <a:buNone/>
            </a:pPr>
            <a:r>
              <a:rPr lang="en-US" sz="1400" dirty="0" smtClean="0">
                <a:latin typeface="Courier New" pitchFamily="49" charset="0"/>
                <a:cs typeface="Courier New" pitchFamily="49" charset="0"/>
              </a:rPr>
              <a:t>Port-channel: </a:t>
            </a:r>
            <a:r>
              <a:rPr lang="en-US" sz="1400" dirty="0" err="1" smtClean="0">
                <a:latin typeface="Courier New" pitchFamily="49" charset="0"/>
                <a:cs typeface="Courier New" pitchFamily="49" charset="0"/>
              </a:rPr>
              <a:t>Po7</a:t>
            </a:r>
            <a:r>
              <a:rPr lang="en-US" sz="1400" dirty="0" smtClean="0">
                <a:latin typeface="Courier New" pitchFamily="49" charset="0"/>
                <a:cs typeface="Courier New" pitchFamily="49" charset="0"/>
              </a:rPr>
              <a:t> 	(Primary Aggregator)</a:t>
            </a:r>
          </a:p>
          <a:p>
            <a:pPr marL="0" indent="0">
              <a:lnSpc>
                <a:spcPct val="120000"/>
              </a:lnSpc>
              <a:spcBef>
                <a:spcPts val="0"/>
              </a:spcBef>
              <a:spcAft>
                <a:spcPts val="0"/>
              </a:spcAft>
              <a:buNone/>
            </a:pPr>
            <a:r>
              <a:rPr lang="en-US" sz="1400" dirty="0" smtClean="0">
                <a:latin typeface="Courier New" pitchFamily="49" charset="0"/>
                <a:cs typeface="Courier New" pitchFamily="49" charset="0"/>
              </a:rPr>
              <a:t>Age of the Port-channel = </a:t>
            </a:r>
            <a:r>
              <a:rPr lang="en-US" sz="1400" dirty="0" err="1" smtClean="0">
                <a:latin typeface="Courier New" pitchFamily="49" charset="0"/>
                <a:cs typeface="Courier New" pitchFamily="49" charset="0"/>
              </a:rPr>
              <a:t>195d:03h:10m:44s</a:t>
            </a:r>
            <a:endParaRPr lang="en-US" sz="1400" dirty="0" smtClean="0">
              <a:latin typeface="Courier New" pitchFamily="49" charset="0"/>
              <a:cs typeface="Courier New" pitchFamily="49" charset="0"/>
            </a:endParaRPr>
          </a:p>
          <a:p>
            <a:pPr marL="0" indent="0">
              <a:lnSpc>
                <a:spcPct val="120000"/>
              </a:lnSpc>
              <a:spcBef>
                <a:spcPts val="0"/>
              </a:spcBef>
              <a:spcAft>
                <a:spcPts val="0"/>
              </a:spcAft>
              <a:buNone/>
            </a:pPr>
            <a:r>
              <a:rPr lang="en-US" sz="1400" dirty="0" smtClean="0">
                <a:latin typeface="Courier New" pitchFamily="49" charset="0"/>
                <a:cs typeface="Courier New" pitchFamily="49" charset="0"/>
              </a:rPr>
              <a:t>Logical slot/port = 0/1 </a:t>
            </a:r>
            <a:r>
              <a:rPr lang="en-US" sz="1400" smtClean="0">
                <a:latin typeface="Courier New" pitchFamily="49" charset="0"/>
                <a:cs typeface="Courier New" pitchFamily="49" charset="0"/>
              </a:rPr>
              <a:t>	Number </a:t>
            </a:r>
            <a:r>
              <a:rPr lang="en-US" sz="1400" dirty="0" smtClean="0">
                <a:latin typeface="Courier New" pitchFamily="49" charset="0"/>
                <a:cs typeface="Courier New" pitchFamily="49" charset="0"/>
              </a:rPr>
              <a:t>of ports = 2</a:t>
            </a:r>
          </a:p>
          <a:p>
            <a:pPr marL="0" indent="0">
              <a:lnSpc>
                <a:spcPct val="120000"/>
              </a:lnSpc>
              <a:spcBef>
                <a:spcPts val="0"/>
              </a:spcBef>
              <a:spcAft>
                <a:spcPts val="0"/>
              </a:spcAft>
              <a:buNone/>
            </a:pPr>
            <a:r>
              <a:rPr lang="en-US" sz="1400" smtClean="0">
                <a:latin typeface="Courier New" pitchFamily="49" charset="0"/>
                <a:cs typeface="Courier New" pitchFamily="49" charset="0"/>
              </a:rPr>
              <a:t>Port state </a:t>
            </a:r>
            <a:r>
              <a:rPr lang="en-US" sz="1400" dirty="0" smtClean="0">
                <a:latin typeface="Courier New" pitchFamily="49" charset="0"/>
                <a:cs typeface="Courier New" pitchFamily="49" charset="0"/>
              </a:rPr>
              <a:t>= Port-channel Ag-</a:t>
            </a:r>
            <a:r>
              <a:rPr lang="en-US" sz="1400" dirty="0" err="1" smtClean="0">
                <a:latin typeface="Courier New" pitchFamily="49" charset="0"/>
                <a:cs typeface="Courier New" pitchFamily="49" charset="0"/>
              </a:rPr>
              <a:t>Inuse</a:t>
            </a:r>
            <a:endParaRPr lang="en-US" sz="1400" dirty="0" smtClean="0">
              <a:latin typeface="Courier New" pitchFamily="49" charset="0"/>
              <a:cs typeface="Courier New" pitchFamily="49" charset="0"/>
            </a:endParaRPr>
          </a:p>
          <a:p>
            <a:pPr marL="0" indent="0">
              <a:lnSpc>
                <a:spcPct val="120000"/>
              </a:lnSpc>
              <a:spcBef>
                <a:spcPts val="0"/>
              </a:spcBef>
              <a:spcAft>
                <a:spcPts val="0"/>
              </a:spcAft>
              <a:buNone/>
            </a:pPr>
            <a:r>
              <a:rPr lang="en-US" sz="1400" smtClean="0">
                <a:latin typeface="Courier New" pitchFamily="49" charset="0"/>
                <a:cs typeface="Courier New" pitchFamily="49" charset="0"/>
              </a:rPr>
              <a:t>Protocol = </a:t>
            </a:r>
            <a:r>
              <a:rPr lang="en-US" sz="1400" dirty="0" smtClean="0">
                <a:latin typeface="Courier New" pitchFamily="49" charset="0"/>
                <a:cs typeface="Courier New" pitchFamily="49" charset="0"/>
              </a:rPr>
              <a:t>LACP</a:t>
            </a:r>
          </a:p>
          <a:p>
            <a:pPr marL="0" indent="0">
              <a:lnSpc>
                <a:spcPct val="120000"/>
              </a:lnSpc>
              <a:spcBef>
                <a:spcPts val="0"/>
              </a:spcBef>
              <a:spcAft>
                <a:spcPts val="0"/>
              </a:spcAft>
              <a:buNone/>
            </a:pPr>
            <a:endParaRPr lang="en-US" sz="1400" smtClean="0">
              <a:latin typeface="Courier New" pitchFamily="49" charset="0"/>
              <a:cs typeface="Courier New" pitchFamily="49" charset="0"/>
            </a:endParaRPr>
          </a:p>
          <a:p>
            <a:pPr marL="0" indent="0">
              <a:lnSpc>
                <a:spcPct val="120000"/>
              </a:lnSpc>
              <a:spcBef>
                <a:spcPts val="0"/>
              </a:spcBef>
              <a:spcAft>
                <a:spcPts val="0"/>
              </a:spcAft>
              <a:buNone/>
            </a:pPr>
            <a:r>
              <a:rPr lang="en-US" sz="1400" smtClean="0">
                <a:latin typeface="Courier New" pitchFamily="49" charset="0"/>
                <a:cs typeface="Courier New" pitchFamily="49" charset="0"/>
              </a:rPr>
              <a:t>Ports </a:t>
            </a:r>
            <a:r>
              <a:rPr lang="en-US" sz="1400" dirty="0" smtClean="0">
                <a:latin typeface="Courier New" pitchFamily="49" charset="0"/>
                <a:cs typeface="Courier New" pitchFamily="49" charset="0"/>
              </a:rPr>
              <a:t>in the Port-channel:</a:t>
            </a:r>
          </a:p>
          <a:p>
            <a:pPr marL="0" indent="0">
              <a:lnSpc>
                <a:spcPct val="120000"/>
              </a:lnSpc>
              <a:spcBef>
                <a:spcPts val="0"/>
              </a:spcBef>
              <a:spcAft>
                <a:spcPts val="0"/>
              </a:spcAft>
              <a:buNone/>
            </a:pPr>
            <a:r>
              <a:rPr lang="en-US" sz="1400" smtClean="0">
                <a:latin typeface="Courier New" pitchFamily="49" charset="0"/>
                <a:cs typeface="Courier New" pitchFamily="49" charset="0"/>
              </a:rPr>
              <a:t>Index   Load    Port       EC state      No </a:t>
            </a:r>
            <a:r>
              <a:rPr lang="en-US" sz="1400" dirty="0" smtClean="0">
                <a:latin typeface="Courier New" pitchFamily="49" charset="0"/>
                <a:cs typeface="Courier New" pitchFamily="49" charset="0"/>
              </a:rPr>
              <a:t>of bits</a:t>
            </a:r>
          </a:p>
          <a:p>
            <a:pPr marL="0" indent="0">
              <a:lnSpc>
                <a:spcPct val="120000"/>
              </a:lnSpc>
              <a:spcBef>
                <a:spcPts val="0"/>
              </a:spcBef>
              <a:spcAft>
                <a:spcPts val="0"/>
              </a:spcAft>
              <a:buNone/>
            </a:pPr>
            <a:r>
              <a:rPr lang="en-US" sz="140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marL="0" indent="0">
              <a:lnSpc>
                <a:spcPct val="120000"/>
              </a:lnSpc>
              <a:spcBef>
                <a:spcPts val="0"/>
              </a:spcBef>
              <a:spcAft>
                <a:spcPts val="0"/>
              </a:spcAft>
              <a:buNone/>
            </a:pPr>
            <a:r>
              <a:rPr lang="it-IT" sz="1400" smtClean="0">
                <a:latin typeface="Courier New" pitchFamily="49" charset="0"/>
                <a:cs typeface="Courier New" pitchFamily="49" charset="0"/>
              </a:rPr>
              <a:t>0       55      fa0/23     Active		4</a:t>
            </a:r>
            <a:endParaRPr lang="it-IT" sz="1400" dirty="0" smtClean="0">
              <a:latin typeface="Courier New" pitchFamily="49" charset="0"/>
              <a:cs typeface="Courier New" pitchFamily="49" charset="0"/>
            </a:endParaRPr>
          </a:p>
          <a:p>
            <a:pPr marL="0" indent="0">
              <a:lnSpc>
                <a:spcPct val="120000"/>
              </a:lnSpc>
              <a:spcBef>
                <a:spcPts val="0"/>
              </a:spcBef>
              <a:spcAft>
                <a:spcPts val="0"/>
              </a:spcAft>
              <a:buNone/>
            </a:pPr>
            <a:r>
              <a:rPr lang="en-US" sz="1400" smtClean="0">
                <a:latin typeface="Courier New" pitchFamily="49" charset="0"/>
                <a:cs typeface="Courier New" pitchFamily="49" charset="0"/>
              </a:rPr>
              <a:t>1       45      fa0/24     Active		4</a:t>
            </a:r>
            <a:endParaRPr lang="en-US"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42990" y="3229551"/>
            <a:ext cx="2471736" cy="185737"/>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normAutofit/>
          </a:bodyPr>
          <a:lstStyle/>
          <a:p>
            <a:r>
              <a:rPr lang="en-US" dirty="0" smtClean="0"/>
              <a:t>Verifying </a:t>
            </a:r>
            <a:r>
              <a:rPr lang="en-US" smtClean="0"/>
              <a:t>EtherChannel (3)</a:t>
            </a:r>
            <a:endParaRPr lang="en-US" dirty="0"/>
          </a:p>
        </p:txBody>
      </p:sp>
      <p:sp>
        <p:nvSpPr>
          <p:cNvPr id="3" name="Content Placeholder 2"/>
          <p:cNvSpPr>
            <a:spLocks noGrp="1"/>
          </p:cNvSpPr>
          <p:nvPr>
            <p:ph idx="10"/>
          </p:nvPr>
        </p:nvSpPr>
        <p:spPr/>
        <p:txBody>
          <a:bodyPr>
            <a:noAutofit/>
          </a:bodyPr>
          <a:lstStyle/>
          <a:p>
            <a:r>
              <a:rPr lang="en-US" sz="1800" b="0" dirty="0" smtClean="0"/>
              <a:t>When several port-channel interfaces are configured on the same device, the </a:t>
            </a:r>
            <a:r>
              <a:rPr lang="en-US" sz="1800" b="1" dirty="0" smtClean="0">
                <a:latin typeface="Courier New" pitchFamily="49" charset="0"/>
                <a:cs typeface="Courier New" pitchFamily="49" charset="0"/>
              </a:rPr>
              <a:t>show etherchannel summary</a:t>
            </a:r>
            <a:r>
              <a:rPr lang="en-US" sz="1800" dirty="0" smtClean="0"/>
              <a:t> </a:t>
            </a:r>
            <a:r>
              <a:rPr lang="en-US" sz="1800" b="0" dirty="0" smtClean="0"/>
              <a:t>command is useful for displaying one-line information </a:t>
            </a:r>
            <a:r>
              <a:rPr lang="en-US" sz="1800" b="0" smtClean="0"/>
              <a:t>per port-channel. </a:t>
            </a:r>
          </a:p>
          <a:p>
            <a:r>
              <a:rPr lang="en-US" sz="1800" b="0" smtClean="0"/>
              <a:t>As </a:t>
            </a:r>
            <a:r>
              <a:rPr lang="en-US" sz="1800" b="0" dirty="0" smtClean="0"/>
              <a:t>shown below; the switch has three EtherChannels configured</a:t>
            </a:r>
            <a:r>
              <a:rPr lang="en-US" sz="1800" b="0" smtClean="0"/>
              <a:t>: Groups </a:t>
            </a:r>
            <a:r>
              <a:rPr lang="en-US" sz="1800" b="0" dirty="0" smtClean="0"/>
              <a:t>2 </a:t>
            </a:r>
            <a:r>
              <a:rPr lang="en-US" sz="1800" b="0" smtClean="0"/>
              <a:t>and 7 </a:t>
            </a:r>
            <a:r>
              <a:rPr lang="en-US" sz="1800" b="0" dirty="0" smtClean="0"/>
              <a:t>use LACP </a:t>
            </a:r>
            <a:r>
              <a:rPr lang="en-US" sz="1800" b="0" smtClean="0"/>
              <a:t>and Group </a:t>
            </a:r>
            <a:r>
              <a:rPr lang="en-US" sz="1800" b="0" dirty="0" smtClean="0"/>
              <a:t>9 uses PAgP. Each EtherChannel has the member interfaces listed</a:t>
            </a:r>
            <a:r>
              <a:rPr lang="en-US" sz="1800" b="0" smtClean="0"/>
              <a:t>. All </a:t>
            </a:r>
            <a:r>
              <a:rPr lang="en-US" sz="1800" b="0" dirty="0" smtClean="0"/>
              <a:t>three groups are Layer 2 EtherChannels </a:t>
            </a:r>
            <a:r>
              <a:rPr lang="en-US" sz="1800" b="0" smtClean="0"/>
              <a:t>and are </a:t>
            </a:r>
            <a:r>
              <a:rPr lang="en-US" sz="1800" b="0" dirty="0" smtClean="0"/>
              <a:t>all in </a:t>
            </a:r>
            <a:r>
              <a:rPr lang="en-US" sz="1800" b="0" smtClean="0"/>
              <a:t>use (</a:t>
            </a:r>
            <a:r>
              <a:rPr lang="en-US" sz="1800" b="1" smtClean="0"/>
              <a:t>SU</a:t>
            </a:r>
            <a:r>
              <a:rPr lang="en-US" sz="1800" b="0" smtClean="0"/>
              <a:t> </a:t>
            </a:r>
            <a:r>
              <a:rPr lang="en-US" sz="1800" b="0" dirty="0" smtClean="0"/>
              <a:t>next to the </a:t>
            </a:r>
            <a:r>
              <a:rPr lang="en-US" sz="1800" b="0" smtClean="0"/>
              <a:t>port-channel number).</a:t>
            </a:r>
            <a:endParaRPr lang="en-US" sz="1800" b="0" dirty="0" smtClean="0"/>
          </a:p>
        </p:txBody>
      </p:sp>
      <p:sp>
        <p:nvSpPr>
          <p:cNvPr id="4" name="Picture Placeholder 3"/>
          <p:cNvSpPr>
            <a:spLocks noGrp="1"/>
          </p:cNvSpPr>
          <p:nvPr>
            <p:ph sz="quarter" idx="11"/>
          </p:nvPr>
        </p:nvSpPr>
        <p:spPr>
          <a:xfrm>
            <a:off x="279400" y="3188678"/>
            <a:ext cx="8520113" cy="3351822"/>
          </a:xfrm>
          <a:ln>
            <a:solidFill>
              <a:schemeClr val="tx1"/>
            </a:solidFill>
          </a:ln>
        </p:spPr>
        <p:txBody>
          <a:bodyPr>
            <a:noAutofit/>
          </a:bodyPr>
          <a:lstStyle/>
          <a:p>
            <a:pPr marL="0" indent="0">
              <a:lnSpc>
                <a:spcPct val="100000"/>
              </a:lnSpc>
              <a:spcBef>
                <a:spcPts val="0"/>
              </a:spcBef>
              <a:spcAft>
                <a:spcPts val="0"/>
              </a:spcAft>
              <a:buNone/>
            </a:pPr>
            <a:r>
              <a:rPr lang="en-US" sz="1200" dirty="0" smtClean="0">
                <a:latin typeface="Courier New" pitchFamily="49" charset="0"/>
                <a:cs typeface="Courier New" pitchFamily="49" charset="0"/>
              </a:rPr>
              <a:t>Switch# </a:t>
            </a:r>
            <a:r>
              <a:rPr lang="en-US" sz="1200" b="1" dirty="0" smtClean="0">
                <a:latin typeface="Courier New" pitchFamily="49" charset="0"/>
                <a:cs typeface="Courier New" pitchFamily="49" charset="0"/>
              </a:rPr>
              <a:t>show etherchannel summary</a:t>
            </a:r>
          </a:p>
          <a:p>
            <a:pPr marL="0" indent="0">
              <a:lnSpc>
                <a:spcPct val="100000"/>
              </a:lnSpc>
              <a:spcBef>
                <a:spcPts val="0"/>
              </a:spcBef>
              <a:spcAft>
                <a:spcPts val="0"/>
              </a:spcAft>
              <a:buNone/>
            </a:pPr>
            <a:r>
              <a:rPr lang="en-US" sz="1200" dirty="0" smtClean="0">
                <a:latin typeface="Courier New" pitchFamily="49" charset="0"/>
                <a:cs typeface="Courier New" pitchFamily="49" charset="0"/>
              </a:rPr>
              <a:t>Flags: D - down P - bundled in port-channel</a:t>
            </a:r>
          </a:p>
          <a:p>
            <a:pPr marL="0" indent="0">
              <a:lnSpc>
                <a:spcPct val="100000"/>
              </a:lnSpc>
              <a:spcBef>
                <a:spcPts val="0"/>
              </a:spcBef>
              <a:spcAft>
                <a:spcPts val="0"/>
              </a:spcAft>
              <a:buNone/>
            </a:pPr>
            <a:r>
              <a:rPr lang="en-US" sz="1200" dirty="0" smtClean="0">
                <a:latin typeface="Courier New" pitchFamily="49" charset="0"/>
                <a:cs typeface="Courier New" pitchFamily="49" charset="0"/>
              </a:rPr>
              <a:t>I - stand-alone s - suspended</a:t>
            </a:r>
          </a:p>
          <a:p>
            <a:pPr marL="0" indent="0">
              <a:lnSpc>
                <a:spcPct val="100000"/>
              </a:lnSpc>
              <a:spcBef>
                <a:spcPts val="0"/>
              </a:spcBef>
              <a:spcAft>
                <a:spcPts val="0"/>
              </a:spcAft>
              <a:buNone/>
            </a:pPr>
            <a:r>
              <a:rPr lang="en-US" sz="1200" dirty="0" smtClean="0">
                <a:latin typeface="Courier New" pitchFamily="49" charset="0"/>
                <a:cs typeface="Courier New" pitchFamily="49" charset="0"/>
              </a:rPr>
              <a:t>H - Hot-standby (LACP only)</a:t>
            </a:r>
          </a:p>
          <a:p>
            <a:pPr marL="0" indent="0">
              <a:lnSpc>
                <a:spcPct val="100000"/>
              </a:lnSpc>
              <a:spcBef>
                <a:spcPts val="0"/>
              </a:spcBef>
              <a:spcAft>
                <a:spcPts val="0"/>
              </a:spcAft>
              <a:buNone/>
            </a:pPr>
            <a:r>
              <a:rPr lang="en-US" sz="1200" dirty="0" smtClean="0">
                <a:latin typeface="Courier New" pitchFamily="49" charset="0"/>
                <a:cs typeface="Courier New" pitchFamily="49" charset="0"/>
              </a:rPr>
              <a:t>R - </a:t>
            </a:r>
            <a:r>
              <a:rPr lang="en-US" sz="1200" dirty="0" err="1" smtClean="0">
                <a:latin typeface="Courier New" pitchFamily="49" charset="0"/>
                <a:cs typeface="Courier New" pitchFamily="49" charset="0"/>
              </a:rPr>
              <a:t>Layer3</a:t>
            </a:r>
            <a:r>
              <a:rPr lang="en-US" sz="1200" dirty="0" smtClean="0">
                <a:latin typeface="Courier New" pitchFamily="49" charset="0"/>
                <a:cs typeface="Courier New" pitchFamily="49" charset="0"/>
              </a:rPr>
              <a:t> S - </a:t>
            </a:r>
            <a:r>
              <a:rPr lang="en-US" sz="1200" dirty="0" err="1" smtClean="0">
                <a:latin typeface="Courier New" pitchFamily="49" charset="0"/>
                <a:cs typeface="Courier New" pitchFamily="49" charset="0"/>
              </a:rPr>
              <a:t>Layer2</a:t>
            </a:r>
            <a:endParaRPr lang="en-US" sz="1200" dirty="0" smtClean="0">
              <a:latin typeface="Courier New" pitchFamily="49" charset="0"/>
              <a:cs typeface="Courier New" pitchFamily="49" charset="0"/>
            </a:endParaRPr>
          </a:p>
          <a:p>
            <a:pPr marL="0" indent="0">
              <a:lnSpc>
                <a:spcPct val="100000"/>
              </a:lnSpc>
              <a:spcBef>
                <a:spcPts val="0"/>
              </a:spcBef>
              <a:spcAft>
                <a:spcPts val="0"/>
              </a:spcAft>
              <a:buNone/>
            </a:pPr>
            <a:r>
              <a:rPr lang="en-US" sz="1200" dirty="0" smtClean="0">
                <a:latin typeface="Courier New" pitchFamily="49" charset="0"/>
                <a:cs typeface="Courier New" pitchFamily="49" charset="0"/>
              </a:rPr>
              <a:t>U - in use f - failed to allocate aggregator</a:t>
            </a:r>
          </a:p>
          <a:p>
            <a:pPr marL="0" indent="0">
              <a:lnSpc>
                <a:spcPct val="100000"/>
              </a:lnSpc>
              <a:spcBef>
                <a:spcPts val="0"/>
              </a:spcBef>
              <a:spcAft>
                <a:spcPts val="0"/>
              </a:spcAft>
              <a:buNone/>
            </a:pPr>
            <a:r>
              <a:rPr lang="en-US" sz="1200" dirty="0" smtClean="0">
                <a:latin typeface="Courier New" pitchFamily="49" charset="0"/>
                <a:cs typeface="Courier New" pitchFamily="49" charset="0"/>
              </a:rPr>
              <a:t>M - not in use, minimum links not met</a:t>
            </a:r>
          </a:p>
          <a:p>
            <a:pPr marL="0" indent="0">
              <a:lnSpc>
                <a:spcPct val="100000"/>
              </a:lnSpc>
              <a:spcBef>
                <a:spcPts val="0"/>
              </a:spcBef>
              <a:spcAft>
                <a:spcPts val="0"/>
              </a:spcAft>
              <a:buNone/>
            </a:pPr>
            <a:r>
              <a:rPr lang="en-US" sz="1200" dirty="0" smtClean="0">
                <a:latin typeface="Courier New" pitchFamily="49" charset="0"/>
                <a:cs typeface="Courier New" pitchFamily="49" charset="0"/>
              </a:rPr>
              <a:t>u - unsuitable for bundling</a:t>
            </a:r>
          </a:p>
          <a:p>
            <a:pPr marL="0" indent="0">
              <a:lnSpc>
                <a:spcPct val="100000"/>
              </a:lnSpc>
              <a:spcBef>
                <a:spcPts val="0"/>
              </a:spcBef>
              <a:spcAft>
                <a:spcPts val="0"/>
              </a:spcAft>
              <a:buNone/>
            </a:pPr>
            <a:r>
              <a:rPr lang="en-US" sz="1200" dirty="0" smtClean="0">
                <a:latin typeface="Courier New" pitchFamily="49" charset="0"/>
                <a:cs typeface="Courier New" pitchFamily="49" charset="0"/>
              </a:rPr>
              <a:t>w - waiting to be aggregated</a:t>
            </a:r>
          </a:p>
          <a:p>
            <a:pPr marL="0" indent="0">
              <a:lnSpc>
                <a:spcPct val="100000"/>
              </a:lnSpc>
              <a:spcBef>
                <a:spcPts val="0"/>
              </a:spcBef>
              <a:spcAft>
                <a:spcPts val="0"/>
              </a:spcAft>
              <a:buNone/>
            </a:pPr>
            <a:r>
              <a:rPr lang="en-US" sz="1200" dirty="0" smtClean="0">
                <a:latin typeface="Courier New" pitchFamily="49" charset="0"/>
                <a:cs typeface="Courier New" pitchFamily="49" charset="0"/>
              </a:rPr>
              <a:t>d - default port</a:t>
            </a:r>
          </a:p>
          <a:p>
            <a:pPr marL="0" indent="0">
              <a:lnSpc>
                <a:spcPct val="100000"/>
              </a:lnSpc>
              <a:spcBef>
                <a:spcPts val="0"/>
              </a:spcBef>
              <a:spcAft>
                <a:spcPts val="0"/>
              </a:spcAft>
              <a:buNone/>
            </a:pPr>
            <a:r>
              <a:rPr lang="en-US" sz="1200" dirty="0" smtClean="0">
                <a:latin typeface="Courier New" pitchFamily="49" charset="0"/>
                <a:cs typeface="Courier New" pitchFamily="49" charset="0"/>
              </a:rPr>
              <a:t>Number of channel-groups in use: 2</a:t>
            </a:r>
          </a:p>
          <a:p>
            <a:pPr marL="0" indent="0">
              <a:lnSpc>
                <a:spcPct val="100000"/>
              </a:lnSpc>
              <a:spcBef>
                <a:spcPts val="0"/>
              </a:spcBef>
              <a:spcAft>
                <a:spcPts val="0"/>
              </a:spcAft>
              <a:buNone/>
            </a:pPr>
            <a:r>
              <a:rPr lang="en-US" sz="1200" dirty="0" smtClean="0">
                <a:latin typeface="Courier New" pitchFamily="49" charset="0"/>
                <a:cs typeface="Courier New" pitchFamily="49" charset="0"/>
              </a:rPr>
              <a:t>Number of aggregators: 2</a:t>
            </a:r>
          </a:p>
          <a:p>
            <a:pPr marL="0" indent="0">
              <a:lnSpc>
                <a:spcPct val="100000"/>
              </a:lnSpc>
              <a:spcBef>
                <a:spcPts val="0"/>
              </a:spcBef>
              <a:spcAft>
                <a:spcPts val="0"/>
              </a:spcAft>
              <a:buNone/>
            </a:pPr>
            <a:r>
              <a:rPr lang="en-US" sz="1200" smtClean="0">
                <a:latin typeface="Courier New" pitchFamily="49" charset="0"/>
                <a:cs typeface="Courier New" pitchFamily="49" charset="0"/>
              </a:rPr>
              <a:t>Group    Port-channel  Protocol    </a:t>
            </a:r>
            <a:r>
              <a:rPr lang="en-US" sz="1200" dirty="0" smtClean="0">
                <a:latin typeface="Courier New" pitchFamily="49" charset="0"/>
                <a:cs typeface="Courier New" pitchFamily="49" charset="0"/>
              </a:rPr>
              <a:t>Ports</a:t>
            </a:r>
          </a:p>
          <a:p>
            <a:pPr marL="0" indent="0">
              <a:lnSpc>
                <a:spcPct val="100000"/>
              </a:lnSpc>
              <a:spcBef>
                <a:spcPts val="0"/>
              </a:spcBef>
              <a:spcAft>
                <a:spcPts val="0"/>
              </a:spcAft>
              <a:buNone/>
            </a:pPr>
            <a:r>
              <a:rPr lang="en-US" sz="1200" dirty="0" smtClean="0">
                <a:latin typeface="Courier New" pitchFamily="49" charset="0"/>
                <a:cs typeface="Courier New" pitchFamily="49" charset="0"/>
              </a:rPr>
              <a:t>------+-------------+-----------+--------------------------------------------</a:t>
            </a:r>
          </a:p>
          <a:p>
            <a:pPr marL="0" indent="0">
              <a:lnSpc>
                <a:spcPct val="100000"/>
              </a:lnSpc>
              <a:spcBef>
                <a:spcPts val="0"/>
              </a:spcBef>
              <a:spcAft>
                <a:spcPts val="0"/>
              </a:spcAft>
              <a:buNone/>
            </a:pPr>
            <a:r>
              <a:rPr lang="en-US" sz="1200" dirty="0" smtClean="0">
                <a:latin typeface="Courier New" pitchFamily="49" charset="0"/>
                <a:cs typeface="Courier New" pitchFamily="49" charset="0"/>
              </a:rPr>
              <a:t>2 </a:t>
            </a:r>
            <a:r>
              <a:rPr lang="en-US" sz="1200" smtClean="0">
                <a:latin typeface="Courier New" pitchFamily="49" charset="0"/>
                <a:cs typeface="Courier New" pitchFamily="49" charset="0"/>
              </a:rPr>
              <a:t>	Po2(SU)       LACP </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g0</a:t>
            </a:r>
            <a:r>
              <a:rPr lang="en-US" sz="1200" dirty="0" smtClean="0">
                <a:latin typeface="Courier New" pitchFamily="49" charset="0"/>
                <a:cs typeface="Courier New" pitchFamily="49" charset="0"/>
              </a:rPr>
              <a:t>/49(P) </a:t>
            </a:r>
            <a:r>
              <a:rPr lang="en-US" sz="1200" dirty="0" err="1" smtClean="0">
                <a:latin typeface="Courier New" pitchFamily="49" charset="0"/>
                <a:cs typeface="Courier New" pitchFamily="49" charset="0"/>
              </a:rPr>
              <a:t>g0</a:t>
            </a:r>
            <a:r>
              <a:rPr lang="en-US" sz="1200" dirty="0" smtClean="0">
                <a:latin typeface="Courier New" pitchFamily="49" charset="0"/>
                <a:cs typeface="Courier New" pitchFamily="49" charset="0"/>
              </a:rPr>
              <a:t>/50(P) </a:t>
            </a:r>
            <a:r>
              <a:rPr lang="en-US" sz="1200" dirty="0" err="1" smtClean="0">
                <a:latin typeface="Courier New" pitchFamily="49" charset="0"/>
                <a:cs typeface="Courier New" pitchFamily="49" charset="0"/>
              </a:rPr>
              <a:t>g0</a:t>
            </a:r>
            <a:r>
              <a:rPr lang="en-US" sz="1200" dirty="0" smtClean="0">
                <a:latin typeface="Courier New" pitchFamily="49" charset="0"/>
                <a:cs typeface="Courier New" pitchFamily="49" charset="0"/>
              </a:rPr>
              <a:t>/51(P) </a:t>
            </a:r>
            <a:r>
              <a:rPr lang="en-US" sz="1200" dirty="0" err="1" smtClean="0">
                <a:latin typeface="Courier New" pitchFamily="49" charset="0"/>
                <a:cs typeface="Courier New" pitchFamily="49" charset="0"/>
              </a:rPr>
              <a:t>g0</a:t>
            </a:r>
            <a:r>
              <a:rPr lang="en-US" sz="1200" dirty="0" smtClean="0">
                <a:latin typeface="Courier New" pitchFamily="49" charset="0"/>
                <a:cs typeface="Courier New" pitchFamily="49" charset="0"/>
              </a:rPr>
              <a:t>/52(P)</a:t>
            </a:r>
          </a:p>
          <a:p>
            <a:pPr marL="0" indent="0">
              <a:lnSpc>
                <a:spcPct val="100000"/>
              </a:lnSpc>
              <a:spcBef>
                <a:spcPts val="0"/>
              </a:spcBef>
              <a:spcAft>
                <a:spcPts val="0"/>
              </a:spcAft>
              <a:buNone/>
            </a:pPr>
            <a:r>
              <a:rPr lang="it-IT" sz="1200" dirty="0" smtClean="0">
                <a:latin typeface="Courier New" pitchFamily="49" charset="0"/>
                <a:cs typeface="Courier New" pitchFamily="49" charset="0"/>
              </a:rPr>
              <a:t>7</a:t>
            </a:r>
            <a:r>
              <a:rPr lang="it-IT" sz="1200" smtClean="0">
                <a:latin typeface="Courier New" pitchFamily="49" charset="0"/>
                <a:cs typeface="Courier New" pitchFamily="49" charset="0"/>
              </a:rPr>
              <a:t>	Po7(SU)</a:t>
            </a:r>
            <a:r>
              <a:rPr lang="en-US" sz="1200" smtClean="0">
                <a:latin typeface="Courier New" pitchFamily="49" charset="0"/>
                <a:cs typeface="Courier New" pitchFamily="49" charset="0"/>
              </a:rPr>
              <a:t>       </a:t>
            </a:r>
            <a:r>
              <a:rPr lang="it-IT" sz="1200" smtClean="0">
                <a:latin typeface="Courier New" pitchFamily="49" charset="0"/>
                <a:cs typeface="Courier New" pitchFamily="49" charset="0"/>
              </a:rPr>
              <a:t>LACP </a:t>
            </a:r>
            <a:r>
              <a:rPr lang="it-IT" sz="1200" dirty="0" smtClean="0">
                <a:latin typeface="Courier New" pitchFamily="49" charset="0"/>
                <a:cs typeface="Courier New" pitchFamily="49" charset="0"/>
              </a:rPr>
              <a:t>	g0/47(P) g0/48(P)</a:t>
            </a:r>
          </a:p>
          <a:p>
            <a:pPr marL="0" indent="0">
              <a:lnSpc>
                <a:spcPct val="100000"/>
              </a:lnSpc>
              <a:spcBef>
                <a:spcPts val="0"/>
              </a:spcBef>
              <a:spcAft>
                <a:spcPts val="0"/>
              </a:spcAft>
              <a:buNone/>
            </a:pPr>
            <a:r>
              <a:rPr lang="it-IT" sz="1200" dirty="0" smtClean="0">
                <a:latin typeface="Courier New" pitchFamily="49" charset="0"/>
                <a:cs typeface="Courier New" pitchFamily="49" charset="0"/>
              </a:rPr>
              <a:t>9 </a:t>
            </a:r>
            <a:r>
              <a:rPr lang="it-IT" sz="1200" smtClean="0">
                <a:latin typeface="Courier New" pitchFamily="49" charset="0"/>
                <a:cs typeface="Courier New" pitchFamily="49" charset="0"/>
              </a:rPr>
              <a:t>	Po9(SU)       PAgP </a:t>
            </a:r>
            <a:r>
              <a:rPr lang="it-IT" sz="1200" dirty="0" smtClean="0">
                <a:latin typeface="Courier New" pitchFamily="49" charset="0"/>
                <a:cs typeface="Courier New" pitchFamily="49" charset="0"/>
              </a:rPr>
              <a:t>	g0/8(P) g0/9(P)</a:t>
            </a:r>
            <a:endParaRPr lang="en-US"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17836" y="5552823"/>
            <a:ext cx="2765333" cy="191486"/>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294390" y="4160978"/>
            <a:ext cx="2592388" cy="228601"/>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smtClean="0"/>
              <a:t>Verifying EtherChannel (4)</a:t>
            </a:r>
            <a:endParaRPr lang="en-US" dirty="0"/>
          </a:p>
        </p:txBody>
      </p:sp>
      <p:sp>
        <p:nvSpPr>
          <p:cNvPr id="3" name="Content Placeholder 2"/>
          <p:cNvSpPr>
            <a:spLocks noGrp="1"/>
          </p:cNvSpPr>
          <p:nvPr>
            <p:ph idx="10"/>
          </p:nvPr>
        </p:nvSpPr>
        <p:spPr/>
        <p:txBody>
          <a:bodyPr/>
          <a:lstStyle/>
          <a:p>
            <a:r>
              <a:rPr lang="en-US" smtClean="0"/>
              <a:t>The </a:t>
            </a:r>
            <a:r>
              <a:rPr lang="en-US" b="1" smtClean="0">
                <a:latin typeface="Courier New" pitchFamily="49" charset="0"/>
                <a:cs typeface="Courier New" pitchFamily="49" charset="0"/>
              </a:rPr>
              <a:t>show running-config interface </a:t>
            </a:r>
            <a:r>
              <a:rPr lang="en-US" i="1" smtClean="0">
                <a:latin typeface="Courier New" pitchFamily="49" charset="0"/>
                <a:cs typeface="Courier New" pitchFamily="49" charset="0"/>
              </a:rPr>
              <a:t>interface_id</a:t>
            </a:r>
            <a:r>
              <a:rPr lang="en-US" b="1" smtClean="0">
                <a:latin typeface="Courier New" pitchFamily="49" charset="0"/>
                <a:cs typeface="Courier New" pitchFamily="49" charset="0"/>
              </a:rPr>
              <a:t> </a:t>
            </a:r>
            <a:r>
              <a:rPr lang="en-US" smtClean="0"/>
              <a:t>command displays sections of your configuration relevant to EtherChannel. The interface argument can be physical or logical.</a:t>
            </a:r>
            <a:endParaRPr lang="en-US" dirty="0" smtClean="0"/>
          </a:p>
        </p:txBody>
      </p:sp>
      <p:sp>
        <p:nvSpPr>
          <p:cNvPr id="4" name="Picture Placeholder 3"/>
          <p:cNvSpPr>
            <a:spLocks noGrp="1"/>
          </p:cNvSpPr>
          <p:nvPr>
            <p:ph sz="quarter" idx="11"/>
          </p:nvPr>
        </p:nvSpPr>
        <p:spPr>
          <a:xfrm>
            <a:off x="279400" y="2743200"/>
            <a:ext cx="8520113" cy="3797299"/>
          </a:xfrm>
        </p:spPr>
        <p:txBody>
          <a:bodyPr>
            <a:normAutofit fontScale="92500" lnSpcReduction="20000"/>
          </a:bodyPr>
          <a:lstStyle/>
          <a:p>
            <a:pPr>
              <a:lnSpc>
                <a:spcPct val="120000"/>
              </a:lnSpc>
              <a:spcAft>
                <a:spcPts val="0"/>
              </a:spcAft>
            </a:pPr>
            <a:r>
              <a:rPr lang="en-US" smtClean="0"/>
              <a:t>Switch# </a:t>
            </a:r>
            <a:r>
              <a:rPr lang="en-US" b="1" smtClean="0"/>
              <a:t>show running-config interface g0/48</a:t>
            </a:r>
          </a:p>
          <a:p>
            <a:pPr>
              <a:lnSpc>
                <a:spcPct val="120000"/>
              </a:lnSpc>
              <a:spcAft>
                <a:spcPts val="0"/>
              </a:spcAft>
            </a:pPr>
            <a:r>
              <a:rPr lang="en-US" smtClean="0"/>
              <a:t>Building configuration...</a:t>
            </a:r>
          </a:p>
          <a:p>
            <a:pPr>
              <a:lnSpc>
                <a:spcPct val="120000"/>
              </a:lnSpc>
              <a:spcAft>
                <a:spcPts val="0"/>
              </a:spcAft>
            </a:pPr>
            <a:r>
              <a:rPr lang="en-US" smtClean="0"/>
              <a:t>Current configuration : 154 bytes</a:t>
            </a:r>
          </a:p>
          <a:p>
            <a:pPr>
              <a:lnSpc>
                <a:spcPct val="120000"/>
              </a:lnSpc>
              <a:spcAft>
                <a:spcPts val="0"/>
              </a:spcAft>
            </a:pPr>
            <a:r>
              <a:rPr lang="en-US" smtClean="0"/>
              <a:t>interface GigabitEthernet0/48</a:t>
            </a:r>
          </a:p>
          <a:p>
            <a:pPr>
              <a:lnSpc>
                <a:spcPct val="120000"/>
              </a:lnSpc>
              <a:spcAft>
                <a:spcPts val="0"/>
              </a:spcAft>
            </a:pPr>
            <a:r>
              <a:rPr lang="en-US" smtClean="0"/>
              <a:t>switchport access vlan 41</a:t>
            </a:r>
          </a:p>
          <a:p>
            <a:pPr>
              <a:lnSpc>
                <a:spcPct val="120000"/>
              </a:lnSpc>
              <a:spcAft>
                <a:spcPts val="0"/>
              </a:spcAft>
            </a:pPr>
            <a:r>
              <a:rPr lang="en-US" smtClean="0"/>
              <a:t>switchport trunk encapsulation dot1q</a:t>
            </a:r>
          </a:p>
          <a:p>
            <a:pPr>
              <a:lnSpc>
                <a:spcPct val="120000"/>
              </a:lnSpc>
              <a:spcAft>
                <a:spcPts val="0"/>
              </a:spcAft>
            </a:pPr>
            <a:r>
              <a:rPr lang="en-US" smtClean="0"/>
              <a:t>switchport mode trunk</a:t>
            </a:r>
          </a:p>
          <a:p>
            <a:pPr>
              <a:lnSpc>
                <a:spcPct val="120000"/>
              </a:lnSpc>
              <a:spcAft>
                <a:spcPts val="0"/>
              </a:spcAft>
            </a:pPr>
            <a:r>
              <a:rPr lang="en-US" smtClean="0"/>
              <a:t>channel-group 7 mode active</a:t>
            </a:r>
          </a:p>
          <a:p>
            <a:pPr>
              <a:lnSpc>
                <a:spcPct val="120000"/>
              </a:lnSpc>
              <a:spcAft>
                <a:spcPts val="0"/>
              </a:spcAft>
            </a:pPr>
            <a:endParaRPr lang="en-US" smtClean="0"/>
          </a:p>
          <a:p>
            <a:pPr>
              <a:lnSpc>
                <a:spcPct val="120000"/>
              </a:lnSpc>
              <a:spcAft>
                <a:spcPts val="0"/>
              </a:spcAft>
            </a:pPr>
            <a:r>
              <a:rPr lang="en-US" smtClean="0"/>
              <a:t>Switch# </a:t>
            </a:r>
            <a:r>
              <a:rPr lang="en-US" b="1" smtClean="0"/>
              <a:t>show running-config interface port-channel 7</a:t>
            </a:r>
          </a:p>
          <a:p>
            <a:pPr>
              <a:lnSpc>
                <a:spcPct val="120000"/>
              </a:lnSpc>
              <a:spcAft>
                <a:spcPts val="0"/>
              </a:spcAft>
            </a:pPr>
            <a:r>
              <a:rPr lang="en-US" smtClean="0"/>
              <a:t>Building configuration...</a:t>
            </a:r>
          </a:p>
          <a:p>
            <a:pPr>
              <a:lnSpc>
                <a:spcPct val="120000"/>
              </a:lnSpc>
              <a:spcAft>
                <a:spcPts val="0"/>
              </a:spcAft>
            </a:pPr>
            <a:r>
              <a:rPr lang="en-US" smtClean="0"/>
              <a:t>Current configuration : 92 bytes</a:t>
            </a:r>
          </a:p>
          <a:p>
            <a:pPr>
              <a:lnSpc>
                <a:spcPct val="120000"/>
              </a:lnSpc>
              <a:spcAft>
                <a:spcPts val="0"/>
              </a:spcAft>
            </a:pPr>
            <a:r>
              <a:rPr lang="en-US" smtClean="0"/>
              <a:t>interface Port-channel7</a:t>
            </a:r>
          </a:p>
          <a:p>
            <a:pPr>
              <a:lnSpc>
                <a:spcPct val="120000"/>
              </a:lnSpc>
              <a:spcAft>
                <a:spcPts val="0"/>
              </a:spcAft>
            </a:pPr>
            <a:r>
              <a:rPr lang="en-US" smtClean="0"/>
              <a:t>switchport trunk encapsulation dot1q</a:t>
            </a:r>
          </a:p>
          <a:p>
            <a:pPr>
              <a:lnSpc>
                <a:spcPct val="120000"/>
              </a:lnSpc>
              <a:spcAft>
                <a:spcPts val="0"/>
              </a:spcAft>
            </a:pPr>
            <a:r>
              <a:rPr lang="en-US" smtClean="0"/>
              <a:t>switchport mode trunk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IPD</Template>
  <TotalTime>6120</TotalTime>
  <Pages>28</Pages>
  <Words>1576</Words>
  <Application>Microsoft Office PowerPoint</Application>
  <PresentationFormat>On-screen Show (4:3)</PresentationFormat>
  <Paragraphs>129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CCNP Instructor PPT2</vt:lpstr>
      <vt:lpstr>Module 7:  Etherchannel</vt:lpstr>
      <vt:lpstr>EtherChannel Technology</vt:lpstr>
      <vt:lpstr>Configuring EtherChannel</vt:lpstr>
      <vt:lpstr>Example: EtherChannel Configuration</vt:lpstr>
      <vt:lpstr>Verifying EtherChannel (1)</vt:lpstr>
      <vt:lpstr>Verifying EtherChannel (2)</vt:lpstr>
      <vt:lpstr>Verifying EtherChannel (3)</vt:lpstr>
      <vt:lpstr>Verifying EtherChannel (4)</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Chapter 2</dc:title>
  <dc:subject/>
  <dc:creator>Cisco Systems</dc:creator>
  <cp:keywords/>
  <dc:description/>
  <cp:lastModifiedBy>Michael</cp:lastModifiedBy>
  <cp:revision>706</cp:revision>
  <cp:lastPrinted>1999-01-27T00:54:54Z</cp:lastPrinted>
  <dcterms:created xsi:type="dcterms:W3CDTF">2010-07-14T06:19:54Z</dcterms:created>
  <dcterms:modified xsi:type="dcterms:W3CDTF">2014-12-04T14:42:32Z</dcterms:modified>
</cp:coreProperties>
</file>